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00" r:id="rId5"/>
  </p:sldMasterIdLst>
  <p:notesMasterIdLst>
    <p:notesMasterId r:id="rId55"/>
  </p:notesMasterIdLst>
  <p:handoutMasterIdLst>
    <p:handoutMasterId r:id="rId56"/>
  </p:handoutMasterIdLst>
  <p:sldIdLst>
    <p:sldId id="644" r:id="rId6"/>
    <p:sldId id="629" r:id="rId7"/>
    <p:sldId id="630" r:id="rId8"/>
    <p:sldId id="642" r:id="rId9"/>
    <p:sldId id="631" r:id="rId10"/>
    <p:sldId id="632" r:id="rId11"/>
    <p:sldId id="633" r:id="rId12"/>
    <p:sldId id="634" r:id="rId13"/>
    <p:sldId id="635" r:id="rId14"/>
    <p:sldId id="636" r:id="rId15"/>
    <p:sldId id="637" r:id="rId16"/>
    <p:sldId id="638" r:id="rId17"/>
    <p:sldId id="681" r:id="rId18"/>
    <p:sldId id="516" r:id="rId19"/>
    <p:sldId id="639" r:id="rId20"/>
    <p:sldId id="684" r:id="rId21"/>
    <p:sldId id="675" r:id="rId22"/>
    <p:sldId id="657" r:id="rId23"/>
    <p:sldId id="645" r:id="rId24"/>
    <p:sldId id="668" r:id="rId25"/>
    <p:sldId id="647" r:id="rId26"/>
    <p:sldId id="652" r:id="rId27"/>
    <p:sldId id="651" r:id="rId28"/>
    <p:sldId id="653" r:id="rId29"/>
    <p:sldId id="646" r:id="rId30"/>
    <p:sldId id="655" r:id="rId31"/>
    <p:sldId id="654" r:id="rId32"/>
    <p:sldId id="677" r:id="rId33"/>
    <p:sldId id="648" r:id="rId34"/>
    <p:sldId id="656" r:id="rId35"/>
    <p:sldId id="683" r:id="rId36"/>
    <p:sldId id="650" r:id="rId37"/>
    <p:sldId id="685" r:id="rId38"/>
    <p:sldId id="669" r:id="rId39"/>
    <p:sldId id="680" r:id="rId40"/>
    <p:sldId id="671" r:id="rId41"/>
    <p:sldId id="686" r:id="rId42"/>
    <p:sldId id="665" r:id="rId43"/>
    <p:sldId id="687" r:id="rId44"/>
    <p:sldId id="667" r:id="rId45"/>
    <p:sldId id="672" r:id="rId46"/>
    <p:sldId id="673" r:id="rId47"/>
    <p:sldId id="674" r:id="rId48"/>
    <p:sldId id="661" r:id="rId49"/>
    <p:sldId id="678" r:id="rId50"/>
    <p:sldId id="682" r:id="rId51"/>
    <p:sldId id="663" r:id="rId52"/>
    <p:sldId id="664" r:id="rId53"/>
    <p:sldId id="679" r:id="rId54"/>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C931D1-D9E4-4F00-8717-620DD22DE3E9}">
          <p14:sldIdLst>
            <p14:sldId id="644"/>
            <p14:sldId id="629"/>
            <p14:sldId id="630"/>
            <p14:sldId id="642"/>
            <p14:sldId id="631"/>
            <p14:sldId id="632"/>
            <p14:sldId id="633"/>
            <p14:sldId id="634"/>
            <p14:sldId id="635"/>
            <p14:sldId id="636"/>
            <p14:sldId id="637"/>
            <p14:sldId id="638"/>
            <p14:sldId id="681"/>
            <p14:sldId id="516"/>
            <p14:sldId id="639"/>
            <p14:sldId id="684"/>
            <p14:sldId id="675"/>
            <p14:sldId id="657"/>
            <p14:sldId id="645"/>
            <p14:sldId id="668"/>
            <p14:sldId id="647"/>
            <p14:sldId id="652"/>
            <p14:sldId id="651"/>
            <p14:sldId id="653"/>
            <p14:sldId id="646"/>
            <p14:sldId id="655"/>
            <p14:sldId id="654"/>
            <p14:sldId id="677"/>
            <p14:sldId id="648"/>
            <p14:sldId id="656"/>
            <p14:sldId id="683"/>
            <p14:sldId id="650"/>
            <p14:sldId id="685"/>
            <p14:sldId id="669"/>
            <p14:sldId id="680"/>
            <p14:sldId id="671"/>
            <p14:sldId id="686"/>
            <p14:sldId id="665"/>
            <p14:sldId id="687"/>
            <p14:sldId id="667"/>
            <p14:sldId id="672"/>
            <p14:sldId id="673"/>
            <p14:sldId id="674"/>
            <p14:sldId id="661"/>
            <p14:sldId id="678"/>
            <p14:sldId id="682"/>
            <p14:sldId id="663"/>
            <p14:sldId id="664"/>
            <p14:sldId id="67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7C9917-8AE4-4FAC-B3B4-58FCB75919D8}" v="1" dt="2025-03-24T11:45:18.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p:restoredTop sz="65170"/>
  </p:normalViewPr>
  <p:slideViewPr>
    <p:cSldViewPr snapToGrid="0" snapToObjects="1">
      <p:cViewPr varScale="1">
        <p:scale>
          <a:sx n="66" d="100"/>
          <a:sy n="66" d="100"/>
        </p:scale>
        <p:origin x="1136" y="4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2" d="100"/>
          <a:sy n="82" d="100"/>
        </p:scale>
        <p:origin x="2708" y="68"/>
      </p:cViewPr>
      <p:guideLst>
        <p:guide orient="horz" pos="2880"/>
        <p:guide pos="2160"/>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4C068-DB5F-4040-8B39-1B438C52E1A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87142E59-1B66-4EC1-BF6D-3BB1B7CF5AD8}">
      <dgm:prSet phldrT="[Text]" custT="1"/>
      <dgm:spPr/>
      <dgm:t>
        <a:bodyPr/>
        <a:lstStyle/>
        <a:p>
          <a:r>
            <a:rPr lang="en-GB" sz="1800" dirty="0"/>
            <a:t>Employer’s </a:t>
          </a:r>
          <a:r>
            <a:rPr lang="en-GB" sz="1800" dirty="0">
              <a:latin typeface="Arial" panose="020B0604020202020204" pitchFamily="34" charset="0"/>
              <a:cs typeface="Arial" panose="020B0604020202020204" pitchFamily="34" charset="0"/>
            </a:rPr>
            <a:t>stance</a:t>
          </a:r>
          <a:r>
            <a:rPr lang="en-GB" sz="1800" dirty="0"/>
            <a:t>/offer</a:t>
          </a:r>
        </a:p>
      </dgm:t>
    </dgm:pt>
    <dgm:pt modelId="{11924AD0-8269-4106-902D-E61F452DCB85}" type="parTrans" cxnId="{A916C7C3-2D06-4AE5-BF50-B1C6F3A12513}">
      <dgm:prSet/>
      <dgm:spPr/>
      <dgm:t>
        <a:bodyPr/>
        <a:lstStyle/>
        <a:p>
          <a:endParaRPr lang="en-GB"/>
        </a:p>
      </dgm:t>
    </dgm:pt>
    <dgm:pt modelId="{B237F675-9241-4DE2-BCC4-1B388EFFEA88}" type="sibTrans" cxnId="{A916C7C3-2D06-4AE5-BF50-B1C6F3A12513}">
      <dgm:prSet/>
      <dgm:spPr/>
      <dgm:t>
        <a:bodyPr/>
        <a:lstStyle/>
        <a:p>
          <a:endParaRPr lang="en-GB"/>
        </a:p>
      </dgm:t>
    </dgm:pt>
    <dgm:pt modelId="{52524D78-6C8C-46AC-9187-1A9A410D4C3A}">
      <dgm:prSet phldrT="[Text]" custT="1"/>
      <dgm:spPr/>
      <dgm:t>
        <a:bodyPr/>
        <a:lstStyle/>
        <a:p>
          <a:r>
            <a:rPr lang="en-GB" sz="1800" dirty="0">
              <a:latin typeface="Arial" panose="020B0604020202020204" pitchFamily="34" charset="0"/>
              <a:cs typeface="Arial" panose="020B0604020202020204" pitchFamily="34" charset="0"/>
            </a:rPr>
            <a:t>Reps inform members</a:t>
          </a:r>
        </a:p>
      </dgm:t>
    </dgm:pt>
    <dgm:pt modelId="{FB6BCFDC-77C8-4AC0-93D7-8248A255C4F1}" type="parTrans" cxnId="{0A39BD03-5417-43A8-87AC-236BFEFC7B41}">
      <dgm:prSet/>
      <dgm:spPr/>
      <dgm:t>
        <a:bodyPr/>
        <a:lstStyle/>
        <a:p>
          <a:endParaRPr lang="en-GB"/>
        </a:p>
      </dgm:t>
    </dgm:pt>
    <dgm:pt modelId="{D5CDFD12-F7B2-4642-8066-3D178CB94FA7}" type="sibTrans" cxnId="{0A39BD03-5417-43A8-87AC-236BFEFC7B41}">
      <dgm:prSet/>
      <dgm:spPr/>
      <dgm:t>
        <a:bodyPr/>
        <a:lstStyle/>
        <a:p>
          <a:endParaRPr lang="en-GB"/>
        </a:p>
      </dgm:t>
    </dgm:pt>
    <dgm:pt modelId="{5C07A3FD-44ED-4442-A61B-BA82524B9303}">
      <dgm:prSet phldrT="[Text]" custT="1"/>
      <dgm:spPr/>
      <dgm:t>
        <a:bodyPr/>
        <a:lstStyle/>
        <a:p>
          <a:r>
            <a:rPr lang="en-GB" sz="1800" dirty="0">
              <a:latin typeface="Arial" panose="020B0604020202020204" pitchFamily="34" charset="0"/>
              <a:cs typeface="Arial" panose="020B0604020202020204" pitchFamily="34" charset="0"/>
            </a:rPr>
            <a:t>Members decide</a:t>
          </a:r>
          <a:r>
            <a:rPr lang="en-GB" sz="20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response/claim</a:t>
          </a:r>
          <a:endParaRPr lang="en-GB" sz="2000" dirty="0">
            <a:latin typeface="Arial" panose="020B0604020202020204" pitchFamily="34" charset="0"/>
            <a:cs typeface="Arial" panose="020B0604020202020204" pitchFamily="34" charset="0"/>
          </a:endParaRPr>
        </a:p>
      </dgm:t>
    </dgm:pt>
    <dgm:pt modelId="{6D73F540-2090-4B81-991A-72C323DC67A1}" type="parTrans" cxnId="{0B25892D-4C54-4498-967F-BC6243422D6B}">
      <dgm:prSet/>
      <dgm:spPr/>
      <dgm:t>
        <a:bodyPr/>
        <a:lstStyle/>
        <a:p>
          <a:endParaRPr lang="en-GB"/>
        </a:p>
      </dgm:t>
    </dgm:pt>
    <dgm:pt modelId="{DA5B0BA9-3D06-4C27-B7F5-FB01E6322AE6}" type="sibTrans" cxnId="{0B25892D-4C54-4498-967F-BC6243422D6B}">
      <dgm:prSet/>
      <dgm:spPr/>
      <dgm:t>
        <a:bodyPr/>
        <a:lstStyle/>
        <a:p>
          <a:endParaRPr lang="en-GB"/>
        </a:p>
      </dgm:t>
    </dgm:pt>
    <dgm:pt modelId="{503C3094-9710-49BB-84E7-D2CC3AD357CC}">
      <dgm:prSet phldrT="[Text]" custT="1"/>
      <dgm:spPr/>
      <dgm:t>
        <a:bodyPr/>
        <a:lstStyle/>
        <a:p>
          <a:r>
            <a:rPr lang="en-GB" sz="1800" dirty="0">
              <a:latin typeface="Arial" panose="020B0604020202020204" pitchFamily="34" charset="0"/>
              <a:cs typeface="Arial" panose="020B0604020202020204" pitchFamily="34" charset="0"/>
            </a:rPr>
            <a:t>Reps put response/claim to employer </a:t>
          </a:r>
        </a:p>
      </dgm:t>
    </dgm:pt>
    <dgm:pt modelId="{EB65B061-5FE9-4CB5-8E23-6B4803590802}" type="parTrans" cxnId="{A9467965-E979-4FFE-AF7F-C9861D780C7F}">
      <dgm:prSet/>
      <dgm:spPr/>
      <dgm:t>
        <a:bodyPr/>
        <a:lstStyle/>
        <a:p>
          <a:endParaRPr lang="en-GB"/>
        </a:p>
      </dgm:t>
    </dgm:pt>
    <dgm:pt modelId="{371A83EF-3192-4AF6-B13C-488822B34AF2}" type="sibTrans" cxnId="{A9467965-E979-4FFE-AF7F-C9861D780C7F}">
      <dgm:prSet/>
      <dgm:spPr/>
      <dgm:t>
        <a:bodyPr/>
        <a:lstStyle/>
        <a:p>
          <a:endParaRPr lang="en-GB"/>
        </a:p>
      </dgm:t>
    </dgm:pt>
    <dgm:pt modelId="{AACAD0BB-9AE4-498A-89B2-1CF9FD2B37A0}">
      <dgm:prSet phldrT="[Text]" custT="1"/>
      <dgm:spPr/>
      <dgm:t>
        <a:bodyPr/>
        <a:lstStyle/>
        <a:p>
          <a:r>
            <a:rPr lang="en-GB" sz="1800" dirty="0">
              <a:latin typeface="Arial" panose="020B0604020202020204" pitchFamily="34" charset="0"/>
              <a:cs typeface="Arial" panose="020B0604020202020204" pitchFamily="34" charset="0"/>
            </a:rPr>
            <a:t>Negotiation process</a:t>
          </a:r>
        </a:p>
      </dgm:t>
    </dgm:pt>
    <dgm:pt modelId="{5EAB0F9D-181A-4F73-87C3-01EE7F1F140A}" type="parTrans" cxnId="{92FFBAA5-D04D-4EEF-BAC7-BC9532D9285E}">
      <dgm:prSet/>
      <dgm:spPr/>
      <dgm:t>
        <a:bodyPr/>
        <a:lstStyle/>
        <a:p>
          <a:endParaRPr lang="en-GB"/>
        </a:p>
      </dgm:t>
    </dgm:pt>
    <dgm:pt modelId="{542C25B3-99AE-413C-A727-75E0E322C52E}" type="sibTrans" cxnId="{92FFBAA5-D04D-4EEF-BAC7-BC9532D9285E}">
      <dgm:prSet/>
      <dgm:spPr/>
      <dgm:t>
        <a:bodyPr/>
        <a:lstStyle/>
        <a:p>
          <a:endParaRPr lang="en-GB"/>
        </a:p>
      </dgm:t>
    </dgm:pt>
    <dgm:pt modelId="{69837049-01B2-4764-854A-C13D7CCD37F5}" type="pres">
      <dgm:prSet presAssocID="{4164C068-DB5F-4040-8B39-1B438C52E1A4}" presName="cycle" presStyleCnt="0">
        <dgm:presLayoutVars>
          <dgm:dir/>
          <dgm:resizeHandles val="exact"/>
        </dgm:presLayoutVars>
      </dgm:prSet>
      <dgm:spPr/>
    </dgm:pt>
    <dgm:pt modelId="{7606BCC3-42D7-43B7-8D0F-E7929FD226CD}" type="pres">
      <dgm:prSet presAssocID="{87142E59-1B66-4EC1-BF6D-3BB1B7CF5AD8}" presName="dummy" presStyleCnt="0"/>
      <dgm:spPr/>
    </dgm:pt>
    <dgm:pt modelId="{DE9DD261-2C17-400C-A9D0-A14D6424F1AA}" type="pres">
      <dgm:prSet presAssocID="{87142E59-1B66-4EC1-BF6D-3BB1B7CF5AD8}" presName="node" presStyleLbl="revTx" presStyleIdx="0" presStyleCnt="5" custScaleX="149020">
        <dgm:presLayoutVars>
          <dgm:bulletEnabled val="1"/>
        </dgm:presLayoutVars>
      </dgm:prSet>
      <dgm:spPr/>
    </dgm:pt>
    <dgm:pt modelId="{C5A07E5D-DA73-436E-9292-125E20BA77AA}" type="pres">
      <dgm:prSet presAssocID="{B237F675-9241-4DE2-BCC4-1B388EFFEA88}" presName="sibTrans" presStyleLbl="node1" presStyleIdx="0" presStyleCnt="5"/>
      <dgm:spPr/>
    </dgm:pt>
    <dgm:pt modelId="{50FB6F02-808F-40D1-A308-ECA8AB184841}" type="pres">
      <dgm:prSet presAssocID="{52524D78-6C8C-46AC-9187-1A9A410D4C3A}" presName="dummy" presStyleCnt="0"/>
      <dgm:spPr/>
    </dgm:pt>
    <dgm:pt modelId="{44DFF346-D347-4C26-9395-EAE8CABEB10D}" type="pres">
      <dgm:prSet presAssocID="{52524D78-6C8C-46AC-9187-1A9A410D4C3A}" presName="node" presStyleLbl="revTx" presStyleIdx="1" presStyleCnt="5" custScaleX="179994">
        <dgm:presLayoutVars>
          <dgm:bulletEnabled val="1"/>
        </dgm:presLayoutVars>
      </dgm:prSet>
      <dgm:spPr/>
    </dgm:pt>
    <dgm:pt modelId="{29A652AD-F9A9-4C34-8D92-0EFC6D14F60D}" type="pres">
      <dgm:prSet presAssocID="{D5CDFD12-F7B2-4642-8066-3D178CB94FA7}" presName="sibTrans" presStyleLbl="node1" presStyleIdx="1" presStyleCnt="5"/>
      <dgm:spPr/>
    </dgm:pt>
    <dgm:pt modelId="{5E7CE7F2-D50E-42BD-B622-61DA475D5C7D}" type="pres">
      <dgm:prSet presAssocID="{5C07A3FD-44ED-4442-A61B-BA82524B9303}" presName="dummy" presStyleCnt="0"/>
      <dgm:spPr/>
    </dgm:pt>
    <dgm:pt modelId="{DE61991D-B8E0-49C2-A201-449985CB5125}" type="pres">
      <dgm:prSet presAssocID="{5C07A3FD-44ED-4442-A61B-BA82524B9303}" presName="node" presStyleLbl="revTx" presStyleIdx="2" presStyleCnt="5" custScaleX="133292" custScaleY="61592">
        <dgm:presLayoutVars>
          <dgm:bulletEnabled val="1"/>
        </dgm:presLayoutVars>
      </dgm:prSet>
      <dgm:spPr/>
    </dgm:pt>
    <dgm:pt modelId="{E67052DE-A24F-4834-A8D7-79B0AC747903}" type="pres">
      <dgm:prSet presAssocID="{DA5B0BA9-3D06-4C27-B7F5-FB01E6322AE6}" presName="sibTrans" presStyleLbl="node1" presStyleIdx="2" presStyleCnt="5"/>
      <dgm:spPr/>
    </dgm:pt>
    <dgm:pt modelId="{7A296BBD-40B2-4990-88FB-039D9A6421D9}" type="pres">
      <dgm:prSet presAssocID="{503C3094-9710-49BB-84E7-D2CC3AD357CC}" presName="dummy" presStyleCnt="0"/>
      <dgm:spPr/>
    </dgm:pt>
    <dgm:pt modelId="{0D93FF7A-5209-4C3F-948A-FCB2F517B965}" type="pres">
      <dgm:prSet presAssocID="{503C3094-9710-49BB-84E7-D2CC3AD357CC}" presName="node" presStyleLbl="revTx" presStyleIdx="3" presStyleCnt="5" custScaleX="148655">
        <dgm:presLayoutVars>
          <dgm:bulletEnabled val="1"/>
        </dgm:presLayoutVars>
      </dgm:prSet>
      <dgm:spPr/>
    </dgm:pt>
    <dgm:pt modelId="{A45E2041-9437-4648-A388-455E07397110}" type="pres">
      <dgm:prSet presAssocID="{371A83EF-3192-4AF6-B13C-488822B34AF2}" presName="sibTrans" presStyleLbl="node1" presStyleIdx="3" presStyleCnt="5"/>
      <dgm:spPr/>
    </dgm:pt>
    <dgm:pt modelId="{D1F8BC8A-DF61-40F5-A548-D7883A2837E2}" type="pres">
      <dgm:prSet presAssocID="{AACAD0BB-9AE4-498A-89B2-1CF9FD2B37A0}" presName="dummy" presStyleCnt="0"/>
      <dgm:spPr/>
    </dgm:pt>
    <dgm:pt modelId="{1869DF45-9B40-46CE-A352-C9F535C131AD}" type="pres">
      <dgm:prSet presAssocID="{AACAD0BB-9AE4-498A-89B2-1CF9FD2B37A0}" presName="node" presStyleLbl="revTx" presStyleIdx="4" presStyleCnt="5" custRadScaleRad="97640" custRadScaleInc="-17301">
        <dgm:presLayoutVars>
          <dgm:bulletEnabled val="1"/>
        </dgm:presLayoutVars>
      </dgm:prSet>
      <dgm:spPr/>
    </dgm:pt>
    <dgm:pt modelId="{2E390DD6-E808-4461-A79F-EDD8212788AE}" type="pres">
      <dgm:prSet presAssocID="{542C25B3-99AE-413C-A727-75E0E322C52E}" presName="sibTrans" presStyleLbl="node1" presStyleIdx="4" presStyleCnt="5" custLinFactNeighborX="-392" custLinFactNeighborY="1370"/>
      <dgm:spPr/>
    </dgm:pt>
  </dgm:ptLst>
  <dgm:cxnLst>
    <dgm:cxn modelId="{0A39BD03-5417-43A8-87AC-236BFEFC7B41}" srcId="{4164C068-DB5F-4040-8B39-1B438C52E1A4}" destId="{52524D78-6C8C-46AC-9187-1A9A410D4C3A}" srcOrd="1" destOrd="0" parTransId="{FB6BCFDC-77C8-4AC0-93D7-8248A255C4F1}" sibTransId="{D5CDFD12-F7B2-4642-8066-3D178CB94FA7}"/>
    <dgm:cxn modelId="{F9F40322-D943-429E-BC04-2FA307EE8C05}" type="presOf" srcId="{AACAD0BB-9AE4-498A-89B2-1CF9FD2B37A0}" destId="{1869DF45-9B40-46CE-A352-C9F535C131AD}" srcOrd="0" destOrd="0" presId="urn:microsoft.com/office/officeart/2005/8/layout/cycle1"/>
    <dgm:cxn modelId="{27B90C2A-EAC3-4976-98EF-447A61F8ED38}" type="presOf" srcId="{DA5B0BA9-3D06-4C27-B7F5-FB01E6322AE6}" destId="{E67052DE-A24F-4834-A8D7-79B0AC747903}" srcOrd="0" destOrd="0" presId="urn:microsoft.com/office/officeart/2005/8/layout/cycle1"/>
    <dgm:cxn modelId="{0B25892D-4C54-4498-967F-BC6243422D6B}" srcId="{4164C068-DB5F-4040-8B39-1B438C52E1A4}" destId="{5C07A3FD-44ED-4442-A61B-BA82524B9303}" srcOrd="2" destOrd="0" parTransId="{6D73F540-2090-4B81-991A-72C323DC67A1}" sibTransId="{DA5B0BA9-3D06-4C27-B7F5-FB01E6322AE6}"/>
    <dgm:cxn modelId="{8D8E052F-574D-49B1-9A3D-BD0EF06971E7}" type="presOf" srcId="{503C3094-9710-49BB-84E7-D2CC3AD357CC}" destId="{0D93FF7A-5209-4C3F-948A-FCB2F517B965}" srcOrd="0" destOrd="0" presId="urn:microsoft.com/office/officeart/2005/8/layout/cycle1"/>
    <dgm:cxn modelId="{4EC20E33-2F8D-479E-AC14-96B7A0019932}" type="presOf" srcId="{5C07A3FD-44ED-4442-A61B-BA82524B9303}" destId="{DE61991D-B8E0-49C2-A201-449985CB5125}" srcOrd="0" destOrd="0" presId="urn:microsoft.com/office/officeart/2005/8/layout/cycle1"/>
    <dgm:cxn modelId="{A9467965-E979-4FFE-AF7F-C9861D780C7F}" srcId="{4164C068-DB5F-4040-8B39-1B438C52E1A4}" destId="{503C3094-9710-49BB-84E7-D2CC3AD357CC}" srcOrd="3" destOrd="0" parTransId="{EB65B061-5FE9-4CB5-8E23-6B4803590802}" sibTransId="{371A83EF-3192-4AF6-B13C-488822B34AF2}"/>
    <dgm:cxn modelId="{52BB0C46-99B3-46BB-BB7D-7F459449F6E4}" type="presOf" srcId="{B237F675-9241-4DE2-BCC4-1B388EFFEA88}" destId="{C5A07E5D-DA73-436E-9292-125E20BA77AA}" srcOrd="0" destOrd="0" presId="urn:microsoft.com/office/officeart/2005/8/layout/cycle1"/>
    <dgm:cxn modelId="{94D4E581-1D32-4489-A978-2930AE9AD14C}" type="presOf" srcId="{52524D78-6C8C-46AC-9187-1A9A410D4C3A}" destId="{44DFF346-D347-4C26-9395-EAE8CABEB10D}" srcOrd="0" destOrd="0" presId="urn:microsoft.com/office/officeart/2005/8/layout/cycle1"/>
    <dgm:cxn modelId="{92FFBAA5-D04D-4EEF-BAC7-BC9532D9285E}" srcId="{4164C068-DB5F-4040-8B39-1B438C52E1A4}" destId="{AACAD0BB-9AE4-498A-89B2-1CF9FD2B37A0}" srcOrd="4" destOrd="0" parTransId="{5EAB0F9D-181A-4F73-87C3-01EE7F1F140A}" sibTransId="{542C25B3-99AE-413C-A727-75E0E322C52E}"/>
    <dgm:cxn modelId="{A916C7C3-2D06-4AE5-BF50-B1C6F3A12513}" srcId="{4164C068-DB5F-4040-8B39-1B438C52E1A4}" destId="{87142E59-1B66-4EC1-BF6D-3BB1B7CF5AD8}" srcOrd="0" destOrd="0" parTransId="{11924AD0-8269-4106-902D-E61F452DCB85}" sibTransId="{B237F675-9241-4DE2-BCC4-1B388EFFEA88}"/>
    <dgm:cxn modelId="{302E06C5-79E8-48BB-98F8-6AD1BA069C82}" type="presOf" srcId="{D5CDFD12-F7B2-4642-8066-3D178CB94FA7}" destId="{29A652AD-F9A9-4C34-8D92-0EFC6D14F60D}" srcOrd="0" destOrd="0" presId="urn:microsoft.com/office/officeart/2005/8/layout/cycle1"/>
    <dgm:cxn modelId="{B29948C7-E21F-4CB6-AA39-96E635645CBD}" type="presOf" srcId="{4164C068-DB5F-4040-8B39-1B438C52E1A4}" destId="{69837049-01B2-4764-854A-C13D7CCD37F5}" srcOrd="0" destOrd="0" presId="urn:microsoft.com/office/officeart/2005/8/layout/cycle1"/>
    <dgm:cxn modelId="{F8713FCD-FEAF-435D-A4C9-DEDF24835990}" type="presOf" srcId="{371A83EF-3192-4AF6-B13C-488822B34AF2}" destId="{A45E2041-9437-4648-A388-455E07397110}" srcOrd="0" destOrd="0" presId="urn:microsoft.com/office/officeart/2005/8/layout/cycle1"/>
    <dgm:cxn modelId="{B0B4A7E4-162C-44B4-9F41-F7AC174E53E6}" type="presOf" srcId="{542C25B3-99AE-413C-A727-75E0E322C52E}" destId="{2E390DD6-E808-4461-A79F-EDD8212788AE}" srcOrd="0" destOrd="0" presId="urn:microsoft.com/office/officeart/2005/8/layout/cycle1"/>
    <dgm:cxn modelId="{1A0C8AEC-F99F-45BF-A78D-B27E1F8B453D}" type="presOf" srcId="{87142E59-1B66-4EC1-BF6D-3BB1B7CF5AD8}" destId="{DE9DD261-2C17-400C-A9D0-A14D6424F1AA}" srcOrd="0" destOrd="0" presId="urn:microsoft.com/office/officeart/2005/8/layout/cycle1"/>
    <dgm:cxn modelId="{F41CE109-FCF2-4268-A85D-8B6A80F64182}" type="presParOf" srcId="{69837049-01B2-4764-854A-C13D7CCD37F5}" destId="{7606BCC3-42D7-43B7-8D0F-E7929FD226CD}" srcOrd="0" destOrd="0" presId="urn:microsoft.com/office/officeart/2005/8/layout/cycle1"/>
    <dgm:cxn modelId="{1589DE61-05E5-41D6-A675-074D9D907621}" type="presParOf" srcId="{69837049-01B2-4764-854A-C13D7CCD37F5}" destId="{DE9DD261-2C17-400C-A9D0-A14D6424F1AA}" srcOrd="1" destOrd="0" presId="urn:microsoft.com/office/officeart/2005/8/layout/cycle1"/>
    <dgm:cxn modelId="{1A21BB6F-C3E8-4508-BA02-B8000AAD334F}" type="presParOf" srcId="{69837049-01B2-4764-854A-C13D7CCD37F5}" destId="{C5A07E5D-DA73-436E-9292-125E20BA77AA}" srcOrd="2" destOrd="0" presId="urn:microsoft.com/office/officeart/2005/8/layout/cycle1"/>
    <dgm:cxn modelId="{AF767D68-C5A6-477D-9C91-B250B6C65C4B}" type="presParOf" srcId="{69837049-01B2-4764-854A-C13D7CCD37F5}" destId="{50FB6F02-808F-40D1-A308-ECA8AB184841}" srcOrd="3" destOrd="0" presId="urn:microsoft.com/office/officeart/2005/8/layout/cycle1"/>
    <dgm:cxn modelId="{F7F1437C-E359-4F98-845F-6A1D2FEB6B3E}" type="presParOf" srcId="{69837049-01B2-4764-854A-C13D7CCD37F5}" destId="{44DFF346-D347-4C26-9395-EAE8CABEB10D}" srcOrd="4" destOrd="0" presId="urn:microsoft.com/office/officeart/2005/8/layout/cycle1"/>
    <dgm:cxn modelId="{380A3E85-4F1D-4B04-BDBF-8F2410824278}" type="presParOf" srcId="{69837049-01B2-4764-854A-C13D7CCD37F5}" destId="{29A652AD-F9A9-4C34-8D92-0EFC6D14F60D}" srcOrd="5" destOrd="0" presId="urn:microsoft.com/office/officeart/2005/8/layout/cycle1"/>
    <dgm:cxn modelId="{EC121CE4-5594-42CF-8B89-68FEB890608B}" type="presParOf" srcId="{69837049-01B2-4764-854A-C13D7CCD37F5}" destId="{5E7CE7F2-D50E-42BD-B622-61DA475D5C7D}" srcOrd="6" destOrd="0" presId="urn:microsoft.com/office/officeart/2005/8/layout/cycle1"/>
    <dgm:cxn modelId="{B4A69EF5-1BED-48B5-9E07-2355E7070306}" type="presParOf" srcId="{69837049-01B2-4764-854A-C13D7CCD37F5}" destId="{DE61991D-B8E0-49C2-A201-449985CB5125}" srcOrd="7" destOrd="0" presId="urn:microsoft.com/office/officeart/2005/8/layout/cycle1"/>
    <dgm:cxn modelId="{07BCE824-6FE9-4B13-AFFC-3E8BB6A66A60}" type="presParOf" srcId="{69837049-01B2-4764-854A-C13D7CCD37F5}" destId="{E67052DE-A24F-4834-A8D7-79B0AC747903}" srcOrd="8" destOrd="0" presId="urn:microsoft.com/office/officeart/2005/8/layout/cycle1"/>
    <dgm:cxn modelId="{CDC07120-5654-4D7D-8E69-2193350EA3C9}" type="presParOf" srcId="{69837049-01B2-4764-854A-C13D7CCD37F5}" destId="{7A296BBD-40B2-4990-88FB-039D9A6421D9}" srcOrd="9" destOrd="0" presId="urn:microsoft.com/office/officeart/2005/8/layout/cycle1"/>
    <dgm:cxn modelId="{78E6C3EF-E3B1-4490-B8BC-43E5E9C67189}" type="presParOf" srcId="{69837049-01B2-4764-854A-C13D7CCD37F5}" destId="{0D93FF7A-5209-4C3F-948A-FCB2F517B965}" srcOrd="10" destOrd="0" presId="urn:microsoft.com/office/officeart/2005/8/layout/cycle1"/>
    <dgm:cxn modelId="{1F7C615B-4FCC-46DC-9CD5-ABB67E522BEA}" type="presParOf" srcId="{69837049-01B2-4764-854A-C13D7CCD37F5}" destId="{A45E2041-9437-4648-A388-455E07397110}" srcOrd="11" destOrd="0" presId="urn:microsoft.com/office/officeart/2005/8/layout/cycle1"/>
    <dgm:cxn modelId="{438A2F64-0352-433D-9EFE-A020DC38730E}" type="presParOf" srcId="{69837049-01B2-4764-854A-C13D7CCD37F5}" destId="{D1F8BC8A-DF61-40F5-A548-D7883A2837E2}" srcOrd="12" destOrd="0" presId="urn:microsoft.com/office/officeart/2005/8/layout/cycle1"/>
    <dgm:cxn modelId="{3691895A-C3E0-45D5-BB0F-A8277DB79BC1}" type="presParOf" srcId="{69837049-01B2-4764-854A-C13D7CCD37F5}" destId="{1869DF45-9B40-46CE-A352-C9F535C131AD}" srcOrd="13" destOrd="0" presId="urn:microsoft.com/office/officeart/2005/8/layout/cycle1"/>
    <dgm:cxn modelId="{D2740C88-9839-412E-9EC1-48A8E2788C66}" type="presParOf" srcId="{69837049-01B2-4764-854A-C13D7CCD37F5}" destId="{2E390DD6-E808-4461-A79F-EDD8212788A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DD261-2C17-400C-A9D0-A14D6424F1AA}">
      <dsp:nvSpPr>
        <dsp:cNvPr id="0" name=""/>
        <dsp:cNvSpPr/>
      </dsp:nvSpPr>
      <dsp:spPr>
        <a:xfrm>
          <a:off x="4994200" y="156058"/>
          <a:ext cx="1865424" cy="12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Employer’s </a:t>
          </a:r>
          <a:r>
            <a:rPr lang="en-GB" sz="1800" kern="1200" dirty="0">
              <a:latin typeface="Arial" panose="020B0604020202020204" pitchFamily="34" charset="0"/>
              <a:cs typeface="Arial" panose="020B0604020202020204" pitchFamily="34" charset="0"/>
            </a:rPr>
            <a:t>stance</a:t>
          </a:r>
          <a:r>
            <a:rPr lang="en-GB" sz="1800" kern="1200" dirty="0"/>
            <a:t>/offer</a:t>
          </a:r>
        </a:p>
      </dsp:txBody>
      <dsp:txXfrm>
        <a:off x="4994200" y="156058"/>
        <a:ext cx="1865424" cy="1251794"/>
      </dsp:txXfrm>
    </dsp:sp>
    <dsp:sp modelId="{C5A07E5D-DA73-436E-9292-125E20BA77AA}">
      <dsp:nvSpPr>
        <dsp:cNvPr id="0" name=""/>
        <dsp:cNvSpPr/>
      </dsp:nvSpPr>
      <dsp:spPr>
        <a:xfrm>
          <a:off x="2355815" y="119780"/>
          <a:ext cx="4694000" cy="4694000"/>
        </a:xfrm>
        <a:prstGeom prst="circularArrow">
          <a:avLst>
            <a:gd name="adj1" fmla="val 5200"/>
            <a:gd name="adj2" fmla="val 335920"/>
            <a:gd name="adj3" fmla="val 21293214"/>
            <a:gd name="adj4" fmla="val 19766264"/>
            <a:gd name="adj5" fmla="val 606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DFF346-D347-4C26-9395-EAE8CABEB10D}">
      <dsp:nvSpPr>
        <dsp:cNvPr id="0" name=""/>
        <dsp:cNvSpPr/>
      </dsp:nvSpPr>
      <dsp:spPr>
        <a:xfrm>
          <a:off x="5556868" y="2484429"/>
          <a:ext cx="2253155" cy="12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Reps inform members</a:t>
          </a:r>
        </a:p>
      </dsp:txBody>
      <dsp:txXfrm>
        <a:off x="5556868" y="2484429"/>
        <a:ext cx="2253155" cy="1251794"/>
      </dsp:txXfrm>
    </dsp:sp>
    <dsp:sp modelId="{29A652AD-F9A9-4C34-8D92-0EFC6D14F60D}">
      <dsp:nvSpPr>
        <dsp:cNvPr id="0" name=""/>
        <dsp:cNvSpPr/>
      </dsp:nvSpPr>
      <dsp:spPr>
        <a:xfrm>
          <a:off x="2355815" y="119780"/>
          <a:ext cx="4694000" cy="4694000"/>
        </a:xfrm>
        <a:prstGeom prst="circularArrow">
          <a:avLst>
            <a:gd name="adj1" fmla="val 5200"/>
            <a:gd name="adj2" fmla="val 335920"/>
            <a:gd name="adj3" fmla="val 3647142"/>
            <a:gd name="adj4" fmla="val 2253459"/>
            <a:gd name="adj5" fmla="val 606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1991D-B8E0-49C2-A201-449985CB5125}">
      <dsp:nvSpPr>
        <dsp:cNvPr id="0" name=""/>
        <dsp:cNvSpPr/>
      </dsp:nvSpPr>
      <dsp:spPr>
        <a:xfrm>
          <a:off x="3868544" y="4163837"/>
          <a:ext cx="1668542" cy="771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Members decide</a:t>
          </a:r>
          <a:r>
            <a:rPr lang="en-GB" sz="2000" kern="1200" dirty="0">
              <a:latin typeface="Arial" panose="020B0604020202020204" pitchFamily="34" charset="0"/>
              <a:cs typeface="Arial" panose="020B0604020202020204" pitchFamily="34" charset="0"/>
            </a:rPr>
            <a:t> </a:t>
          </a:r>
          <a:r>
            <a:rPr lang="en-GB" sz="1800" kern="1200" dirty="0">
              <a:latin typeface="Arial" panose="020B0604020202020204" pitchFamily="34" charset="0"/>
              <a:cs typeface="Arial" panose="020B0604020202020204" pitchFamily="34" charset="0"/>
            </a:rPr>
            <a:t>response/claim</a:t>
          </a:r>
          <a:endParaRPr lang="en-GB" sz="2000" kern="1200" dirty="0">
            <a:latin typeface="Arial" panose="020B0604020202020204" pitchFamily="34" charset="0"/>
            <a:cs typeface="Arial" panose="020B0604020202020204" pitchFamily="34" charset="0"/>
          </a:endParaRPr>
        </a:p>
      </dsp:txBody>
      <dsp:txXfrm>
        <a:off x="3868544" y="4163837"/>
        <a:ext cx="1668542" cy="771005"/>
      </dsp:txXfrm>
    </dsp:sp>
    <dsp:sp modelId="{E67052DE-A24F-4834-A8D7-79B0AC747903}">
      <dsp:nvSpPr>
        <dsp:cNvPr id="0" name=""/>
        <dsp:cNvSpPr/>
      </dsp:nvSpPr>
      <dsp:spPr>
        <a:xfrm>
          <a:off x="2355815" y="119780"/>
          <a:ext cx="4694000" cy="4694000"/>
        </a:xfrm>
        <a:prstGeom prst="circularArrow">
          <a:avLst>
            <a:gd name="adj1" fmla="val 5200"/>
            <a:gd name="adj2" fmla="val 335920"/>
            <a:gd name="adj3" fmla="val 8210621"/>
            <a:gd name="adj4" fmla="val 6816938"/>
            <a:gd name="adj5" fmla="val 606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3FF7A-5209-4C3F-948A-FCB2F517B965}">
      <dsp:nvSpPr>
        <dsp:cNvPr id="0" name=""/>
        <dsp:cNvSpPr/>
      </dsp:nvSpPr>
      <dsp:spPr>
        <a:xfrm>
          <a:off x="1791756" y="2484429"/>
          <a:ext cx="1860855" cy="12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Reps put response/claim to employer </a:t>
          </a:r>
        </a:p>
      </dsp:txBody>
      <dsp:txXfrm>
        <a:off x="1791756" y="2484429"/>
        <a:ext cx="1860855" cy="1251794"/>
      </dsp:txXfrm>
    </dsp:sp>
    <dsp:sp modelId="{A45E2041-9437-4648-A388-455E07397110}">
      <dsp:nvSpPr>
        <dsp:cNvPr id="0" name=""/>
        <dsp:cNvSpPr/>
      </dsp:nvSpPr>
      <dsp:spPr>
        <a:xfrm>
          <a:off x="2353997" y="226180"/>
          <a:ext cx="4694000" cy="4694000"/>
        </a:xfrm>
        <a:prstGeom prst="circularArrow">
          <a:avLst>
            <a:gd name="adj1" fmla="val 5200"/>
            <a:gd name="adj2" fmla="val 335920"/>
            <a:gd name="adj3" fmla="val 12251566"/>
            <a:gd name="adj4" fmla="val 10946549"/>
            <a:gd name="adj5" fmla="val 606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69DF45-9B40-46CE-A352-C9F535C131AD}">
      <dsp:nvSpPr>
        <dsp:cNvPr id="0" name=""/>
        <dsp:cNvSpPr/>
      </dsp:nvSpPr>
      <dsp:spPr>
        <a:xfrm>
          <a:off x="2765732" y="286679"/>
          <a:ext cx="1251794" cy="12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Negotiation process</a:t>
          </a:r>
        </a:p>
      </dsp:txBody>
      <dsp:txXfrm>
        <a:off x="2765732" y="286679"/>
        <a:ext cx="1251794" cy="1251794"/>
      </dsp:txXfrm>
    </dsp:sp>
    <dsp:sp modelId="{2E390DD6-E808-4461-A79F-EDD8212788AE}">
      <dsp:nvSpPr>
        <dsp:cNvPr id="0" name=""/>
        <dsp:cNvSpPr/>
      </dsp:nvSpPr>
      <dsp:spPr>
        <a:xfrm>
          <a:off x="2442815" y="196252"/>
          <a:ext cx="4694000" cy="4694000"/>
        </a:xfrm>
        <a:prstGeom prst="circularArrow">
          <a:avLst>
            <a:gd name="adj1" fmla="val 5200"/>
            <a:gd name="adj2" fmla="val 335920"/>
            <a:gd name="adj3" fmla="val 16171500"/>
            <a:gd name="adj4" fmla="val 14861199"/>
            <a:gd name="adj5" fmla="val 606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3ED57F4F-9769-4068-8817-21F98B4EFC21}" type="datetimeFigureOut">
              <a:rPr lang="en-GB" smtClean="0"/>
              <a:t>24/03/2025</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47ADB674-563F-49D1-84D4-2DE501C6AFA9}" type="slidenum">
              <a:rPr lang="en-GB" smtClean="0"/>
              <a:t>‹#›</a:t>
            </a:fld>
            <a:endParaRPr lang="en-GB"/>
          </a:p>
        </p:txBody>
      </p:sp>
    </p:spTree>
    <p:extLst>
      <p:ext uri="{BB962C8B-B14F-4D97-AF65-F5344CB8AC3E}">
        <p14:creationId xmlns:p14="http://schemas.microsoft.com/office/powerpoint/2010/main" val="160935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3/24/2025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Classroom version</a:t>
            </a:r>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264857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Legal right gives strong basis for requesting info – it </a:t>
            </a:r>
            <a:r>
              <a:rPr lang="en-GB" sz="1200" b="1" kern="1200" dirty="0">
                <a:solidFill>
                  <a:schemeClr val="tx1"/>
                </a:solidFill>
                <a:effectLst/>
                <a:latin typeface="+mn-lt"/>
                <a:ea typeface="+mn-ea"/>
                <a:cs typeface="+mn-cs"/>
              </a:rPr>
              <a:t>doesn’t</a:t>
            </a:r>
            <a:r>
              <a:rPr lang="en-GB" sz="1200" kern="1200" dirty="0">
                <a:solidFill>
                  <a:schemeClr val="tx1"/>
                </a:solidFill>
                <a:effectLst/>
                <a:latin typeface="+mn-lt"/>
                <a:ea typeface="+mn-ea"/>
                <a:cs typeface="+mn-cs"/>
              </a:rPr>
              <a:t> mean seek legal enforcement in first instance!</a:t>
            </a:r>
          </a:p>
          <a:p>
            <a:pPr lvl="0"/>
            <a:r>
              <a:rPr lang="en-GB" sz="1200" kern="1200" dirty="0">
                <a:solidFill>
                  <a:schemeClr val="tx1"/>
                </a:solidFill>
                <a:effectLst/>
                <a:latin typeface="+mn-lt"/>
                <a:ea typeface="+mn-ea"/>
                <a:cs typeface="+mn-cs"/>
              </a:rPr>
              <a:t>Info can be refused on grounds of: national security; obtained in confidence; personal details; ‘substantial injury’ to business</a:t>
            </a:r>
          </a:p>
          <a:p>
            <a:r>
              <a:rPr lang="en-GB" sz="1200" kern="1200" dirty="0">
                <a:solidFill>
                  <a:schemeClr val="tx1"/>
                </a:solidFill>
                <a:effectLst/>
                <a:latin typeface="+mn-lt"/>
                <a:ea typeface="+mn-ea"/>
                <a:cs typeface="+mn-cs"/>
              </a:rPr>
              <a:t>If considering seeking legal enforcement – they should think about whether the advantage of having the info will outweigh the potential impact on current and future relationships with their employer.</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625979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these aren’t rules of the game as such but can help them to negotiate m ore effectively.</a:t>
            </a:r>
          </a:p>
          <a:p>
            <a:pPr lvl="0"/>
            <a:r>
              <a:rPr lang="en-GB" sz="1200" kern="1200" dirty="0">
                <a:solidFill>
                  <a:schemeClr val="tx1"/>
                </a:solidFill>
                <a:effectLst/>
                <a:latin typeface="+mn-lt"/>
                <a:ea typeface="+mn-ea"/>
                <a:cs typeface="+mn-cs"/>
              </a:rPr>
              <a:t>Informal discussions may be something they are instinctively opposed to, so talk through potential benefits of understanding more about the other side (they’ll do more on this later in the course).</a:t>
            </a:r>
          </a:p>
          <a:p>
            <a:pPr lvl="0"/>
            <a:r>
              <a:rPr lang="en-GB" sz="1200" kern="1200" dirty="0">
                <a:solidFill>
                  <a:schemeClr val="tx1"/>
                </a:solidFill>
                <a:effectLst/>
                <a:latin typeface="+mn-lt"/>
                <a:ea typeface="+mn-ea"/>
                <a:cs typeface="+mn-cs"/>
              </a:rPr>
              <a:t>Minutes – practice varies so ask them what they do</a:t>
            </a:r>
          </a:p>
          <a:p>
            <a:r>
              <a:rPr lang="en-GB" sz="1200" kern="1200" dirty="0">
                <a:solidFill>
                  <a:schemeClr val="tx1"/>
                </a:solidFill>
                <a:effectLst/>
                <a:latin typeface="+mn-lt"/>
                <a:ea typeface="+mn-ea"/>
                <a:cs typeface="+mn-cs"/>
              </a:rPr>
              <a:t>Goldfish bowl – get them to think about pros and cons of progress reports (next slide also refers) The term means everybody is watching the negotiations including non-members</a:t>
            </a:r>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114361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 break after this slide</a:t>
            </a:r>
          </a:p>
          <a:p>
            <a:pPr lvl="0"/>
            <a:r>
              <a:rPr lang="en-GB" sz="1200" kern="1200" dirty="0">
                <a:solidFill>
                  <a:schemeClr val="tx1"/>
                </a:solidFill>
                <a:effectLst/>
                <a:latin typeface="+mn-lt"/>
                <a:ea typeface="+mn-ea"/>
                <a:cs typeface="+mn-cs"/>
              </a:rPr>
              <a:t>Key point – Union negotiators are </a:t>
            </a:r>
            <a:r>
              <a:rPr lang="en-GB" sz="1200" i="1" kern="1200" dirty="0">
                <a:solidFill>
                  <a:schemeClr val="tx1"/>
                </a:solidFill>
                <a:effectLst/>
                <a:latin typeface="+mn-lt"/>
                <a:ea typeface="+mn-ea"/>
                <a:cs typeface="+mn-cs"/>
              </a:rPr>
              <a:t>representatives</a:t>
            </a:r>
            <a:r>
              <a:rPr lang="en-GB" sz="1200" kern="1200" dirty="0">
                <a:solidFill>
                  <a:schemeClr val="tx1"/>
                </a:solidFill>
                <a:effectLst/>
                <a:latin typeface="+mn-lt"/>
                <a:ea typeface="+mn-ea"/>
                <a:cs typeface="+mn-cs"/>
              </a:rPr>
              <a:t> – and mustn’t forget it. That’s the key thing about negotiating within voluntarist tradition.</a:t>
            </a:r>
          </a:p>
          <a:p>
            <a:r>
              <a:rPr lang="en-GB" sz="1200" kern="1200" dirty="0">
                <a:solidFill>
                  <a:schemeClr val="tx1"/>
                </a:solidFill>
                <a:effectLst/>
                <a:latin typeface="+mn-lt"/>
                <a:ea typeface="+mn-ea"/>
                <a:cs typeface="+mn-cs"/>
              </a:rPr>
              <a:t>Obvious tension between keeping members on board and requirement for confidentiality about detail of negotiations – get them to think about ways to overcome this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campaigning on the broad issue.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Rights to information page 13</a:t>
            </a:r>
          </a:p>
        </p:txBody>
      </p:sp>
      <p:sp>
        <p:nvSpPr>
          <p:cNvPr id="4" name="Slide Number Placeholder 3"/>
          <p:cNvSpPr>
            <a:spLocks noGrp="1"/>
          </p:cNvSpPr>
          <p:nvPr>
            <p:ph type="sldNum" sz="quarter" idx="10"/>
          </p:nvPr>
        </p:nvSpPr>
        <p:spPr/>
        <p:txBody>
          <a:bodyPr/>
          <a:lstStyle/>
          <a:p>
            <a:fld id="{C16B0746-24FF-0B4F-A25A-E2B460B25A57}" type="slidenum">
              <a:rPr lang="en-US" smtClean="0"/>
              <a:t>12</a:t>
            </a:fld>
            <a:endParaRPr lang="en-US"/>
          </a:p>
        </p:txBody>
      </p:sp>
    </p:spTree>
    <p:extLst>
      <p:ext uri="{BB962C8B-B14F-4D97-AF65-F5344CB8AC3E}">
        <p14:creationId xmlns:p14="http://schemas.microsoft.com/office/powerpoint/2010/main" val="464525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11.45 – 12.00</a:t>
            </a:r>
          </a:p>
        </p:txBody>
      </p:sp>
      <p:sp>
        <p:nvSpPr>
          <p:cNvPr id="4" name="Slide Number Placeholder 3"/>
          <p:cNvSpPr>
            <a:spLocks noGrp="1"/>
          </p:cNvSpPr>
          <p:nvPr>
            <p:ph type="sldNum" sz="quarter" idx="5"/>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557628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12 – 12.45</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Through this session participants will learn to:</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identify issues for Prospect members in a situation of workplace change </a:t>
            </a:r>
          </a:p>
          <a:p>
            <a:pPr lvl="0"/>
            <a:r>
              <a:rPr lang="en-GB" sz="1200" kern="1200" dirty="0">
                <a:solidFill>
                  <a:schemeClr val="tx1"/>
                </a:solidFill>
                <a:effectLst/>
                <a:latin typeface="+mn-lt"/>
                <a:ea typeface="+mn-ea"/>
                <a:cs typeface="+mn-cs"/>
              </a:rPr>
              <a:t>formulate an initial bargaining position</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2308815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12. 00 – 12.30</a:t>
            </a:r>
          </a:p>
          <a:p>
            <a:r>
              <a:rPr lang="en-GB" sz="1200" kern="1200" dirty="0">
                <a:solidFill>
                  <a:schemeClr val="tx1"/>
                </a:solidFill>
                <a:effectLst/>
                <a:latin typeface="+mn-lt"/>
                <a:ea typeface="+mn-ea"/>
                <a:cs typeface="+mn-cs"/>
              </a:rPr>
              <a:t>Split participants into small groups of 4 or 5 people.</a:t>
            </a:r>
          </a:p>
          <a:p>
            <a:r>
              <a:rPr lang="en-GB" sz="1200" kern="1200" dirty="0">
                <a:solidFill>
                  <a:schemeClr val="tx1"/>
                </a:solidFill>
                <a:effectLst/>
                <a:latin typeface="+mn-lt"/>
                <a:ea typeface="+mn-ea"/>
                <a:cs typeface="+mn-cs"/>
              </a:rPr>
              <a:t>Draw their attention to the brief and supporting papers for the exercise, which are in their workbooks [pages 15-18]</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Scenario: changing hours at </a:t>
            </a:r>
            <a:r>
              <a:rPr lang="en-GB" sz="1200" kern="1200" dirty="0" err="1">
                <a:solidFill>
                  <a:schemeClr val="tx1"/>
                </a:solidFill>
                <a:effectLst/>
                <a:latin typeface="+mn-lt"/>
                <a:ea typeface="+mn-ea"/>
                <a:cs typeface="+mn-cs"/>
              </a:rPr>
              <a:t>ExertCo</a:t>
            </a:r>
            <a:endParaRPr lang="en-GB"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ExertCo</a:t>
            </a:r>
            <a:r>
              <a:rPr lang="en-GB" sz="1200" kern="1200" dirty="0">
                <a:solidFill>
                  <a:schemeClr val="tx1"/>
                </a:solidFill>
                <a:effectLst/>
                <a:latin typeface="+mn-lt"/>
                <a:ea typeface="+mn-ea"/>
                <a:cs typeface="+mn-cs"/>
              </a:rPr>
              <a:t> Working Hours Policy</a:t>
            </a:r>
          </a:p>
          <a:p>
            <a:pPr lvl="0"/>
            <a:r>
              <a:rPr lang="en-GB" sz="1200" kern="1200" dirty="0" err="1">
                <a:solidFill>
                  <a:schemeClr val="tx1"/>
                </a:solidFill>
                <a:effectLst/>
                <a:latin typeface="+mn-lt"/>
                <a:ea typeface="+mn-ea"/>
                <a:cs typeface="+mn-cs"/>
              </a:rPr>
              <a:t>ExertCo</a:t>
            </a:r>
            <a:r>
              <a:rPr lang="en-GB" sz="1200" kern="1200" dirty="0">
                <a:solidFill>
                  <a:schemeClr val="tx1"/>
                </a:solidFill>
                <a:effectLst/>
                <a:latin typeface="+mn-lt"/>
                <a:ea typeface="+mn-ea"/>
                <a:cs typeface="+mn-cs"/>
              </a:rPr>
              <a:t> standby policy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 them 30 minutes to discuss the brief in their small groups and answer the questions in the brief: on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should prepare their answers on flip chart paper – a few minutes for each question.</a:t>
            </a:r>
          </a:p>
          <a:p>
            <a:r>
              <a:rPr lang="en-GB" sz="1200" b="1" kern="1200" dirty="0">
                <a:solidFill>
                  <a:schemeClr val="tx1"/>
                </a:solidFill>
                <a:effectLst/>
                <a:latin typeface="+mn-lt"/>
                <a:ea typeface="+mn-ea"/>
                <a:cs typeface="+mn-cs"/>
              </a:rPr>
              <a:t>If participants feel that there are gaps in the information provided suggest that they make reasoned assumptions and then vocalise these assumptions when giving feedback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They should prepare their answers on flip chart paper – a few minutes for each question.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After 30 minutes, bring them back in. Ask one group to report on the first question, another on the next etc. After the report on each question, ask the other groups if they have anything to add or to ask the group that gave the report. Do this for each question.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following does not give a ‘model’ answer but possible (and not exhaustive!) responses to each question: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issues are raised for members and for Prospect by the information they already have?</a:t>
            </a:r>
            <a:r>
              <a:rPr lang="en-GB" sz="1200" kern="1200" dirty="0">
                <a:solidFill>
                  <a:schemeClr val="tx1"/>
                </a:solidFill>
                <a:effectLst/>
                <a:latin typeface="+mn-lt"/>
                <a:ea typeface="+mn-ea"/>
                <a:cs typeface="+mn-cs"/>
              </a:rPr>
              <a:t> Changes in working hours and working patterns – will this be acceptable to members and how will it be managed? Potential family-friendly issues arising; potential loss of flexibility; potential losses of on-call earnings. Further issue for Prospect is only minority membership in that area at present.</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information should they ask </a:t>
            </a:r>
            <a:r>
              <a:rPr lang="en-GB" sz="1200" b="1" kern="1200" dirty="0" err="1">
                <a:solidFill>
                  <a:schemeClr val="tx1"/>
                </a:solidFill>
                <a:effectLst/>
                <a:latin typeface="+mn-lt"/>
                <a:ea typeface="+mn-ea"/>
                <a:cs typeface="+mn-cs"/>
              </a:rPr>
              <a:t>ExertCo</a:t>
            </a:r>
            <a:r>
              <a:rPr lang="en-GB" sz="1200" b="1" kern="1200" dirty="0">
                <a:solidFill>
                  <a:schemeClr val="tx1"/>
                </a:solidFill>
                <a:effectLst/>
                <a:latin typeface="+mn-lt"/>
                <a:ea typeface="+mn-ea"/>
                <a:cs typeface="+mn-cs"/>
              </a:rPr>
              <a:t> to provide?</a:t>
            </a:r>
            <a:r>
              <a:rPr lang="en-GB" sz="1200" kern="1200" dirty="0">
                <a:solidFill>
                  <a:schemeClr val="tx1"/>
                </a:solidFill>
                <a:effectLst/>
                <a:latin typeface="+mn-lt"/>
                <a:ea typeface="+mn-ea"/>
                <a:cs typeface="+mn-cs"/>
              </a:rPr>
              <a:t> More detail on rationale for the change; data on current demand for tech support outside normal hours and especially in the periods that they are seeking standard cover for; how many employees are currently on the standby roster; working hours for all employees currently in the tech helpdesk team.</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is their initial position on the proposals?</a:t>
            </a:r>
            <a:r>
              <a:rPr lang="en-GB" sz="1200" kern="1200" dirty="0">
                <a:solidFill>
                  <a:schemeClr val="tx1"/>
                </a:solidFill>
                <a:effectLst/>
                <a:latin typeface="+mn-lt"/>
                <a:ea typeface="+mn-ea"/>
                <a:cs typeface="+mn-cs"/>
              </a:rPr>
              <a:t> Want to understand business case for such a disruptive proposal; employer will need support of helpdesk employees to make this work so the sooner they can talk to members the better; in the meantime such a change would be a change of contract (even given the working hours policy – change of custom and practice) so they’re in a pretty strong position.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are they going to do next?</a:t>
            </a:r>
            <a:r>
              <a:rPr lang="en-GB" sz="1200" kern="1200" dirty="0">
                <a:solidFill>
                  <a:schemeClr val="tx1"/>
                </a:solidFill>
                <a:effectLst/>
                <a:latin typeface="+mn-lt"/>
                <a:ea typeface="+mn-ea"/>
                <a:cs typeface="+mn-cs"/>
              </a:rPr>
              <a:t> In a sense, it doesn’t matter too much what they are going to do next, provided that they DO NOT go and talk to any of the tech helpdesk members about the proposal! (The implication of the brief is that there are no members from this area on the branch committee).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After the report back, sum up key points: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always scrutinise employer proposals carefully</a:t>
            </a:r>
          </a:p>
          <a:p>
            <a:pPr lvl="0"/>
            <a:r>
              <a:rPr lang="en-GB" sz="1200" kern="1200" dirty="0">
                <a:solidFill>
                  <a:schemeClr val="tx1"/>
                </a:solidFill>
                <a:effectLst/>
                <a:latin typeface="+mn-lt"/>
                <a:ea typeface="+mn-ea"/>
                <a:cs typeface="+mn-cs"/>
              </a:rPr>
              <a:t>keep to confidentiality when proposals are still at ‘without prejudice’ stage</a:t>
            </a:r>
          </a:p>
          <a:p>
            <a:pPr lvl="0"/>
            <a:r>
              <a:rPr lang="en-GB" sz="1200" kern="1200" dirty="0">
                <a:solidFill>
                  <a:schemeClr val="tx1"/>
                </a:solidFill>
                <a:effectLst/>
                <a:latin typeface="+mn-lt"/>
                <a:ea typeface="+mn-ea"/>
                <a:cs typeface="+mn-cs"/>
              </a:rPr>
              <a:t>find out whether there is a genuine business reason for the proposals</a:t>
            </a:r>
          </a:p>
          <a:p>
            <a:pPr lvl="0"/>
            <a:r>
              <a:rPr lang="en-GB" sz="1200" kern="1200" dirty="0">
                <a:solidFill>
                  <a:schemeClr val="tx1"/>
                </a:solidFill>
                <a:effectLst/>
                <a:latin typeface="+mn-lt"/>
                <a:ea typeface="+mn-ea"/>
                <a:cs typeface="+mn-cs"/>
              </a:rPr>
              <a:t>identify potential impact on members – positive (yes, there is sometimes a positive!) and negative</a:t>
            </a:r>
          </a:p>
          <a:p>
            <a:r>
              <a:rPr lang="en-GB" sz="1200" kern="1200" dirty="0">
                <a:solidFill>
                  <a:schemeClr val="tx1"/>
                </a:solidFill>
                <a:effectLst/>
                <a:latin typeface="+mn-lt"/>
                <a:ea typeface="+mn-ea"/>
                <a:cs typeface="+mn-cs"/>
              </a:rPr>
              <a:t>ensure employer realises union will need to communicate/consult with members, and will give access opportunity for this</a:t>
            </a:r>
            <a:r>
              <a:rPr lang="en-GB" dirty="0">
                <a:effectLst/>
              </a:rPr>
              <a:t> </a:t>
            </a:r>
            <a:endParaRPr lang="en-GB" sz="1200" kern="1200" dirty="0">
              <a:solidFill>
                <a:schemeClr val="tx1"/>
              </a:solidFill>
              <a:effectLst/>
              <a:latin typeface="+mn-lt"/>
              <a:ea typeface="+mn-ea"/>
              <a:cs typeface="+mn-cs"/>
            </a:endParaRPr>
          </a:p>
          <a:p>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600164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 30 – 12.45</a:t>
            </a:r>
          </a:p>
        </p:txBody>
      </p:sp>
      <p:sp>
        <p:nvSpPr>
          <p:cNvPr id="4" name="Slide Number Placeholder 3"/>
          <p:cNvSpPr>
            <a:spLocks noGrp="1"/>
          </p:cNvSpPr>
          <p:nvPr>
            <p:ph type="sldNum" sz="quarter" idx="5"/>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1074789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12.45 – 1.45</a:t>
            </a:r>
          </a:p>
        </p:txBody>
      </p:sp>
      <p:sp>
        <p:nvSpPr>
          <p:cNvPr id="4" name="Slide Number Placeholder 3"/>
          <p:cNvSpPr>
            <a:spLocks noGrp="1"/>
          </p:cNvSpPr>
          <p:nvPr>
            <p:ph type="sldNum" sz="quarter" idx="5"/>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592872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1.45 – 2.00</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session looks at the process of negotiation and how it is not always easy</a:t>
            </a:r>
          </a:p>
        </p:txBody>
      </p:sp>
      <p:sp>
        <p:nvSpPr>
          <p:cNvPr id="4" name="Slide Number Placeholder 3"/>
          <p:cNvSpPr>
            <a:spLocks noGrp="1"/>
          </p:cNvSpPr>
          <p:nvPr>
            <p:ph type="sldNum" sz="quarter" idx="10"/>
          </p:nvPr>
        </p:nvSpPr>
        <p:spPr/>
        <p:txBody>
          <a:bodyPr/>
          <a:lstStyle/>
          <a:p>
            <a:fld id="{C16B0746-24FF-0B4F-A25A-E2B460B25A57}" type="slidenum">
              <a:rPr lang="en-US" smtClean="0"/>
              <a:t>18</a:t>
            </a:fld>
            <a:endParaRPr lang="en-US"/>
          </a:p>
        </p:txBody>
      </p:sp>
    </p:spTree>
    <p:extLst>
      <p:ext uri="{BB962C8B-B14F-4D97-AF65-F5344CB8AC3E}">
        <p14:creationId xmlns:p14="http://schemas.microsoft.com/office/powerpoint/2010/main" val="263093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Quick overview of when negotiating situations arise.</a:t>
            </a:r>
          </a:p>
          <a:p>
            <a:pPr lvl="0"/>
            <a:r>
              <a:rPr lang="en-GB" sz="1200" kern="1200" dirty="0">
                <a:solidFill>
                  <a:schemeClr val="tx1"/>
                </a:solidFill>
                <a:effectLst/>
                <a:latin typeface="+mn-lt"/>
                <a:ea typeface="+mn-ea"/>
                <a:cs typeface="+mn-cs"/>
              </a:rPr>
              <a:t>It’s worth pointing out that it’s not necessarily enough to make a claim to bring about a negotiating situation – the employer isn’t always under an obligation to respond, so they might need to give a tip-off/have some informal exploratory chats first</a:t>
            </a:r>
          </a:p>
          <a:p>
            <a:endParaRPr lang="en-GB" sz="1200" kern="1200" dirty="0">
              <a:solidFill>
                <a:schemeClr val="tx1"/>
              </a:solidFill>
              <a:effectLst/>
              <a:latin typeface="+mn-lt"/>
              <a:ea typeface="+mn-ea"/>
              <a:cs typeface="+mn-cs"/>
            </a:endParaRPr>
          </a:p>
          <a:p>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19</a:t>
            </a:fld>
            <a:endParaRPr lang="en-US"/>
          </a:p>
        </p:txBody>
      </p:sp>
    </p:spTree>
    <p:extLst>
      <p:ext uri="{BB962C8B-B14F-4D97-AF65-F5344CB8AC3E}">
        <p14:creationId xmlns:p14="http://schemas.microsoft.com/office/powerpoint/2010/main" val="92197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10.30 – 10.45</a:t>
            </a:r>
          </a:p>
          <a:p>
            <a:pPr lvl="0"/>
            <a:r>
              <a:rPr lang="en-GB" sz="1200" kern="1200" dirty="0">
                <a:solidFill>
                  <a:schemeClr val="tx1"/>
                </a:solidFill>
                <a:effectLst/>
                <a:latin typeface="+mn-lt"/>
                <a:ea typeface="+mn-ea"/>
                <a:cs typeface="+mn-cs"/>
              </a:rPr>
              <a:t>Introductions</a:t>
            </a:r>
          </a:p>
          <a:p>
            <a:pPr lvl="0"/>
            <a:r>
              <a:rPr lang="en-GB" sz="1200" kern="1200" dirty="0">
                <a:solidFill>
                  <a:schemeClr val="tx1"/>
                </a:solidFill>
                <a:effectLst/>
                <a:latin typeface="+mn-lt"/>
                <a:ea typeface="+mn-ea"/>
                <a:cs typeface="+mn-cs"/>
              </a:rPr>
              <a:t>Go through learning outcomes slide 2</a:t>
            </a:r>
          </a:p>
          <a:p>
            <a:r>
              <a:rPr lang="en-GB" sz="1200" kern="1200" dirty="0">
                <a:solidFill>
                  <a:schemeClr val="tx1"/>
                </a:solidFill>
                <a:effectLst/>
                <a:latin typeface="+mn-lt"/>
                <a:ea typeface="+mn-ea"/>
                <a:cs typeface="+mn-cs"/>
              </a:rPr>
              <a:t>Interactive course and reps are encouraged to discuss, raise items and participate in the sessions</a:t>
            </a:r>
            <a:r>
              <a:rPr lang="en-GB" dirty="0">
                <a:effectLst/>
              </a:rPr>
              <a:t> </a:t>
            </a:r>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1647902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3492280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 through slide use the workbook</a:t>
            </a:r>
          </a:p>
          <a:p>
            <a:r>
              <a:rPr lang="en-GB" sz="1200" kern="1200" dirty="0">
                <a:solidFill>
                  <a:schemeClr val="tx1"/>
                </a:solidFill>
                <a:effectLst/>
                <a:latin typeface="+mn-lt"/>
                <a:ea typeface="+mn-ea"/>
                <a:cs typeface="+mn-cs"/>
              </a:rPr>
              <a:t>It is important than the union side knows what it wants and that it is feasible.</a:t>
            </a:r>
          </a:p>
          <a:p>
            <a:pPr lvl="0"/>
            <a:r>
              <a:rPr lang="en-GB" sz="1200" b="1" kern="1200" dirty="0">
                <a:solidFill>
                  <a:schemeClr val="tx1"/>
                </a:solidFill>
                <a:effectLst/>
                <a:latin typeface="+mn-lt"/>
                <a:ea typeface="+mn-ea"/>
                <a:cs typeface="+mn-cs"/>
              </a:rPr>
              <a:t>Decide which fight to fight: </a:t>
            </a:r>
            <a:r>
              <a:rPr lang="en-GB" sz="1200" kern="1200" dirty="0">
                <a:solidFill>
                  <a:schemeClr val="tx1"/>
                </a:solidFill>
                <a:effectLst/>
                <a:latin typeface="+mn-lt"/>
                <a:ea typeface="+mn-ea"/>
                <a:cs typeface="+mn-cs"/>
              </a:rPr>
              <a:t>Is this the right issue to negotiate on? is it worth the time and effort. Do the stakes stack up? Is the gain higher than the risk of loss? How flexible do you think the other side will be? One of the big things that unions try to do is preserve the status quo, when an equal solution could be to negotiate better terms for change. How much power does the other side have? Do they have the power to negotiate an agreement or are simply carrying out orders e.g. lower management in a bigger organisation?</a:t>
            </a:r>
          </a:p>
          <a:p>
            <a:pPr lvl="0"/>
            <a:r>
              <a:rPr lang="en-GB" sz="1200" b="1" kern="1200" dirty="0">
                <a:solidFill>
                  <a:schemeClr val="tx1"/>
                </a:solidFill>
                <a:effectLst/>
                <a:latin typeface="+mn-lt"/>
                <a:ea typeface="+mn-ea"/>
                <a:cs typeface="+mn-cs"/>
              </a:rPr>
              <a:t>Plan, plan, plan: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yourself these questions:</a:t>
            </a:r>
          </a:p>
          <a:p>
            <a:r>
              <a:rPr lang="en-GB" sz="1200" kern="1200" dirty="0">
                <a:solidFill>
                  <a:schemeClr val="tx1"/>
                </a:solidFill>
                <a:effectLst/>
                <a:latin typeface="+mn-lt"/>
                <a:ea typeface="+mn-ea"/>
                <a:cs typeface="+mn-cs"/>
              </a:rPr>
              <a:t>What do you want from the negotiation?</a:t>
            </a:r>
          </a:p>
          <a:p>
            <a:r>
              <a:rPr lang="en-GB" sz="1200" kern="1200" dirty="0">
                <a:solidFill>
                  <a:schemeClr val="tx1"/>
                </a:solidFill>
                <a:effectLst/>
                <a:latin typeface="+mn-lt"/>
                <a:ea typeface="+mn-ea"/>
                <a:cs typeface="+mn-cs"/>
              </a:rPr>
              <a:t>What does the other side want?</a:t>
            </a:r>
          </a:p>
          <a:p>
            <a:r>
              <a:rPr lang="en-GB" sz="1200" kern="1200" dirty="0">
                <a:solidFill>
                  <a:schemeClr val="tx1"/>
                </a:solidFill>
                <a:effectLst/>
                <a:latin typeface="+mn-lt"/>
                <a:ea typeface="+mn-ea"/>
                <a:cs typeface="+mn-cs"/>
              </a:rPr>
              <a:t>When do you want it?</a:t>
            </a:r>
          </a:p>
          <a:p>
            <a:r>
              <a:rPr lang="en-GB" sz="1200" kern="1200" dirty="0">
                <a:solidFill>
                  <a:schemeClr val="tx1"/>
                </a:solidFill>
                <a:effectLst/>
                <a:latin typeface="+mn-lt"/>
                <a:ea typeface="+mn-ea"/>
                <a:cs typeface="+mn-cs"/>
              </a:rPr>
              <a:t>How much will you give up for it? </a:t>
            </a:r>
          </a:p>
          <a:p>
            <a:r>
              <a:rPr lang="en-GB" sz="1200" kern="1200" dirty="0">
                <a:solidFill>
                  <a:schemeClr val="tx1"/>
                </a:solidFill>
                <a:effectLst/>
                <a:latin typeface="+mn-lt"/>
                <a:ea typeface="+mn-ea"/>
                <a:cs typeface="+mn-cs"/>
              </a:rPr>
              <a:t>How much will the other side give up for it?</a:t>
            </a:r>
          </a:p>
          <a:p>
            <a:pPr lvl="0"/>
            <a:r>
              <a:rPr lang="en-GB" sz="1200" b="1" kern="1200" dirty="0">
                <a:solidFill>
                  <a:schemeClr val="tx1"/>
                </a:solidFill>
                <a:effectLst/>
                <a:latin typeface="+mn-lt"/>
                <a:ea typeface="+mn-ea"/>
                <a:cs typeface="+mn-cs"/>
              </a:rPr>
              <a:t>Be SMART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 Specific</a:t>
            </a:r>
          </a:p>
          <a:p>
            <a:r>
              <a:rPr lang="en-GB" sz="1200" kern="1200" dirty="0">
                <a:solidFill>
                  <a:schemeClr val="tx1"/>
                </a:solidFill>
                <a:effectLst/>
                <a:latin typeface="+mn-lt"/>
                <a:ea typeface="+mn-ea"/>
                <a:cs typeface="+mn-cs"/>
              </a:rPr>
              <a:t>M... Measurable</a:t>
            </a:r>
          </a:p>
          <a:p>
            <a:r>
              <a:rPr lang="en-GB" sz="1200" kern="1200" dirty="0">
                <a:solidFill>
                  <a:schemeClr val="tx1"/>
                </a:solidFill>
                <a:effectLst/>
                <a:latin typeface="+mn-lt"/>
                <a:ea typeface="+mn-ea"/>
                <a:cs typeface="+mn-cs"/>
              </a:rPr>
              <a:t>A... Achievable/Agreed</a:t>
            </a:r>
          </a:p>
          <a:p>
            <a:r>
              <a:rPr lang="en-GB" sz="1200" kern="1200" dirty="0">
                <a:solidFill>
                  <a:schemeClr val="tx1"/>
                </a:solidFill>
                <a:effectLst/>
                <a:latin typeface="+mn-lt"/>
                <a:ea typeface="+mn-ea"/>
                <a:cs typeface="+mn-cs"/>
              </a:rPr>
              <a:t>R... Realistic</a:t>
            </a:r>
          </a:p>
          <a:p>
            <a:r>
              <a:rPr lang="en-GB" sz="1200" kern="1200" dirty="0">
                <a:solidFill>
                  <a:schemeClr val="tx1"/>
                </a:solidFill>
                <a:effectLst/>
                <a:latin typeface="+mn-lt"/>
                <a:ea typeface="+mn-ea"/>
                <a:cs typeface="+mn-cs"/>
              </a:rPr>
              <a:t>T... Time bound</a:t>
            </a:r>
          </a:p>
          <a:p>
            <a:r>
              <a:rPr lang="en-GB" sz="1200" kern="1200" dirty="0">
                <a:solidFill>
                  <a:schemeClr val="tx1"/>
                </a:solidFill>
                <a:effectLst/>
                <a:latin typeface="+mn-lt"/>
                <a:ea typeface="+mn-ea"/>
                <a:cs typeface="+mn-cs"/>
              </a:rPr>
              <a:t>Once you have a plan write it down and share it with your team</a:t>
            </a:r>
          </a:p>
          <a:p>
            <a:pPr lvl="0"/>
            <a:r>
              <a:rPr lang="en-GB" sz="1200" b="1" kern="1200" dirty="0">
                <a:solidFill>
                  <a:schemeClr val="tx1"/>
                </a:solidFill>
                <a:effectLst/>
                <a:latin typeface="+mn-lt"/>
                <a:ea typeface="+mn-ea"/>
                <a:cs typeface="+mn-cs"/>
              </a:rPr>
              <a:t>Stop, look and listen: </a:t>
            </a:r>
            <a:r>
              <a:rPr lang="en-GB" sz="1200" kern="1200" dirty="0">
                <a:solidFill>
                  <a:schemeClr val="tx1"/>
                </a:solidFill>
                <a:effectLst/>
                <a:latin typeface="+mn-lt"/>
                <a:ea typeface="+mn-ea"/>
                <a:cs typeface="+mn-cs"/>
              </a:rPr>
              <a:t>Remember You have two ears and one mouth and that is so you can listen to twice as much as you speak. You need to get every scrap of information you can from the other side and you won't get any from you talking.</a:t>
            </a:r>
          </a:p>
          <a:p>
            <a:pPr lvl="0"/>
            <a:r>
              <a:rPr lang="en-GB" sz="1200" b="1" kern="1200" dirty="0">
                <a:solidFill>
                  <a:schemeClr val="tx1"/>
                </a:solidFill>
                <a:effectLst/>
                <a:latin typeface="+mn-lt"/>
                <a:ea typeface="+mn-ea"/>
                <a:cs typeface="+mn-cs"/>
              </a:rPr>
              <a:t>Don't make it personal: </a:t>
            </a:r>
            <a:r>
              <a:rPr lang="en-GB" sz="1200" kern="1200" dirty="0">
                <a:solidFill>
                  <a:schemeClr val="tx1"/>
                </a:solidFill>
                <a:effectLst/>
                <a:latin typeface="+mn-lt"/>
                <a:ea typeface="+mn-ea"/>
                <a:cs typeface="+mn-cs"/>
              </a:rPr>
              <a:t>Even if someone on the other side is rubbing you up the wrong way stick to tackling the problem, sometimes easier said than done.</a:t>
            </a:r>
          </a:p>
          <a:p>
            <a:pPr lvl="0"/>
            <a:r>
              <a:rPr lang="en-GB" sz="1200" b="1" kern="1200" dirty="0">
                <a:solidFill>
                  <a:schemeClr val="tx1"/>
                </a:solidFill>
                <a:effectLst/>
                <a:latin typeface="+mn-lt"/>
                <a:ea typeface="+mn-ea"/>
                <a:cs typeface="+mn-cs"/>
              </a:rPr>
              <a:t>Define your position: </a:t>
            </a:r>
            <a:r>
              <a:rPr lang="en-GB" sz="1200" kern="1200" dirty="0">
                <a:solidFill>
                  <a:schemeClr val="tx1"/>
                </a:solidFill>
                <a:effectLst/>
                <a:latin typeface="+mn-lt"/>
                <a:ea typeface="+mn-ea"/>
                <a:cs typeface="+mn-cs"/>
              </a:rPr>
              <a:t>Do this clearly while leaving the door open to negotiate. The more hesitant language you use such as "isn't it", "you know", "um mm" and "I mean" the less people are likely to believe your argument. (Journal of Applied Psychology)</a:t>
            </a:r>
          </a:p>
          <a:p>
            <a:pPr lvl="0"/>
            <a:r>
              <a:rPr lang="en-GB" sz="1200" b="1" kern="1200" dirty="0">
                <a:solidFill>
                  <a:schemeClr val="tx1"/>
                </a:solidFill>
                <a:effectLst/>
                <a:latin typeface="+mn-lt"/>
                <a:ea typeface="+mn-ea"/>
                <a:cs typeface="+mn-cs"/>
              </a:rPr>
              <a:t>Whom must you convince to say yes? </a:t>
            </a:r>
            <a:r>
              <a:rPr lang="en-GB" sz="1200" kern="1200" dirty="0">
                <a:solidFill>
                  <a:schemeClr val="tx1"/>
                </a:solidFill>
                <a:effectLst/>
                <a:latin typeface="+mn-lt"/>
                <a:ea typeface="+mn-ea"/>
                <a:cs typeface="+mn-cs"/>
              </a:rPr>
              <a:t>Sometimes both sides have to convince their members/board members that this is the best deal on the table.</a:t>
            </a:r>
          </a:p>
          <a:p>
            <a:r>
              <a:rPr lang="en-GB" sz="1200" kern="1200" dirty="0">
                <a:solidFill>
                  <a:schemeClr val="tx1"/>
                </a:solidFill>
                <a:effectLst/>
                <a:latin typeface="+mn-lt"/>
                <a:ea typeface="+mn-ea"/>
                <a:cs typeface="+mn-cs"/>
              </a:rPr>
              <a:t>What is the timetable? Does the other side need a quick resolution or can they walk away without any damage?</a:t>
            </a:r>
          </a:p>
          <a:p>
            <a:r>
              <a:rPr lang="en-GB" sz="1200" kern="1200" dirty="0">
                <a:solidFill>
                  <a:schemeClr val="tx1"/>
                </a:solidFill>
                <a:effectLst/>
                <a:latin typeface="+mn-lt"/>
                <a:ea typeface="+mn-ea"/>
                <a:cs typeface="+mn-cs"/>
              </a:rPr>
              <a:t>Persuasion involves creating a storyline to support a position e.g. if the workers do not have a minimum call they could actually lose money by the cost of travelling to work costing more than they earn on that shift. This can be undermined by challenging the facts. This can be done by asking at how these facts were arrived at, any assumptions break the story.</a:t>
            </a:r>
          </a:p>
          <a:p>
            <a:r>
              <a:rPr lang="en-GB" sz="1200" kern="1200" dirty="0">
                <a:solidFill>
                  <a:schemeClr val="tx1"/>
                </a:solidFill>
                <a:effectLst/>
                <a:latin typeface="+mn-lt"/>
                <a:ea typeface="+mn-ea"/>
                <a:cs typeface="+mn-cs"/>
              </a:rPr>
              <a:t>Use positive rather than negative language: instead of saying "You're wrong about this", say "That's true, however ...", "That's an excellent idea, but if we look more deeply ....." or "I agree with what you say but have you considered ....".</a:t>
            </a:r>
          </a:p>
          <a:p>
            <a:r>
              <a:rPr lang="en-GB" sz="1200" kern="1200" dirty="0">
                <a:solidFill>
                  <a:schemeClr val="tx1"/>
                </a:solidFill>
                <a:effectLst/>
                <a:latin typeface="+mn-lt"/>
                <a:ea typeface="+mn-ea"/>
                <a:cs typeface="+mn-cs"/>
              </a:rPr>
              <a:t>Stating your case, is it going to be a business case, one of fairness, a moral one or a bit of each?</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1011224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more you know someone, the more you’re able to communicate effectively with them.</a:t>
            </a:r>
          </a:p>
          <a:p>
            <a:r>
              <a:rPr lang="en-GB" sz="1200" kern="1200" dirty="0">
                <a:solidFill>
                  <a:schemeClr val="tx1"/>
                </a:solidFill>
                <a:effectLst/>
                <a:latin typeface="+mn-lt"/>
                <a:ea typeface="+mn-ea"/>
                <a:cs typeface="+mn-cs"/>
              </a:rPr>
              <a:t>Especially new contacts may not have worked with unions before – they’ll be worried you’re going to out-smart them! Ask reps how they would start a negotiation process</a:t>
            </a:r>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1020836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Spend 5 mins going through the statements on page 24 and ask for feedback as to how they could build some bridges between the two.</a:t>
            </a:r>
            <a:r>
              <a:rPr lang="en-GB" dirty="0">
                <a:effectLst/>
              </a:rPr>
              <a:t> </a:t>
            </a:r>
          </a:p>
          <a:p>
            <a:endParaRPr lang="en-GB" dirty="0"/>
          </a:p>
          <a:p>
            <a:r>
              <a:rPr lang="en-GB" dirty="0"/>
              <a:t>2.00 – 2.20</a:t>
            </a:r>
          </a:p>
        </p:txBody>
      </p:sp>
      <p:sp>
        <p:nvSpPr>
          <p:cNvPr id="4" name="Slide Number Placeholder 3"/>
          <p:cNvSpPr>
            <a:spLocks noGrp="1"/>
          </p:cNvSpPr>
          <p:nvPr>
            <p:ph type="sldNum" sz="quarter" idx="10"/>
          </p:nvPr>
        </p:nvSpPr>
        <p:spPr/>
        <p:txBody>
          <a:bodyPr/>
          <a:lstStyle/>
          <a:p>
            <a:fld id="{C16B0746-24FF-0B4F-A25A-E2B460B25A57}" type="slidenum">
              <a:rPr lang="en-US" smtClean="0"/>
              <a:t>23</a:t>
            </a:fld>
            <a:endParaRPr lang="en-US"/>
          </a:p>
        </p:txBody>
      </p:sp>
    </p:spTree>
    <p:extLst>
      <p:ext uri="{BB962C8B-B14F-4D97-AF65-F5344CB8AC3E}">
        <p14:creationId xmlns:p14="http://schemas.microsoft.com/office/powerpoint/2010/main" val="398087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2.20 – 2.50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Go through slide</a:t>
            </a:r>
          </a:p>
          <a:p>
            <a:r>
              <a:rPr lang="en-GB" sz="1200" kern="1200" dirty="0">
                <a:solidFill>
                  <a:schemeClr val="tx1"/>
                </a:solidFill>
                <a:effectLst/>
                <a:latin typeface="+mn-lt"/>
                <a:ea typeface="+mn-ea"/>
                <a:cs typeface="+mn-cs"/>
              </a:rPr>
              <a:t>It is important that reps find out the other sides position by probing and getting the other side to explain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24</a:t>
            </a:fld>
            <a:endParaRPr lang="en-US"/>
          </a:p>
        </p:txBody>
      </p:sp>
    </p:spTree>
    <p:extLst>
      <p:ext uri="{BB962C8B-B14F-4D97-AF65-F5344CB8AC3E}">
        <p14:creationId xmlns:p14="http://schemas.microsoft.com/office/powerpoint/2010/main" val="1463604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 through slide</a:t>
            </a:r>
          </a:p>
          <a:p>
            <a:r>
              <a:rPr lang="en-GB" sz="1200" b="1" kern="1200" dirty="0">
                <a:solidFill>
                  <a:schemeClr val="tx1"/>
                </a:solidFill>
                <a:effectLst/>
                <a:latin typeface="+mn-lt"/>
                <a:ea typeface="+mn-ea"/>
                <a:cs typeface="+mn-cs"/>
              </a:rPr>
              <a:t>In the meeting: </a:t>
            </a:r>
            <a:r>
              <a:rPr lang="en-GB" sz="1200" kern="1200" dirty="0">
                <a:solidFill>
                  <a:schemeClr val="tx1"/>
                </a:solidFill>
                <a:effectLst/>
                <a:latin typeface="+mn-lt"/>
                <a:ea typeface="+mn-ea"/>
                <a:cs typeface="+mn-cs"/>
              </a:rPr>
              <a:t>A few dos and don’ts to remind them about professionalism and discretion. </a:t>
            </a:r>
          </a:p>
          <a:p>
            <a:r>
              <a:rPr lang="en-GB" sz="1200" b="1" kern="1200" dirty="0">
                <a:solidFill>
                  <a:schemeClr val="tx1"/>
                </a:solidFill>
                <a:effectLst/>
                <a:latin typeface="+mn-lt"/>
                <a:ea typeface="+mn-ea"/>
                <a:cs typeface="+mn-cs"/>
              </a:rPr>
              <a:t>Key points: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they’re there to get a deal, not to ‘have their say’</a:t>
            </a:r>
          </a:p>
          <a:p>
            <a:r>
              <a:rPr lang="en-GB" sz="1200" kern="1200" dirty="0">
                <a:solidFill>
                  <a:schemeClr val="tx1"/>
                </a:solidFill>
                <a:effectLst/>
                <a:latin typeface="+mn-lt"/>
                <a:ea typeface="+mn-ea"/>
                <a:cs typeface="+mn-cs"/>
              </a:rPr>
              <a:t>employer negotiators are people too – not the embodiment of evil</a:t>
            </a:r>
          </a:p>
          <a:p>
            <a:r>
              <a:rPr lang="en-GB" sz="1200" kern="1200" dirty="0">
                <a:solidFill>
                  <a:schemeClr val="tx1"/>
                </a:solidFill>
                <a:effectLst/>
                <a:latin typeface="+mn-lt"/>
                <a:ea typeface="+mn-ea"/>
                <a:cs typeface="+mn-cs"/>
              </a:rPr>
              <a:t>going off at the deep end should only happen if planned in advance</a:t>
            </a:r>
          </a:p>
          <a:p>
            <a:r>
              <a:rPr lang="en-GB" sz="1200" kern="1200" dirty="0">
                <a:solidFill>
                  <a:schemeClr val="tx1"/>
                </a:solidFill>
                <a:effectLst/>
                <a:latin typeface="+mn-lt"/>
                <a:ea typeface="+mn-ea"/>
                <a:cs typeface="+mn-cs"/>
              </a:rPr>
              <a:t>The ‘other side’ are sometimes members! – does that influence negotiations? How?</a:t>
            </a:r>
          </a:p>
          <a:p>
            <a:r>
              <a:rPr lang="en-GB" sz="1200" kern="1200" dirty="0">
                <a:solidFill>
                  <a:schemeClr val="tx1"/>
                </a:solidFill>
                <a:effectLst/>
                <a:latin typeface="+mn-lt"/>
                <a:ea typeface="+mn-ea"/>
                <a:cs typeface="+mn-cs"/>
              </a:rPr>
              <a:t>Feelings will influence possible outcomes – so don’t let things get personal</a:t>
            </a:r>
          </a:p>
          <a:p>
            <a:r>
              <a:rPr lang="en-GB" sz="1200" kern="1200" dirty="0">
                <a:solidFill>
                  <a:schemeClr val="tx1"/>
                </a:solidFill>
                <a:effectLst/>
                <a:latin typeface="+mn-lt"/>
                <a:ea typeface="+mn-ea"/>
                <a:cs typeface="+mn-cs"/>
              </a:rPr>
              <a:t>It’s the other side’s job to deliver – just as it’s ours</a:t>
            </a:r>
          </a:p>
          <a:p>
            <a:r>
              <a:rPr lang="en-GB" sz="1200" kern="1200" dirty="0">
                <a:solidFill>
                  <a:schemeClr val="tx1"/>
                </a:solidFill>
                <a:effectLst/>
                <a:latin typeface="+mn-lt"/>
                <a:ea typeface="+mn-ea"/>
                <a:cs typeface="+mn-cs"/>
              </a:rPr>
              <a:t>Support is bankable – improves relationship and can be traded</a:t>
            </a:r>
          </a:p>
          <a:p>
            <a:r>
              <a:rPr lang="en-GB" sz="1200" kern="1200" dirty="0">
                <a:solidFill>
                  <a:schemeClr val="tx1"/>
                </a:solidFill>
                <a:effectLst/>
                <a:latin typeface="+mn-lt"/>
                <a:ea typeface="+mn-ea"/>
                <a:cs typeface="+mn-cs"/>
              </a:rPr>
              <a:t>Part of ongoing dialogue – so always has consequences, and they matter</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Be professional: </a:t>
            </a:r>
            <a:r>
              <a:rPr lang="en-GB" sz="1200" kern="1200" dirty="0">
                <a:solidFill>
                  <a:schemeClr val="tx1"/>
                </a:solidFill>
                <a:effectLst/>
                <a:latin typeface="+mn-lt"/>
                <a:ea typeface="+mn-ea"/>
                <a:cs typeface="+mn-cs"/>
              </a:rPr>
              <a:t>You are representing members and should be done professionally and with discretion. Decide on your team roles and stick to them.</a:t>
            </a:r>
          </a:p>
          <a:p>
            <a:pPr lvl="0"/>
            <a:r>
              <a:rPr lang="en-GB" sz="1200" b="1" kern="1200" dirty="0">
                <a:solidFill>
                  <a:schemeClr val="tx1"/>
                </a:solidFill>
                <a:effectLst/>
                <a:latin typeface="+mn-lt"/>
                <a:ea typeface="+mn-ea"/>
                <a:cs typeface="+mn-cs"/>
              </a:rPr>
              <a:t>Challenge the other side’s behaviour: </a:t>
            </a:r>
            <a:r>
              <a:rPr lang="en-GB" sz="1200" kern="1200" dirty="0">
                <a:solidFill>
                  <a:schemeClr val="tx1"/>
                </a:solidFill>
                <a:effectLst/>
                <a:latin typeface="+mn-lt"/>
                <a:ea typeface="+mn-ea"/>
                <a:cs typeface="+mn-cs"/>
              </a:rPr>
              <a:t>They are there to get a deal, not to ‘have their say’. Constant interruptions should be challenged, such as receiving phone calls in the meeting or not letting you get through your claim without interruption.</a:t>
            </a:r>
          </a:p>
          <a:p>
            <a:pPr lvl="0"/>
            <a:r>
              <a:rPr lang="en-GB" sz="1200" b="1" kern="1200" dirty="0">
                <a:solidFill>
                  <a:schemeClr val="tx1"/>
                </a:solidFill>
                <a:effectLst/>
                <a:latin typeface="+mn-lt"/>
                <a:ea typeface="+mn-ea"/>
                <a:cs typeface="+mn-cs"/>
              </a:rPr>
              <a:t>Refuse to be intimidated! </a:t>
            </a:r>
            <a:r>
              <a:rPr lang="en-GB" sz="1200" kern="1200" dirty="0">
                <a:solidFill>
                  <a:schemeClr val="tx1"/>
                </a:solidFill>
                <a:effectLst/>
                <a:latin typeface="+mn-lt"/>
                <a:ea typeface="+mn-ea"/>
                <a:cs typeface="+mn-cs"/>
              </a:rPr>
              <a:t>Even when the odds are most unlikely, few situations are rigidly fixed. If you don't ask, you won't get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Never assume you know how events are going to play out, what the other side wants, or how they will react. Always expect the unexpected.</a:t>
            </a:r>
          </a:p>
          <a:p>
            <a:pPr lvl="0"/>
            <a:r>
              <a:rPr lang="en-GB" sz="1200" b="1" kern="1200" dirty="0">
                <a:solidFill>
                  <a:schemeClr val="tx1"/>
                </a:solidFill>
                <a:effectLst/>
                <a:latin typeface="+mn-lt"/>
                <a:ea typeface="+mn-ea"/>
                <a:cs typeface="+mn-cs"/>
              </a:rPr>
              <a:t>Never be afraid to ask:  </a:t>
            </a:r>
            <a:r>
              <a:rPr lang="en-GB" sz="1200" kern="1200" dirty="0">
                <a:solidFill>
                  <a:schemeClr val="tx1"/>
                </a:solidFill>
                <a:effectLst/>
                <a:latin typeface="+mn-lt"/>
                <a:ea typeface="+mn-ea"/>
                <a:cs typeface="+mn-cs"/>
              </a:rPr>
              <a:t>Let the other side say "no" for themselves. But when you ask for something, be prepared that you may have to give up something in return.</a:t>
            </a:r>
          </a:p>
          <a:p>
            <a:pPr lvl="0"/>
            <a:r>
              <a:rPr lang="en-GB" sz="1200" b="1" kern="1200" dirty="0">
                <a:solidFill>
                  <a:schemeClr val="tx1"/>
                </a:solidFill>
                <a:effectLst/>
                <a:latin typeface="+mn-lt"/>
                <a:ea typeface="+mn-ea"/>
                <a:cs typeface="+mn-cs"/>
              </a:rPr>
              <a:t>Don't get personal: </a:t>
            </a:r>
            <a:r>
              <a:rPr lang="en-GB" sz="1200" kern="1200" dirty="0">
                <a:solidFill>
                  <a:schemeClr val="tx1"/>
                </a:solidFill>
                <a:effectLst/>
                <a:latin typeface="+mn-lt"/>
                <a:ea typeface="+mn-ea"/>
                <a:cs typeface="+mn-cs"/>
              </a:rPr>
              <a:t> Steer clear of personal antagonism in your negotiations. Be alert to personal agendas, both yours and the other sides. Resist the temptation to bring up the past as you deal with the present.</a:t>
            </a:r>
          </a:p>
          <a:p>
            <a:pPr lvl="0"/>
            <a:r>
              <a:rPr lang="en-GB" sz="1200" b="1" kern="1200" dirty="0">
                <a:solidFill>
                  <a:schemeClr val="tx1"/>
                </a:solidFill>
                <a:effectLst/>
                <a:latin typeface="+mn-lt"/>
                <a:ea typeface="+mn-ea"/>
                <a:cs typeface="+mn-cs"/>
              </a:rPr>
              <a:t>Build up trust:</a:t>
            </a:r>
            <a:r>
              <a:rPr lang="en-GB" sz="1200" kern="1200" dirty="0">
                <a:solidFill>
                  <a:schemeClr val="tx1"/>
                </a:solidFill>
                <a:effectLst/>
                <a:latin typeface="+mn-lt"/>
                <a:ea typeface="+mn-ea"/>
                <a:cs typeface="+mn-cs"/>
              </a:rPr>
              <a:t> Good faith breaks down for several reasons: Innocent misunderstandings; Perceived dishonesty; Negligence and irresponsibility; Fear. Always clarify the reasons for your actions and position, don't assume the other side knows. Mean what you say and say what you mean. If you make a mistake admit it. If you say you will do something, do it and in the time, you say you will. Respect confidences and the other side. Ease any fears that can be identified.</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The different type of conflicts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One-sided: only one side has a request e.g. asking for flexible working</a:t>
            </a:r>
          </a:p>
          <a:p>
            <a:pPr lvl="0"/>
            <a:r>
              <a:rPr lang="en-GB" sz="1200" kern="1200" dirty="0">
                <a:solidFill>
                  <a:schemeClr val="tx1"/>
                </a:solidFill>
                <a:effectLst/>
                <a:latin typeface="+mn-lt"/>
                <a:ea typeface="+mn-ea"/>
                <a:cs typeface="+mn-cs"/>
              </a:rPr>
              <a:t>Two-sided: each side has an objective and no agreement can be reached until both are satisfied</a:t>
            </a:r>
          </a:p>
          <a:p>
            <a:pPr lvl="0"/>
            <a:r>
              <a:rPr lang="en-GB" sz="1200" kern="1200" dirty="0">
                <a:solidFill>
                  <a:schemeClr val="tx1"/>
                </a:solidFill>
                <a:effectLst/>
                <a:latin typeface="+mn-lt"/>
                <a:ea typeface="+mn-ea"/>
                <a:cs typeface="+mn-cs"/>
              </a:rPr>
              <a:t>Personal grievance: conflict arises from acts of individual volition</a:t>
            </a:r>
          </a:p>
          <a:p>
            <a:pPr lvl="0"/>
            <a:r>
              <a:rPr lang="en-GB" sz="1200" kern="1200" dirty="0">
                <a:solidFill>
                  <a:schemeClr val="tx1"/>
                </a:solidFill>
                <a:effectLst/>
                <a:latin typeface="+mn-lt"/>
                <a:ea typeface="+mn-ea"/>
                <a:cs typeface="+mn-cs"/>
              </a:rPr>
              <a:t>Systemic: disagreements are the results of the different organisational agendas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e.g. Management want to increase profit and union want to safeguard the workers terms and conditions</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25</a:t>
            </a:fld>
            <a:endParaRPr lang="en-US"/>
          </a:p>
        </p:txBody>
      </p:sp>
    </p:spTree>
    <p:extLst>
      <p:ext uri="{BB962C8B-B14F-4D97-AF65-F5344CB8AC3E}">
        <p14:creationId xmlns:p14="http://schemas.microsoft.com/office/powerpoint/2010/main" val="1599396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Creating Win-Win</a:t>
            </a:r>
            <a:endParaRPr lang="en-GB" altLang="en-US" dirty="0"/>
          </a:p>
          <a:p>
            <a:r>
              <a:rPr lang="en-GB" altLang="en-US" dirty="0"/>
              <a:t>Sounding as if you are talking from their point of view gives you a stronger position</a:t>
            </a:r>
          </a:p>
          <a:p>
            <a:r>
              <a:rPr lang="en-GB" altLang="en-US" dirty="0"/>
              <a:t>If you can say that circumstances have changed (and how), that may give both sides room and incentive to move</a:t>
            </a:r>
          </a:p>
          <a:p>
            <a:r>
              <a:rPr lang="en-GB" altLang="en-US" dirty="0"/>
              <a:t>Grace under pressure – reward concessions, don’t gloat over them (even when it’s tempting…) </a:t>
            </a:r>
          </a:p>
          <a:p>
            <a:r>
              <a:rPr lang="en-GB" altLang="en-US" dirty="0"/>
              <a:t>Make relevant evaluations: you may feel as if you’re a long way off your preferred outcome – but have you made gains relative to where the negotiations started?</a:t>
            </a:r>
          </a:p>
          <a:p>
            <a:endParaRPr lang="en-GB" altLang="en-US" dirty="0"/>
          </a:p>
          <a:p>
            <a:r>
              <a:rPr lang="en-GB" altLang="en-US" dirty="0"/>
              <a:t>Go over do’s and don’t on page 40</a:t>
            </a:r>
          </a:p>
          <a:p>
            <a:endParaRPr lang="en-GB" alt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1228522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You/they may be able to think of practical experience of some of these – opportunity for discussion (and it’s OK to have made mistakes)</a:t>
            </a:r>
          </a:p>
          <a:p>
            <a:r>
              <a:rPr lang="en-GB" altLang="en-US" dirty="0"/>
              <a:t>Again – even if you get a win you need to look to the longer term impact and future relationship</a:t>
            </a:r>
          </a:p>
          <a:p>
            <a:endParaRPr lang="en-GB" alt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27</a:t>
            </a:fld>
            <a:endParaRPr lang="en-US"/>
          </a:p>
        </p:txBody>
      </p:sp>
    </p:spTree>
    <p:extLst>
      <p:ext uri="{BB962C8B-B14F-4D97-AF65-F5344CB8AC3E}">
        <p14:creationId xmlns:p14="http://schemas.microsoft.com/office/powerpoint/2010/main" val="2090950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28</a:t>
            </a:fld>
            <a:endParaRPr lang="en-US"/>
          </a:p>
        </p:txBody>
      </p:sp>
    </p:spTree>
    <p:extLst>
      <p:ext uri="{BB962C8B-B14F-4D97-AF65-F5344CB8AC3E}">
        <p14:creationId xmlns:p14="http://schemas.microsoft.com/office/powerpoint/2010/main" val="2849290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a:t>
            </a:r>
          </a:p>
          <a:p>
            <a:r>
              <a:rPr lang="en-GB" sz="1200" b="1" kern="1200" dirty="0">
                <a:solidFill>
                  <a:schemeClr val="tx1"/>
                </a:solidFill>
                <a:effectLst/>
                <a:latin typeface="+mn-lt"/>
                <a:ea typeface="+mn-ea"/>
                <a:cs typeface="+mn-cs"/>
              </a:rPr>
              <a:t>Persuading</a:t>
            </a:r>
            <a:r>
              <a:rPr lang="en-GB" sz="1200" kern="1200" dirty="0">
                <a:solidFill>
                  <a:schemeClr val="tx1"/>
                </a:solidFill>
                <a:effectLst/>
                <a:latin typeface="+mn-lt"/>
                <a:ea typeface="+mn-ea"/>
                <a:cs typeface="+mn-cs"/>
              </a:rPr>
              <a:t> involves being able to convince others to take appropriate action.</a:t>
            </a:r>
          </a:p>
          <a:p>
            <a:r>
              <a:rPr lang="en-GB" sz="1200" b="1" kern="1200" dirty="0">
                <a:solidFill>
                  <a:schemeClr val="tx1"/>
                </a:solidFill>
                <a:effectLst/>
                <a:latin typeface="+mn-lt"/>
                <a:ea typeface="+mn-ea"/>
                <a:cs typeface="+mn-cs"/>
              </a:rPr>
              <a:t>Negotiating</a:t>
            </a:r>
            <a:r>
              <a:rPr lang="en-GB" sz="1200" kern="1200" dirty="0">
                <a:solidFill>
                  <a:schemeClr val="tx1"/>
                </a:solidFill>
                <a:effectLst/>
                <a:latin typeface="+mn-lt"/>
                <a:ea typeface="+mn-ea"/>
                <a:cs typeface="+mn-cs"/>
              </a:rPr>
              <a:t> involves being able to discuss and reach a mutually satisfactory agreement.</a:t>
            </a:r>
          </a:p>
          <a:p>
            <a:r>
              <a:rPr lang="en-GB" sz="1200" b="1" kern="1200" dirty="0">
                <a:solidFill>
                  <a:schemeClr val="tx1"/>
                </a:solidFill>
                <a:effectLst/>
                <a:latin typeface="+mn-lt"/>
                <a:ea typeface="+mn-ea"/>
                <a:cs typeface="+mn-cs"/>
              </a:rPr>
              <a:t>Influencing</a:t>
            </a:r>
            <a:r>
              <a:rPr lang="en-GB" sz="1200" kern="1200" dirty="0">
                <a:solidFill>
                  <a:schemeClr val="tx1"/>
                </a:solidFill>
                <a:effectLst/>
                <a:latin typeface="+mn-lt"/>
                <a:ea typeface="+mn-ea"/>
                <a:cs typeface="+mn-cs"/>
              </a:rPr>
              <a:t> encompasses both of these.</a:t>
            </a:r>
          </a:p>
          <a:p>
            <a:r>
              <a:rPr lang="en-GB" sz="1200" b="1" kern="1200" dirty="0">
                <a:solidFill>
                  <a:schemeClr val="tx1"/>
                </a:solidFill>
                <a:effectLst/>
                <a:latin typeface="+mn-lt"/>
                <a:ea typeface="+mn-ea"/>
                <a:cs typeface="+mn-cs"/>
              </a:rPr>
              <a:t>Mirroring the other person's mannerisms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(e.g. hand and body movements). A study at INSEAD Business School found that 67% of sellers who used mirroring achieved a sale compared to 12% who did not. People you mirror subconsciously feel more empathy with you. However, it can be very embarrassing if the other person detects conscious mirroring so it must be very subtle. You need to leave a delay of between two and four seconds before the mirroring action.</a:t>
            </a:r>
          </a:p>
          <a:p>
            <a:r>
              <a:rPr lang="en-GB" sz="1200" b="1" kern="1200" dirty="0">
                <a:solidFill>
                  <a:schemeClr val="tx1"/>
                </a:solidFill>
                <a:effectLst/>
                <a:latin typeface="+mn-lt"/>
                <a:ea typeface="+mn-ea"/>
                <a:cs typeface="+mn-cs"/>
              </a:rPr>
              <a:t>It is very easy to defeat someone, but it is very hard to win someone. A.P.J. Abdul </a:t>
            </a:r>
            <a:r>
              <a:rPr lang="en-GB" sz="1200" b="1" kern="1200" dirty="0" err="1">
                <a:solidFill>
                  <a:schemeClr val="tx1"/>
                </a:solidFill>
                <a:effectLst/>
                <a:latin typeface="+mn-lt"/>
                <a:ea typeface="+mn-ea"/>
                <a:cs typeface="+mn-cs"/>
              </a:rPr>
              <a:t>Kalam</a:t>
            </a:r>
            <a:r>
              <a:rPr lang="en-GB" sz="1200" b="1" kern="1200" dirty="0">
                <a:solidFill>
                  <a:schemeClr val="tx1"/>
                </a:solidFill>
                <a:effectLst/>
                <a:latin typeface="+mn-lt"/>
                <a:ea typeface="+mn-ea"/>
                <a:cs typeface="+mn-cs"/>
              </a:rPr>
              <a:t> (former President of India)</a:t>
            </a:r>
            <a:endParaRPr lang="en-GB" sz="1200" kern="1200" dirty="0">
              <a:solidFill>
                <a:schemeClr val="tx1"/>
              </a:solidFill>
              <a:effectLst/>
              <a:latin typeface="+mn-lt"/>
              <a:ea typeface="+mn-ea"/>
              <a:cs typeface="+mn-cs"/>
            </a:endParaRPr>
          </a:p>
          <a:p>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29</a:t>
            </a:fld>
            <a:endParaRPr lang="en-US"/>
          </a:p>
        </p:txBody>
      </p:sp>
    </p:spTree>
    <p:extLst>
      <p:ext uri="{BB962C8B-B14F-4D97-AF65-F5344CB8AC3E}">
        <p14:creationId xmlns:p14="http://schemas.microsoft.com/office/powerpoint/2010/main" val="192666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 10.45 – 11.15</a:t>
            </a:r>
          </a:p>
          <a:p>
            <a:endParaRPr lang="en-US" dirty="0"/>
          </a:p>
          <a:p>
            <a:r>
              <a:rPr lang="en-US" dirty="0"/>
              <a:t>During</a:t>
            </a:r>
            <a:r>
              <a:rPr lang="en-US" baseline="0" dirty="0"/>
              <a:t> the feedback of activity A, when it comes to what negotiations they have done ask the reps which type of conflict it was.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Write down answers to what they want to get from the course. This can be referred to during the two days or signposted to further courses perhaps. The most important point is that these are the outcomes the delegates want, and ensure you recap over them at the end of the day to ensure they’ve been met wherever possible.</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1015241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WIFTA = What If you Fail To Agree?</a:t>
            </a:r>
          </a:p>
          <a:p>
            <a:r>
              <a:rPr lang="en-GB" altLang="en-US" dirty="0"/>
              <a:t>Emphasise that there are consequences to not being able to agree</a:t>
            </a:r>
          </a:p>
          <a:p>
            <a:r>
              <a:rPr lang="en-GB" altLang="en-US" dirty="0"/>
              <a:t>Alternatives all have their drawbacks </a:t>
            </a:r>
            <a:r>
              <a:rPr lang="en-GB" altLang="en-US" dirty="0" err="1"/>
              <a:t>eg</a:t>
            </a:r>
            <a:r>
              <a:rPr lang="en-GB" altLang="en-US" dirty="0"/>
              <a:t> escalation or arbitration can compromise relationships for the future, also a third party may take a harder line</a:t>
            </a:r>
          </a:p>
          <a:p>
            <a:r>
              <a:rPr lang="en-GB" altLang="en-US" dirty="0"/>
              <a:t>Industrial action – may be falling into a trap!</a:t>
            </a:r>
          </a:p>
          <a:p>
            <a:r>
              <a:rPr lang="en-GB" altLang="en-US" dirty="0"/>
              <a:t>BATNA = Best Alternative to Negotiated Agreement</a:t>
            </a:r>
          </a:p>
          <a:p>
            <a:r>
              <a:rPr lang="en-GB" altLang="en-US" dirty="0" err="1"/>
              <a:t>eg</a:t>
            </a:r>
            <a:r>
              <a:rPr lang="en-GB" altLang="en-US" dirty="0"/>
              <a:t> securing a broader review of issues, agreeing to return to some questions next year, obtaining commitment to a fact-finding exercise </a:t>
            </a:r>
            <a:r>
              <a:rPr lang="en-GB" altLang="en-US" dirty="0" err="1"/>
              <a:t>etc</a:t>
            </a:r>
            <a:endParaRPr lang="en-GB" altLang="en-US" dirty="0"/>
          </a:p>
          <a:p>
            <a:r>
              <a:rPr lang="en-GB" altLang="en-US" dirty="0"/>
              <a:t>negotiators who think ahead and define (realistic!) BATNAs avoid falling into traps or getting painted into a corner</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30</a:t>
            </a:fld>
            <a:endParaRPr lang="en-US"/>
          </a:p>
        </p:txBody>
      </p:sp>
    </p:spTree>
    <p:extLst>
      <p:ext uri="{BB962C8B-B14F-4D97-AF65-F5344CB8AC3E}">
        <p14:creationId xmlns:p14="http://schemas.microsoft.com/office/powerpoint/2010/main" val="1345754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2.50 – 3. 05pm</a:t>
            </a:r>
          </a:p>
        </p:txBody>
      </p:sp>
      <p:sp>
        <p:nvSpPr>
          <p:cNvPr id="4" name="Slide Number Placeholder 3"/>
          <p:cNvSpPr>
            <a:spLocks noGrp="1"/>
          </p:cNvSpPr>
          <p:nvPr>
            <p:ph type="sldNum" sz="quarter" idx="5"/>
          </p:nvPr>
        </p:nvSpPr>
        <p:spPr/>
        <p:txBody>
          <a:bodyPr/>
          <a:lstStyle/>
          <a:p>
            <a:fld id="{C16B0746-24FF-0B4F-A25A-E2B460B25A57}" type="slidenum">
              <a:rPr lang="en-US" smtClean="0"/>
              <a:t>31</a:t>
            </a:fld>
            <a:endParaRPr lang="en-US"/>
          </a:p>
        </p:txBody>
      </p:sp>
    </p:spTree>
    <p:extLst>
      <p:ext uri="{BB962C8B-B14F-4D97-AF65-F5344CB8AC3E}">
        <p14:creationId xmlns:p14="http://schemas.microsoft.com/office/powerpoint/2010/main" val="3862949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3. 05pm – 3.40pm</a:t>
            </a:r>
          </a:p>
          <a:p>
            <a:r>
              <a:rPr lang="en-GB" sz="1200" kern="1200" dirty="0">
                <a:solidFill>
                  <a:schemeClr val="tx1"/>
                </a:solidFill>
                <a:effectLst/>
                <a:latin typeface="+mn-lt"/>
                <a:ea typeface="+mn-ea"/>
                <a:cs typeface="+mn-cs"/>
              </a:rPr>
              <a:t>Go through the tactics on pages  30 -32</a:t>
            </a:r>
          </a:p>
          <a:p>
            <a:r>
              <a:rPr lang="en-GB" sz="1200" kern="1200" dirty="0">
                <a:solidFill>
                  <a:schemeClr val="tx1"/>
                </a:solidFill>
                <a:effectLst/>
                <a:latin typeface="+mn-lt"/>
                <a:ea typeface="+mn-ea"/>
                <a:cs typeface="+mn-cs"/>
              </a:rPr>
              <a:t>Look at the following tactics, in your groups decide if you would use that tactic or challenge it if it was done to you.</a:t>
            </a:r>
          </a:p>
          <a:p>
            <a:r>
              <a:rPr lang="en-GB" sz="1200" kern="1200" dirty="0">
                <a:solidFill>
                  <a:schemeClr val="tx1"/>
                </a:solidFill>
                <a:effectLst/>
                <a:latin typeface="+mn-lt"/>
                <a:ea typeface="+mn-ea"/>
                <a:cs typeface="+mn-cs"/>
              </a:rPr>
              <a:t>In</a:t>
            </a:r>
            <a:r>
              <a:rPr lang="en-GB" sz="1200" kern="1200" baseline="0" dirty="0">
                <a:solidFill>
                  <a:schemeClr val="tx1"/>
                </a:solidFill>
                <a:effectLst/>
                <a:latin typeface="+mn-lt"/>
                <a:ea typeface="+mn-ea"/>
                <a:cs typeface="+mn-cs"/>
              </a:rPr>
              <a:t> the tutor notes</a:t>
            </a:r>
            <a:r>
              <a:rPr lang="en-GB" sz="1200" kern="1200" dirty="0">
                <a:solidFill>
                  <a:schemeClr val="tx1"/>
                </a:solidFill>
                <a:effectLst/>
                <a:latin typeface="+mn-lt"/>
                <a:ea typeface="+mn-ea"/>
                <a:cs typeface="+mn-cs"/>
              </a:rPr>
              <a:t> are some suggested answers: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B0746-24FF-0B4F-A25A-E2B460B25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943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Prep for next day</a:t>
            </a:r>
          </a:p>
        </p:txBody>
      </p:sp>
      <p:sp>
        <p:nvSpPr>
          <p:cNvPr id="4" name="Slide Number Placeholder 3"/>
          <p:cNvSpPr>
            <a:spLocks noGrp="1"/>
          </p:cNvSpPr>
          <p:nvPr>
            <p:ph type="sldNum" sz="quarter" idx="5"/>
          </p:nvPr>
        </p:nvSpPr>
        <p:spPr/>
        <p:txBody>
          <a:bodyPr/>
          <a:lstStyle/>
          <a:p>
            <a:fld id="{C16B0746-24FF-0B4F-A25A-E2B460B25A57}" type="slidenum">
              <a:rPr lang="en-US" smtClean="0"/>
              <a:t>33</a:t>
            </a:fld>
            <a:endParaRPr lang="en-US"/>
          </a:p>
        </p:txBody>
      </p:sp>
    </p:spTree>
    <p:extLst>
      <p:ext uri="{BB962C8B-B14F-4D97-AF65-F5344CB8AC3E}">
        <p14:creationId xmlns:p14="http://schemas.microsoft.com/office/powerpoint/2010/main" val="2638455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34</a:t>
            </a:fld>
            <a:endParaRPr lang="en-US"/>
          </a:p>
        </p:txBody>
      </p:sp>
    </p:spTree>
    <p:extLst>
      <p:ext uri="{BB962C8B-B14F-4D97-AF65-F5344CB8AC3E}">
        <p14:creationId xmlns:p14="http://schemas.microsoft.com/office/powerpoint/2010/main" val="136483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9.30 – 9.40</a:t>
            </a:r>
          </a:p>
        </p:txBody>
      </p:sp>
      <p:sp>
        <p:nvSpPr>
          <p:cNvPr id="4" name="Slide Number Placeholder 3"/>
          <p:cNvSpPr>
            <a:spLocks noGrp="1"/>
          </p:cNvSpPr>
          <p:nvPr>
            <p:ph type="sldNum" sz="quarter" idx="5"/>
          </p:nvPr>
        </p:nvSpPr>
        <p:spPr/>
        <p:txBody>
          <a:bodyPr/>
          <a:lstStyle/>
          <a:p>
            <a:fld id="{C16B0746-24FF-0B4F-A25A-E2B460B25A57}" type="slidenum">
              <a:rPr lang="en-US" smtClean="0"/>
              <a:t>35</a:t>
            </a:fld>
            <a:endParaRPr lang="en-US"/>
          </a:p>
        </p:txBody>
      </p:sp>
    </p:spTree>
    <p:extLst>
      <p:ext uri="{BB962C8B-B14F-4D97-AF65-F5344CB8AC3E}">
        <p14:creationId xmlns:p14="http://schemas.microsoft.com/office/powerpoint/2010/main" val="1415510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9. 40 – 9.50</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Recap in part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Go through page 41 &amp; 42 of the workbook drawing out the bullet points on the slide.</a:t>
            </a:r>
          </a:p>
          <a:p>
            <a:r>
              <a:rPr lang="en-GB" sz="1200" kern="1200" dirty="0">
                <a:solidFill>
                  <a:schemeClr val="tx1"/>
                </a:solidFill>
                <a:effectLst/>
                <a:latin typeface="+mn-lt"/>
                <a:ea typeface="+mn-ea"/>
                <a:cs typeface="+mn-cs"/>
              </a:rPr>
              <a:t>Key points are that both employers and members need to see that Prospect is needed and makes things happen.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6B0746-24FF-0B4F-A25A-E2B460B25A57}" type="slidenum">
              <a:rPr lang="en-US" smtClean="0"/>
              <a:t>36</a:t>
            </a:fld>
            <a:endParaRPr lang="en-US"/>
          </a:p>
        </p:txBody>
      </p:sp>
    </p:spTree>
    <p:extLst>
      <p:ext uri="{BB962C8B-B14F-4D97-AF65-F5344CB8AC3E}">
        <p14:creationId xmlns:p14="http://schemas.microsoft.com/office/powerpoint/2010/main" val="764775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kern="1200" dirty="0">
                <a:solidFill>
                  <a:schemeClr val="tx1"/>
                </a:solidFill>
                <a:effectLst/>
                <a:latin typeface="+mn-lt"/>
                <a:ea typeface="+mn-ea"/>
                <a:cs typeface="+mn-cs"/>
              </a:rPr>
              <a:t>9.50 – 10.30</a:t>
            </a:r>
          </a:p>
          <a:p>
            <a:pPr marL="0" indent="0">
              <a:buNone/>
            </a:pPr>
            <a:r>
              <a:rPr lang="en-GB" sz="1200" b="1" kern="1200" dirty="0">
                <a:solidFill>
                  <a:schemeClr val="tx1"/>
                </a:solidFill>
                <a:effectLst/>
                <a:latin typeface="+mn-lt"/>
                <a:ea typeface="+mn-ea"/>
                <a:cs typeface="+mn-cs"/>
              </a:rPr>
              <a:t>Activity I Negotiations with members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Split them into small groups of 4 or 5 people and refer them to the discussion questions in their course workbooks: [page 49]</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How can you keep members engaged with the union's negotiating agenda?</a:t>
            </a:r>
          </a:p>
          <a:p>
            <a:pPr lvl="0"/>
            <a:r>
              <a:rPr lang="en-GB" sz="1200" kern="1200" dirty="0">
                <a:solidFill>
                  <a:schemeClr val="tx1"/>
                </a:solidFill>
                <a:effectLst/>
                <a:latin typeface="+mn-lt"/>
                <a:ea typeface="+mn-ea"/>
                <a:cs typeface="+mn-cs"/>
              </a:rPr>
              <a:t>What are the advantages and disadvantages of communications and campaigns during the negotiations?</a:t>
            </a:r>
          </a:p>
          <a:p>
            <a:pPr lvl="0"/>
            <a:r>
              <a:rPr lang="en-GB" sz="1200" kern="1200" dirty="0">
                <a:solidFill>
                  <a:schemeClr val="tx1"/>
                </a:solidFill>
                <a:effectLst/>
                <a:latin typeface="+mn-lt"/>
                <a:ea typeface="+mn-ea"/>
                <a:cs typeface="+mn-cs"/>
              </a:rPr>
              <a:t>What constraints or problems might you face in your efforts to keep members engaged with your negotiating agenda?</a:t>
            </a:r>
          </a:p>
          <a:p>
            <a:pPr lvl="0"/>
            <a:r>
              <a:rPr lang="en-GB" sz="1200" kern="1200" dirty="0">
                <a:solidFill>
                  <a:schemeClr val="tx1"/>
                </a:solidFill>
                <a:effectLst/>
                <a:latin typeface="+mn-lt"/>
                <a:ea typeface="+mn-ea"/>
                <a:cs typeface="+mn-cs"/>
              </a:rPr>
              <a:t>What could you do to get around these?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Delivery: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them 20 minutes to discuss these questions - they don't need to prepare a formal report back but should all be ready to discuss in the plenary session.</a:t>
            </a:r>
          </a:p>
          <a:p>
            <a:r>
              <a:rPr lang="en-GB" sz="1200" kern="1200" dirty="0">
                <a:solidFill>
                  <a:schemeClr val="tx1"/>
                </a:solidFill>
                <a:effectLst/>
                <a:latin typeface="+mn-lt"/>
                <a:ea typeface="+mn-ea"/>
                <a:cs typeface="+mn-cs"/>
              </a:rPr>
              <a:t>After 20 minutes, bring them back in. Lead a discussion around each question. You could capture answers on a flip chart if it seems helpful</a:t>
            </a:r>
          </a:p>
          <a:p>
            <a:r>
              <a:rPr lang="en-GB" sz="1200" kern="1200" dirty="0">
                <a:solidFill>
                  <a:schemeClr val="tx1"/>
                </a:solidFill>
                <a:effectLst/>
                <a:latin typeface="+mn-lt"/>
                <a:ea typeface="+mn-ea"/>
                <a:cs typeface="+mn-cs"/>
              </a:rPr>
              <a:t>Potential discussion areas: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How to keep members engaged with the issue without tying the negotiators' hands</a:t>
            </a:r>
          </a:p>
          <a:p>
            <a:pPr lvl="0"/>
            <a:r>
              <a:rPr lang="en-GB" sz="1200" kern="1200" dirty="0">
                <a:solidFill>
                  <a:schemeClr val="tx1"/>
                </a:solidFill>
                <a:effectLst/>
                <a:latin typeface="+mn-lt"/>
                <a:ea typeface="+mn-ea"/>
                <a:cs typeface="+mn-cs"/>
              </a:rPr>
              <a:t>How to manage employer attitudes to member engagement</a:t>
            </a:r>
          </a:p>
          <a:p>
            <a:pPr lvl="0"/>
            <a:r>
              <a:rPr lang="en-GB" sz="1200" kern="1200" dirty="0">
                <a:solidFill>
                  <a:schemeClr val="tx1"/>
                </a:solidFill>
                <a:effectLst/>
                <a:latin typeface="+mn-lt"/>
                <a:ea typeface="+mn-ea"/>
                <a:cs typeface="+mn-cs"/>
              </a:rPr>
              <a:t>Do campaigns help negotiations? If so, how? If not, why not? Does anyone have any practical experience of this?</a:t>
            </a:r>
          </a:p>
          <a:p>
            <a:pPr lvl="0"/>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end - refer them to the Engaging Members with Negotiations - Dos and Don'ts on page 48 of their workbooks</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38</a:t>
            </a:fld>
            <a:endParaRPr lang="en-US"/>
          </a:p>
        </p:txBody>
      </p:sp>
    </p:spTree>
    <p:extLst>
      <p:ext uri="{BB962C8B-B14F-4D97-AF65-F5344CB8AC3E}">
        <p14:creationId xmlns:p14="http://schemas.microsoft.com/office/powerpoint/2010/main" val="1496683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 break 10. 30 – 10.45</a:t>
            </a:r>
          </a:p>
        </p:txBody>
      </p:sp>
      <p:sp>
        <p:nvSpPr>
          <p:cNvPr id="4" name="Slide Number Placeholder 3"/>
          <p:cNvSpPr>
            <a:spLocks noGrp="1"/>
          </p:cNvSpPr>
          <p:nvPr>
            <p:ph type="sldNum" sz="quarter" idx="5"/>
          </p:nvPr>
        </p:nvSpPr>
        <p:spPr/>
        <p:txBody>
          <a:bodyPr/>
          <a:lstStyle/>
          <a:p>
            <a:fld id="{C16B0746-24FF-0B4F-A25A-E2B460B25A57}" type="slidenum">
              <a:rPr lang="en-US" smtClean="0"/>
              <a:t>39</a:t>
            </a:fld>
            <a:endParaRPr lang="en-US"/>
          </a:p>
        </p:txBody>
      </p:sp>
    </p:spTree>
    <p:extLst>
      <p:ext uri="{BB962C8B-B14F-4D97-AF65-F5344CB8AC3E}">
        <p14:creationId xmlns:p14="http://schemas.microsoft.com/office/powerpoint/2010/main" val="4068264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10.45 – 11.45</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activity is designed to open up issues of stress and mental health</a:t>
            </a:r>
          </a:p>
          <a:p>
            <a:r>
              <a:rPr lang="en-GB" sz="1200" kern="1200" dirty="0">
                <a:solidFill>
                  <a:schemeClr val="tx1"/>
                </a:solidFill>
                <a:effectLst/>
                <a:latin typeface="+mn-lt"/>
                <a:ea typeface="+mn-ea"/>
                <a:cs typeface="+mn-cs"/>
              </a:rPr>
              <a:t>Split into groups allow 40minutes for activity and 20 minutes for feedback</a:t>
            </a:r>
          </a:p>
          <a:p>
            <a:r>
              <a:rPr lang="en-GB" sz="1200" kern="1200" dirty="0">
                <a:solidFill>
                  <a:schemeClr val="tx1"/>
                </a:solidFill>
                <a:effectLst/>
                <a:latin typeface="+mn-lt"/>
                <a:ea typeface="+mn-ea"/>
                <a:cs typeface="+mn-cs"/>
              </a:rPr>
              <a:t>Read the scenario below and in groups come up with a strategy to take to management.</a:t>
            </a:r>
          </a:p>
          <a:p>
            <a:pPr lvl="0"/>
            <a:r>
              <a:rPr lang="en-GB" sz="1200" kern="1200" dirty="0">
                <a:solidFill>
                  <a:schemeClr val="tx1"/>
                </a:solidFill>
                <a:effectLst/>
                <a:latin typeface="+mn-lt"/>
                <a:ea typeface="+mn-ea"/>
                <a:cs typeface="+mn-cs"/>
              </a:rPr>
              <a:t>What do you need to know from members?</a:t>
            </a:r>
          </a:p>
          <a:p>
            <a:pPr lvl="0"/>
            <a:r>
              <a:rPr lang="en-GB" sz="1200" kern="1200" dirty="0">
                <a:solidFill>
                  <a:schemeClr val="tx1"/>
                </a:solidFill>
                <a:effectLst/>
                <a:latin typeface="+mn-lt"/>
                <a:ea typeface="+mn-ea"/>
                <a:cs typeface="+mn-cs"/>
              </a:rPr>
              <a:t>How can you get this information?</a:t>
            </a:r>
          </a:p>
          <a:p>
            <a:pPr lvl="0"/>
            <a:r>
              <a:rPr lang="en-GB" sz="1200" kern="1200" dirty="0">
                <a:solidFill>
                  <a:schemeClr val="tx1"/>
                </a:solidFill>
                <a:effectLst/>
                <a:latin typeface="+mn-lt"/>
                <a:ea typeface="+mn-ea"/>
                <a:cs typeface="+mn-cs"/>
              </a:rPr>
              <a:t>What will be your ‘fog-horn message’ to management?</a:t>
            </a:r>
          </a:p>
          <a:p>
            <a:pPr lvl="0"/>
            <a:r>
              <a:rPr lang="en-GB" sz="1200" kern="1200" dirty="0">
                <a:solidFill>
                  <a:schemeClr val="tx1"/>
                </a:solidFill>
                <a:effectLst/>
                <a:latin typeface="+mn-lt"/>
                <a:ea typeface="+mn-ea"/>
                <a:cs typeface="+mn-cs"/>
              </a:rPr>
              <a:t>How can members contribute to these negotiations?</a:t>
            </a:r>
          </a:p>
          <a:p>
            <a:r>
              <a:rPr lang="en-GB" sz="1200" kern="1200" dirty="0">
                <a:solidFill>
                  <a:schemeClr val="tx1"/>
                </a:solidFill>
                <a:effectLst/>
                <a:latin typeface="+mn-lt"/>
                <a:ea typeface="+mn-ea"/>
                <a:cs typeface="+mn-cs"/>
              </a:rPr>
              <a:t>Use the outline negotiating plan to formulate the upcoming meeting.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sort of things we are looking for:</a:t>
            </a:r>
          </a:p>
          <a:p>
            <a:pPr lvl="0"/>
            <a:r>
              <a:rPr lang="en-GB" sz="1200" b="1" kern="1200" dirty="0">
                <a:solidFill>
                  <a:schemeClr val="tx1"/>
                </a:solidFill>
                <a:effectLst/>
                <a:latin typeface="+mn-lt"/>
                <a:ea typeface="+mn-ea"/>
                <a:cs typeface="+mn-cs"/>
              </a:rPr>
              <a:t>What do you need to know from members? </a:t>
            </a:r>
            <a:r>
              <a:rPr lang="en-GB" sz="1200" kern="1200" dirty="0">
                <a:solidFill>
                  <a:schemeClr val="tx1"/>
                </a:solidFill>
                <a:effectLst/>
                <a:latin typeface="+mn-lt"/>
                <a:ea typeface="+mn-ea"/>
                <a:cs typeface="+mn-cs"/>
              </a:rPr>
              <a:t> What sort of changes do they want. </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How can you get this information? </a:t>
            </a:r>
            <a:r>
              <a:rPr lang="en-GB" sz="1200" kern="1200" dirty="0">
                <a:solidFill>
                  <a:schemeClr val="tx1"/>
                </a:solidFill>
                <a:effectLst/>
                <a:latin typeface="+mn-lt"/>
                <a:ea typeface="+mn-ea"/>
                <a:cs typeface="+mn-cs"/>
              </a:rPr>
              <a:t>Stress survey, how much unpaid work is being done survey, meeting</a:t>
            </a:r>
          </a:p>
          <a:p>
            <a:pPr lvl="0"/>
            <a:r>
              <a:rPr lang="en-GB" sz="1200" b="1" kern="1200" dirty="0">
                <a:solidFill>
                  <a:schemeClr val="tx1"/>
                </a:solidFill>
                <a:effectLst/>
                <a:latin typeface="+mn-lt"/>
                <a:ea typeface="+mn-ea"/>
                <a:cs typeface="+mn-cs"/>
              </a:rPr>
              <a:t>What will be your ‘fog-horn message’ to management? </a:t>
            </a:r>
            <a:r>
              <a:rPr lang="en-GB" sz="1200" kern="1200" dirty="0">
                <a:solidFill>
                  <a:schemeClr val="tx1"/>
                </a:solidFill>
                <a:effectLst/>
                <a:latin typeface="+mn-lt"/>
                <a:ea typeface="+mn-ea"/>
                <a:cs typeface="+mn-cs"/>
              </a:rPr>
              <a:t>A nice place to work</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 more unpaid hours</a:t>
            </a:r>
          </a:p>
          <a:p>
            <a:pPr lvl="0"/>
            <a:r>
              <a:rPr lang="en-GB" sz="1200" b="1" kern="1200" dirty="0">
                <a:solidFill>
                  <a:schemeClr val="tx1"/>
                </a:solidFill>
                <a:effectLst/>
                <a:latin typeface="+mn-lt"/>
                <a:ea typeface="+mn-ea"/>
                <a:cs typeface="+mn-cs"/>
              </a:rPr>
              <a:t>How can members contribute to these negotiations? </a:t>
            </a:r>
            <a:r>
              <a:rPr lang="en-GB" sz="1200" kern="1200" dirty="0">
                <a:solidFill>
                  <a:schemeClr val="tx1"/>
                </a:solidFill>
                <a:effectLst/>
                <a:latin typeface="+mn-lt"/>
                <a:ea typeface="+mn-ea"/>
                <a:cs typeface="+mn-cs"/>
              </a:rPr>
              <a:t>Attending</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meetings filling in survey</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40</a:t>
            </a:fld>
            <a:endParaRPr lang="en-US"/>
          </a:p>
        </p:txBody>
      </p:sp>
    </p:spTree>
    <p:extLst>
      <p:ext uri="{BB962C8B-B14F-4D97-AF65-F5344CB8AC3E}">
        <p14:creationId xmlns:p14="http://schemas.microsoft.com/office/powerpoint/2010/main" val="159785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11.15 – 11.45</a:t>
            </a:r>
          </a:p>
          <a:p>
            <a:r>
              <a:rPr lang="en-US" dirty="0"/>
              <a:t>This session is </a:t>
            </a:r>
            <a:r>
              <a:rPr lang="en-US" sz="1200" kern="1200" dirty="0">
                <a:solidFill>
                  <a:schemeClr val="tx1"/>
                </a:solidFill>
                <a:effectLst/>
                <a:latin typeface="+mn-lt"/>
                <a:ea typeface="+mn-ea"/>
                <a:cs typeface="+mn-cs"/>
              </a:rPr>
              <a:t>to clarify what the case handling role is and bring out any areas of confusion or concern among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panose="02020603050405020304" pitchFamily="18" charset="0"/>
              </a:rPr>
              <a:t>Often employers just don’t know what to expect from the Union, building relationships helps this and is done over the long term. Some employers are good at consultation, some are very poor. It helps that a rep can build a good relationship to smooth the negotiation process.</a:t>
            </a:r>
          </a:p>
          <a:p>
            <a:br>
              <a:rPr lang="en-US"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Through this session participants will:</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understand the legal and cultural context for collective bargaining in the UK</a:t>
            </a:r>
          </a:p>
          <a:p>
            <a:pPr lvl="0"/>
            <a:r>
              <a:rPr lang="en-GB" sz="1200" kern="1200" dirty="0">
                <a:solidFill>
                  <a:schemeClr val="tx1"/>
                </a:solidFill>
                <a:effectLst/>
                <a:latin typeface="+mn-lt"/>
                <a:ea typeface="+mn-ea"/>
                <a:cs typeface="+mn-cs"/>
              </a:rPr>
              <a:t>know UK law as it is relevant to collective bargaining</a:t>
            </a:r>
          </a:p>
          <a:p>
            <a:pPr lvl="0"/>
            <a:r>
              <a:rPr lang="en-GB" sz="1200" kern="1200" dirty="0">
                <a:solidFill>
                  <a:schemeClr val="tx1"/>
                </a:solidFill>
                <a:effectLst/>
                <a:latin typeface="+mn-lt"/>
                <a:ea typeface="+mn-ea"/>
                <a:cs typeface="+mn-cs"/>
              </a:rPr>
              <a:t>understand basic conventions/techniques in negotiating with employers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Delivery: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Show and talk through slide show, taking questions as you go through. The slides are pretty self-explanatory and the notes give key points plus a bit more context/elaboration if you want to include it.</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10087351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18</a:t>
            </a:r>
          </a:p>
          <a:p>
            <a:r>
              <a:rPr lang="en-GB" dirty="0"/>
              <a:t>11.45 – 12.10</a:t>
            </a:r>
          </a:p>
        </p:txBody>
      </p:sp>
      <p:sp>
        <p:nvSpPr>
          <p:cNvPr id="4" name="Slide Number Placeholder 3"/>
          <p:cNvSpPr>
            <a:spLocks noGrp="1"/>
          </p:cNvSpPr>
          <p:nvPr>
            <p:ph type="sldNum" sz="quarter" idx="5"/>
          </p:nvPr>
        </p:nvSpPr>
        <p:spPr/>
        <p:txBody>
          <a:bodyPr/>
          <a:lstStyle/>
          <a:p>
            <a:fld id="{C16B0746-24FF-0B4F-A25A-E2B460B25A57}" type="slidenum">
              <a:rPr lang="en-US" smtClean="0"/>
              <a:t>41</a:t>
            </a:fld>
            <a:endParaRPr lang="en-US"/>
          </a:p>
        </p:txBody>
      </p:sp>
    </p:spTree>
    <p:extLst>
      <p:ext uri="{BB962C8B-B14F-4D97-AF65-F5344CB8AC3E}">
        <p14:creationId xmlns:p14="http://schemas.microsoft.com/office/powerpoint/2010/main" val="2197842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12.10 – 12.30</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Activity D: in their groups get them to decide using their scores on the previous activity as a guide. Refer them to the roles on page 23 of the workbooks</a:t>
            </a:r>
          </a:p>
          <a:p>
            <a:r>
              <a:rPr lang="en-GB" sz="1200" kern="1200" dirty="0">
                <a:solidFill>
                  <a:schemeClr val="tx1"/>
                </a:solidFill>
                <a:effectLst/>
                <a:latin typeface="+mn-lt"/>
                <a:ea typeface="+mn-ea"/>
                <a:cs typeface="+mn-cs"/>
              </a:rPr>
              <a:t>Allow 10 mins for this</a:t>
            </a:r>
          </a:p>
          <a:p>
            <a:r>
              <a:rPr lang="en-GB" sz="1200" kern="1200" dirty="0">
                <a:solidFill>
                  <a:schemeClr val="tx1"/>
                </a:solidFill>
                <a:effectLst/>
                <a:latin typeface="+mn-lt"/>
                <a:ea typeface="+mn-ea"/>
                <a:cs typeface="+mn-cs"/>
              </a:rPr>
              <a:t>Reinforce about playing to your team strengths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Feedback for 10 mins who picked who for each role and why?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teams will be used for activity H the next day.</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B0746-24FF-0B4F-A25A-E2B460B25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201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12.30 – 13.00</a:t>
            </a:r>
          </a:p>
        </p:txBody>
      </p:sp>
      <p:sp>
        <p:nvSpPr>
          <p:cNvPr id="4" name="Slide Number Placeholder 3"/>
          <p:cNvSpPr>
            <a:spLocks noGrp="1"/>
          </p:cNvSpPr>
          <p:nvPr>
            <p:ph type="sldNum" sz="quarter" idx="5"/>
          </p:nvPr>
        </p:nvSpPr>
        <p:spPr/>
        <p:txBody>
          <a:bodyPr/>
          <a:lstStyle/>
          <a:p>
            <a:fld id="{C16B0746-24FF-0B4F-A25A-E2B460B25A57}" type="slidenum">
              <a:rPr lang="en-US" smtClean="0"/>
              <a:t>43</a:t>
            </a:fld>
            <a:endParaRPr lang="en-US"/>
          </a:p>
        </p:txBody>
      </p:sp>
    </p:spTree>
    <p:extLst>
      <p:ext uri="{BB962C8B-B14F-4D97-AF65-F5344CB8AC3E}">
        <p14:creationId xmlns:p14="http://schemas.microsoft.com/office/powerpoint/2010/main" val="7837742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role-play exercise and the planning process that participants will undertake in order to carry it out will help them to:</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Understand what an effective negotiating plan looks like and how to put it into practice</a:t>
            </a:r>
          </a:p>
          <a:p>
            <a:pPr lvl="0"/>
            <a:r>
              <a:rPr lang="en-GB" sz="1200" kern="1200" dirty="0">
                <a:solidFill>
                  <a:schemeClr val="tx1"/>
                </a:solidFill>
                <a:effectLst/>
                <a:latin typeface="+mn-lt"/>
                <a:ea typeface="+mn-ea"/>
                <a:cs typeface="+mn-cs"/>
              </a:rPr>
              <a:t>Evaluate negotiating positions</a:t>
            </a:r>
          </a:p>
          <a:p>
            <a:pPr lvl="0"/>
            <a:r>
              <a:rPr lang="en-GB" sz="1200" kern="1200" dirty="0">
                <a:solidFill>
                  <a:schemeClr val="tx1"/>
                </a:solidFill>
                <a:effectLst/>
                <a:latin typeface="+mn-lt"/>
                <a:ea typeface="+mn-ea"/>
                <a:cs typeface="+mn-cs"/>
              </a:rPr>
              <a:t>Demonstrate a range of negotiating skills and roles</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Delivery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Participants should be pointed page 37 &amp; 38. This is a scenario based upon a workplace equal opportunities issue. You will need to give them 10 minutes to read through the scenario. Also ask them to read page 38 Stationery State Equal ops policy.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Allocate each participant to either the management or trade union side [Management page 39 &amp; Union page 41] using your knowledge of their experience and personal style to do this. You should try and work on the basis of having 2 sets of negotiation role plays going 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Their task is:</a:t>
            </a:r>
          </a:p>
          <a:p>
            <a:pPr lvl="0"/>
            <a:r>
              <a:rPr lang="en-GB" sz="1200" kern="1200" dirty="0">
                <a:solidFill>
                  <a:schemeClr val="tx1"/>
                </a:solidFill>
                <a:effectLst/>
                <a:latin typeface="+mn-lt"/>
                <a:ea typeface="+mn-ea"/>
                <a:cs typeface="+mn-cs"/>
              </a:rPr>
              <a:t>To agree their objectives for these negotiations, based on the negotiation scenario</a:t>
            </a:r>
          </a:p>
          <a:p>
            <a:pPr lvl="0"/>
            <a:r>
              <a:rPr lang="en-GB" sz="1200" kern="1200" dirty="0">
                <a:solidFill>
                  <a:schemeClr val="tx1"/>
                </a:solidFill>
                <a:effectLst/>
                <a:latin typeface="+mn-lt"/>
                <a:ea typeface="+mn-ea"/>
                <a:cs typeface="+mn-cs"/>
              </a:rPr>
              <a:t>To allocate each person within the team an agreed role in the negotiations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 each group should use the Negotiation planning sheet on page 43 which they can use to capture their understanding of the situation, what they want to achieve, what they believe the other side’s position to be, and what arguments they will use to progress their case.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They have 30 minutes to prepare for the negotiations. Check on their progress while they are in their pre-meetings. Try to make sure that they have correctly interpreted the information in the scenario – sometimes there is a misunderstanding, or people make extra things up! – but don’t try to shape their bargaining agenda. If you think it looks a bit problematic, you can tell them that in feedback if it causes difficulties, or even if they get lucky and it doesn’t.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NB the briefing in their packs on page 51 does remind them about the possibility of informally meeting the other side to solicit more information, clarify the situation, sound out positions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 point this out to them if it looks as though they are losing the plot.</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44</a:t>
            </a:fld>
            <a:endParaRPr lang="en-US"/>
          </a:p>
        </p:txBody>
      </p:sp>
    </p:spTree>
    <p:extLst>
      <p:ext uri="{BB962C8B-B14F-4D97-AF65-F5344CB8AC3E}">
        <p14:creationId xmlns:p14="http://schemas.microsoft.com/office/powerpoint/2010/main" val="12567460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45</a:t>
            </a:fld>
            <a:endParaRPr lang="en-US"/>
          </a:p>
        </p:txBody>
      </p:sp>
    </p:spTree>
    <p:extLst>
      <p:ext uri="{BB962C8B-B14F-4D97-AF65-F5344CB8AC3E}">
        <p14:creationId xmlns:p14="http://schemas.microsoft.com/office/powerpoint/2010/main" val="3541513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13.00 – 13.45</a:t>
            </a:r>
          </a:p>
        </p:txBody>
      </p:sp>
      <p:sp>
        <p:nvSpPr>
          <p:cNvPr id="4" name="Slide Number Placeholder 3"/>
          <p:cNvSpPr>
            <a:spLocks noGrp="1"/>
          </p:cNvSpPr>
          <p:nvPr>
            <p:ph type="sldNum" sz="quarter" idx="5"/>
          </p:nvPr>
        </p:nvSpPr>
        <p:spPr/>
        <p:txBody>
          <a:bodyPr/>
          <a:lstStyle/>
          <a:p>
            <a:fld id="{C16B0746-24FF-0B4F-A25A-E2B460B25A57}" type="slidenum">
              <a:rPr lang="en-US" smtClean="0"/>
              <a:t>46</a:t>
            </a:fld>
            <a:endParaRPr lang="en-US"/>
          </a:p>
        </p:txBody>
      </p:sp>
    </p:spTree>
    <p:extLst>
      <p:ext uri="{BB962C8B-B14F-4D97-AF65-F5344CB8AC3E}">
        <p14:creationId xmlns:p14="http://schemas.microsoft.com/office/powerpoint/2010/main" val="2875659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14.00 Final prep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idea is to run two meeting for two smaller groups (we generally ask the first group employers to be more obstructive and the second group more amendable to the union.)</a:t>
            </a:r>
          </a:p>
          <a:p>
            <a:r>
              <a:rPr lang="en-GB" sz="1200" kern="1200" dirty="0">
                <a:solidFill>
                  <a:schemeClr val="tx1"/>
                </a:solidFill>
                <a:effectLst/>
                <a:latin typeface="+mn-lt"/>
                <a:ea typeface="+mn-ea"/>
                <a:cs typeface="+mn-cs"/>
              </a:rPr>
              <a:t>2.15 – 3.00 First meeting</a:t>
            </a:r>
          </a:p>
          <a:p>
            <a:r>
              <a:rPr lang="en-GB" sz="1200" kern="1200" dirty="0">
                <a:solidFill>
                  <a:schemeClr val="tx1"/>
                </a:solidFill>
                <a:effectLst/>
                <a:latin typeface="+mn-lt"/>
                <a:ea typeface="+mn-ea"/>
                <a:cs typeface="+mn-cs"/>
              </a:rPr>
              <a:t>3.13 – 4.00 second meeting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negotiation meeting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each ‘union’ group to use the Negotiation Planning &amp; Observation sheet on page 44. They will need this to help reflect on the meeting.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meeting will be a maximum of 30 minutes in total, including any adjournments. This information is included in their packs.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Intervene in the meeting periodically, to get them to reflect on what they think has been going on. Suitable junctures for intervention could be:</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If one side has clearly misunderstood the other and is ploughing on regardless</a:t>
            </a:r>
          </a:p>
          <a:p>
            <a:pPr lvl="0"/>
            <a:r>
              <a:rPr lang="en-GB" sz="1200" kern="1200" dirty="0">
                <a:solidFill>
                  <a:schemeClr val="tx1"/>
                </a:solidFill>
                <a:effectLst/>
                <a:latin typeface="+mn-lt"/>
                <a:ea typeface="+mn-ea"/>
                <a:cs typeface="+mn-cs"/>
              </a:rPr>
              <a:t>If it looks as though the negotiating lead is departing from the plan and others are not asking for an adjournment</a:t>
            </a:r>
          </a:p>
          <a:p>
            <a:pPr lvl="0"/>
            <a:r>
              <a:rPr lang="en-GB" sz="1200" kern="1200" dirty="0">
                <a:solidFill>
                  <a:schemeClr val="tx1"/>
                </a:solidFill>
                <a:effectLst/>
                <a:latin typeface="+mn-lt"/>
                <a:ea typeface="+mn-ea"/>
                <a:cs typeface="+mn-cs"/>
              </a:rPr>
              <a:t>If there is no progress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they are just talking/shouting across the table</a:t>
            </a:r>
          </a:p>
          <a:p>
            <a:pPr lvl="0"/>
            <a:r>
              <a:rPr lang="en-GB" sz="1200" kern="1200" dirty="0">
                <a:solidFill>
                  <a:schemeClr val="tx1"/>
                </a:solidFill>
                <a:effectLst/>
                <a:latin typeface="+mn-lt"/>
                <a:ea typeface="+mn-ea"/>
                <a:cs typeface="+mn-cs"/>
              </a:rPr>
              <a:t>A display of inappropriate behaviour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talking across each other/the other side, dismissive body language </a:t>
            </a:r>
            <a:r>
              <a:rPr lang="en-GB" sz="1200" kern="1200" dirty="0" err="1">
                <a:solidFill>
                  <a:schemeClr val="tx1"/>
                </a:solidFill>
                <a:effectLst/>
                <a:latin typeface="+mn-lt"/>
                <a:ea typeface="+mn-ea"/>
                <a:cs typeface="+mn-cs"/>
              </a:rPr>
              <a:t>etc</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will need to use your judgement about whether to tell them what you think is going wrong and ‘re-set’ them to a more positive point in the meeting; or whether to just suggest they adjourn and re-group (or a combination of these – you could stage an adjournment and talk separately with one or both of the sides).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When there is 5 minutes to go – tell them that time is nearly up and they have 5 minutes to wrap up the meeting and agree a way forward (if this is possible).</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47</a:t>
            </a:fld>
            <a:endParaRPr lang="en-US"/>
          </a:p>
        </p:txBody>
      </p:sp>
    </p:spTree>
    <p:extLst>
      <p:ext uri="{BB962C8B-B14F-4D97-AF65-F5344CB8AC3E}">
        <p14:creationId xmlns:p14="http://schemas.microsoft.com/office/powerpoint/2010/main" val="952307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4.-4.15/4.30</a:t>
            </a:r>
          </a:p>
          <a:p>
            <a:endParaRPr lang="en-GB" sz="1200" u="sng"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Once the meeting is over</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Lead a discussion about how it went. Tutors should give feedback and observations first, including about the interventions – ensure everyone has understood why interventions were necessary and what their purpose was.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Then – did the teams feel that they met their objectives? On reflection, did they feel their objectives were realistic? Did the negotiation meeting make them aware of factors they didn’t previously know about? Did they think they got to a reasonable agreed position?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Reinforce that negotiations happen for a purpose, not as rituals – if they don’t use the opportunity to negotiate effectively and reach an agreed position they are not representing members well.</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48</a:t>
            </a:fld>
            <a:endParaRPr lang="en-US"/>
          </a:p>
        </p:txBody>
      </p:sp>
    </p:spTree>
    <p:extLst>
      <p:ext uri="{BB962C8B-B14F-4D97-AF65-F5344CB8AC3E}">
        <p14:creationId xmlns:p14="http://schemas.microsoft.com/office/powerpoint/2010/main" val="186925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UK industrial relations evolved in ‘voluntary’ arrangements between employers and unions – which isn’t to say these were established easily or peacefully. No ‘golden age’!</a:t>
            </a:r>
          </a:p>
          <a:p>
            <a:pPr lvl="0"/>
            <a:r>
              <a:rPr lang="en-GB" sz="1200" kern="1200" dirty="0">
                <a:solidFill>
                  <a:schemeClr val="tx1"/>
                </a:solidFill>
                <a:effectLst/>
                <a:latin typeface="+mn-lt"/>
                <a:ea typeface="+mn-ea"/>
                <a:cs typeface="+mn-cs"/>
              </a:rPr>
              <a:t>‘Collective bargaining’ – augments/supplants the individual contract.</a:t>
            </a:r>
          </a:p>
          <a:p>
            <a:r>
              <a:rPr lang="en-GB" sz="1200" kern="1200" dirty="0">
                <a:solidFill>
                  <a:schemeClr val="tx1"/>
                </a:solidFill>
                <a:effectLst/>
                <a:latin typeface="+mn-lt"/>
                <a:ea typeface="+mn-ea"/>
                <a:cs typeface="+mn-cs"/>
              </a:rPr>
              <a:t>1970s government encouragement of ‘good industrial relations – most Prospect bargaining relationships (</a:t>
            </a:r>
            <a:r>
              <a:rPr lang="en-GB" sz="1200" kern="1200" dirty="0" err="1">
                <a:solidFill>
                  <a:schemeClr val="tx1"/>
                </a:solidFill>
                <a:effectLst/>
                <a:latin typeface="+mn-lt"/>
                <a:ea typeface="+mn-ea"/>
                <a:cs typeface="+mn-cs"/>
              </a:rPr>
              <a:t>incl</a:t>
            </a:r>
            <a:r>
              <a:rPr lang="en-GB" sz="1200" kern="1200" dirty="0">
                <a:solidFill>
                  <a:schemeClr val="tx1"/>
                </a:solidFill>
                <a:effectLst/>
                <a:latin typeface="+mn-lt"/>
                <a:ea typeface="+mn-ea"/>
                <a:cs typeface="+mn-cs"/>
              </a:rPr>
              <a:t> energy &amp; telecoms sectors) are legacy of this.</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19517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as representatives of a recognised union they have legitimate expectations of their employer that </a:t>
            </a:r>
            <a:r>
              <a:rPr lang="en-GB" sz="1200" b="1" kern="1200" dirty="0">
                <a:solidFill>
                  <a:schemeClr val="tx1"/>
                </a:solidFill>
                <a:effectLst/>
                <a:latin typeface="+mn-lt"/>
                <a:ea typeface="+mn-ea"/>
                <a:cs typeface="+mn-cs"/>
              </a:rPr>
              <a:t>don’t</a:t>
            </a:r>
            <a:r>
              <a:rPr lang="en-GB" sz="1200" kern="1200" dirty="0">
                <a:solidFill>
                  <a:schemeClr val="tx1"/>
                </a:solidFill>
                <a:effectLst/>
                <a:latin typeface="+mn-lt"/>
                <a:ea typeface="+mn-ea"/>
                <a:cs typeface="+mn-cs"/>
              </a:rPr>
              <a:t> rely on the law or legal enforcement. The employer shouldn’t act unilaterally.</a:t>
            </a:r>
          </a:p>
          <a:p>
            <a:pPr lvl="0"/>
            <a:r>
              <a:rPr lang="en-GB" sz="1200" kern="1200" dirty="0">
                <a:solidFill>
                  <a:schemeClr val="tx1"/>
                </a:solidFill>
                <a:effectLst/>
                <a:latin typeface="+mn-lt"/>
                <a:ea typeface="+mn-ea"/>
                <a:cs typeface="+mn-cs"/>
              </a:rPr>
              <a:t>Recognition covers everything you actually do bargain about – regardless of whether it is specifically mentioned in a written agreement.</a:t>
            </a:r>
          </a:p>
          <a:p>
            <a:r>
              <a:rPr lang="en-GB" sz="1200" kern="1200" dirty="0">
                <a:solidFill>
                  <a:schemeClr val="tx1"/>
                </a:solidFill>
                <a:effectLst/>
                <a:latin typeface="+mn-lt"/>
                <a:ea typeface="+mn-ea"/>
                <a:cs typeface="+mn-cs"/>
              </a:rPr>
              <a:t>Statutory recognition is restrictive, not an improvement on voluntary.</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111266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a collective agreement is property of both parties – employer and union – and cannot simply be changed unilaterally.</a:t>
            </a:r>
          </a:p>
          <a:p>
            <a:r>
              <a:rPr lang="en-GB" sz="1200" kern="1200" dirty="0">
                <a:solidFill>
                  <a:schemeClr val="tx1"/>
                </a:solidFill>
                <a:effectLst/>
                <a:latin typeface="+mn-lt"/>
                <a:ea typeface="+mn-ea"/>
                <a:cs typeface="+mn-cs"/>
              </a:rPr>
              <a:t>Union less likely than employer to serve notice, on the ‘what we have, we hold’ principle – but could do so, if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saw chance to conclude more advantageous agreement</a:t>
            </a:r>
            <a:r>
              <a:rPr lang="en-GB" dirty="0">
                <a:effectLst/>
              </a:rPr>
              <a:t> </a:t>
            </a:r>
          </a:p>
          <a:p>
            <a:endParaRPr lang="en-GB" dirty="0">
              <a:effectLst/>
            </a:endParaRPr>
          </a:p>
          <a:p>
            <a:r>
              <a:rPr lang="en-GB" dirty="0">
                <a:effectLst/>
              </a:rPr>
              <a:t>Implied terms – too obvious to be written but nevertheless prudent to have some agreement.</a:t>
            </a:r>
          </a:p>
          <a:p>
            <a:r>
              <a:rPr lang="en-GB" dirty="0">
                <a:effectLst/>
              </a:rPr>
              <a:t>Express terms – written into the contract</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23352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negotiation often seen as the only game in town, but get them thinking about usefulness of the others too</a:t>
            </a:r>
          </a:p>
          <a:p>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information can be an opportunity to strengthen relationship with employer by showing interest in the business; there may be some issues on which consultation preferable as union wouldn’t want to reach agreement</a:t>
            </a:r>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143331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can be useful to invoke legal duties sometimes even though recognition agreement may cover the relevant issues as well. Get the employer to sit up and take notice.</a:t>
            </a:r>
          </a:p>
          <a:p>
            <a:r>
              <a:rPr lang="en-GB" sz="1200" kern="1200" dirty="0">
                <a:solidFill>
                  <a:schemeClr val="tx1"/>
                </a:solidFill>
                <a:effectLst/>
                <a:latin typeface="+mn-lt"/>
                <a:ea typeface="+mn-ea"/>
                <a:cs typeface="+mn-cs"/>
              </a:rPr>
              <a:t>Potential issues – if employer uses legal duties as excuse to conduct parallel consultation with non-TU reps – can undermine union’s position</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1366699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5522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198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32153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pic>
        <p:nvPicPr>
          <p:cNvPr id="2" name="Picture 1">
            <a:extLst>
              <a:ext uri="{FF2B5EF4-FFF2-40B4-BE49-F238E27FC236}">
                <a16:creationId xmlns:a16="http://schemas.microsoft.com/office/drawing/2014/main" id="{C6EF5133-5A2E-FD42-1C97-947417731F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Tree>
    <p:extLst>
      <p:ext uri="{BB962C8B-B14F-4D97-AF65-F5344CB8AC3E}">
        <p14:creationId xmlns:p14="http://schemas.microsoft.com/office/powerpoint/2010/main" val="35565238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7388" y="0"/>
            <a:ext cx="413461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Tree>
    <p:extLst>
      <p:ext uri="{BB962C8B-B14F-4D97-AF65-F5344CB8AC3E}">
        <p14:creationId xmlns:p14="http://schemas.microsoft.com/office/powerpoint/2010/main" val="94184294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EB94-C6F3-37DB-8346-CF778A01743F}"/>
              </a:ext>
            </a:extLst>
          </p:cNvPr>
          <p:cNvSpPr>
            <a:spLocks noGrp="1"/>
          </p:cNvSpPr>
          <p:nvPr>
            <p:ph type="title"/>
          </p:nvPr>
        </p:nvSpPr>
        <p:spPr/>
        <p:txBody>
          <a:bodyPr/>
          <a:lstStyle/>
          <a:p>
            <a:r>
              <a:rPr lang="en-GB" dirty="0"/>
              <a:t>Negotiations Skills</a:t>
            </a:r>
            <a:br>
              <a:rPr lang="en-GB" dirty="0"/>
            </a:br>
            <a:endParaRPr lang="en-GB" sz="2400" dirty="0"/>
          </a:p>
        </p:txBody>
      </p:sp>
      <p:sp>
        <p:nvSpPr>
          <p:cNvPr id="3" name="Content Placeholder 2">
            <a:extLst>
              <a:ext uri="{FF2B5EF4-FFF2-40B4-BE49-F238E27FC236}">
                <a16:creationId xmlns:a16="http://schemas.microsoft.com/office/drawing/2014/main" id="{226D0097-6B78-3EBF-A1E4-5771079EFB8D}"/>
              </a:ext>
            </a:extLst>
          </p:cNvPr>
          <p:cNvSpPr>
            <a:spLocks noGrp="1"/>
          </p:cNvSpPr>
          <p:nvPr>
            <p:ph idx="1"/>
          </p:nvPr>
        </p:nvSpPr>
        <p:spPr/>
        <p:txBody>
          <a:bodyPr>
            <a:normAutofit/>
          </a:bodyPr>
          <a:lstStyle/>
          <a:p>
            <a:pPr marL="0" indent="0">
              <a:buNone/>
            </a:pPr>
            <a:endParaRPr lang="en-GB" sz="6000"/>
          </a:p>
          <a:p>
            <a:pPr marL="0" indent="0">
              <a:buNone/>
            </a:pPr>
            <a:r>
              <a:rPr lang="en-GB" sz="6000"/>
              <a:t>Welcome</a:t>
            </a:r>
            <a:r>
              <a:rPr lang="en-GB" sz="6000" dirty="0"/>
              <a:t>!</a:t>
            </a:r>
          </a:p>
        </p:txBody>
      </p:sp>
    </p:spTree>
    <p:extLst>
      <p:ext uri="{BB962C8B-B14F-4D97-AF65-F5344CB8AC3E}">
        <p14:creationId xmlns:p14="http://schemas.microsoft.com/office/powerpoint/2010/main" val="57819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972" y="0"/>
            <a:ext cx="7094969" cy="6857999"/>
          </a:xfrm>
        </p:spPr>
        <p:txBody>
          <a:bodyPr anchor="t">
            <a:normAutofit/>
          </a:bodyPr>
          <a:lstStyle/>
          <a:p>
            <a:br>
              <a:rPr lang="en-US" sz="3000" dirty="0"/>
            </a:br>
            <a:r>
              <a:rPr lang="en-US" sz="3000" dirty="0"/>
              <a:t>Rights to information from employer</a:t>
            </a:r>
          </a:p>
        </p:txBody>
      </p:sp>
      <p:sp>
        <p:nvSpPr>
          <p:cNvPr id="3" name="Content Placeholder 2"/>
          <p:cNvSpPr>
            <a:spLocks noGrp="1"/>
          </p:cNvSpPr>
          <p:nvPr>
            <p:ph idx="1"/>
          </p:nvPr>
        </p:nvSpPr>
        <p:spPr>
          <a:xfrm>
            <a:off x="703002" y="536027"/>
            <a:ext cx="7136939" cy="6321973"/>
          </a:xfrm>
        </p:spPr>
        <p:txBody>
          <a:bodyPr anchor="ctr">
            <a:normAutofit/>
          </a:bodyPr>
          <a:lstStyle/>
          <a:p>
            <a:r>
              <a:rPr lang="en-US" sz="2500" dirty="0"/>
              <a:t>For the purpose of collective bargaining, information without which the union would not be able to negotiate effectively, information that should be disclosed in accordance with good industrial relations practice</a:t>
            </a:r>
          </a:p>
          <a:p>
            <a:r>
              <a:rPr lang="en-US" sz="2500" dirty="0"/>
              <a:t>ACAS Code of Practice gives specifics. </a:t>
            </a:r>
            <a:br>
              <a:rPr lang="en-US" sz="2500" dirty="0"/>
            </a:br>
            <a:r>
              <a:rPr lang="en-US" sz="2500" dirty="0"/>
              <a:t>Pay and benefits; employee numbers; business performance; financial information, Can be declined on some grounds</a:t>
            </a:r>
          </a:p>
          <a:p>
            <a:r>
              <a:rPr lang="en-US" sz="2500" dirty="0"/>
              <a:t>Freedom of Information Act. If employer is a public or wholly publicly-owned body</a:t>
            </a:r>
          </a:p>
        </p:txBody>
      </p:sp>
    </p:spTree>
    <p:extLst>
      <p:ext uri="{BB962C8B-B14F-4D97-AF65-F5344CB8AC3E}">
        <p14:creationId xmlns:p14="http://schemas.microsoft.com/office/powerpoint/2010/main" val="380921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6" y="1"/>
            <a:ext cx="4964719" cy="6857998"/>
          </a:xfrm>
        </p:spPr>
        <p:txBody>
          <a:bodyPr anchor="t">
            <a:normAutofit/>
          </a:bodyPr>
          <a:lstStyle/>
          <a:p>
            <a:br>
              <a:rPr lang="en-US" sz="3000" dirty="0"/>
            </a:br>
            <a:r>
              <a:rPr lang="en-US" sz="3000" dirty="0"/>
              <a:t>Negotiating Conventions</a:t>
            </a:r>
          </a:p>
        </p:txBody>
      </p:sp>
      <p:sp>
        <p:nvSpPr>
          <p:cNvPr id="3" name="Content Placeholder 2"/>
          <p:cNvSpPr>
            <a:spLocks noGrp="1"/>
          </p:cNvSpPr>
          <p:nvPr>
            <p:ph idx="1"/>
          </p:nvPr>
        </p:nvSpPr>
        <p:spPr>
          <a:xfrm>
            <a:off x="268117" y="980661"/>
            <a:ext cx="9314033" cy="5761724"/>
          </a:xfrm>
        </p:spPr>
        <p:txBody>
          <a:bodyPr anchor="ctr">
            <a:normAutofit/>
          </a:bodyPr>
          <a:lstStyle/>
          <a:p>
            <a:r>
              <a:rPr lang="en-US" sz="2500" dirty="0"/>
              <a:t>Confidentiality, until an agreement is reached or unless agree to release information as part of negotiations</a:t>
            </a:r>
          </a:p>
          <a:p>
            <a:r>
              <a:rPr lang="en-US" sz="2500" dirty="0"/>
              <a:t>Chatham House rules, </a:t>
            </a:r>
            <a:r>
              <a:rPr lang="en-GB" sz="2500" dirty="0"/>
              <a:t>participants are free to use the information received, but neither the identity nor the affiliation of the speaker(s), nor that of any other participant, may be revealed.</a:t>
            </a:r>
            <a:endParaRPr lang="en-US" sz="2500" dirty="0"/>
          </a:p>
          <a:p>
            <a:r>
              <a:rPr lang="en-US" sz="2500" dirty="0"/>
              <a:t>‘Without prejudice’ offers. An offer made during negotiations by either side that is not a definite commitment and not set in stone.</a:t>
            </a:r>
          </a:p>
          <a:p>
            <a:r>
              <a:rPr lang="en-US" sz="2500" dirty="0"/>
              <a:t>‘Corridor conversations’/‘Behind the chair talks’. A way of opening-up dialogue to move negotiations forward</a:t>
            </a:r>
          </a:p>
          <a:p>
            <a:r>
              <a:rPr lang="en-US" sz="2500" dirty="0"/>
              <a:t>Minutes and reports – or lack of them. ‘Negotiating in a goldfish bowl’</a:t>
            </a:r>
          </a:p>
        </p:txBody>
      </p:sp>
    </p:spTree>
    <p:extLst>
      <p:ext uri="{BB962C8B-B14F-4D97-AF65-F5344CB8AC3E}">
        <p14:creationId xmlns:p14="http://schemas.microsoft.com/office/powerpoint/2010/main" val="50710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11" y="1"/>
            <a:ext cx="5417193" cy="6857998"/>
          </a:xfrm>
        </p:spPr>
        <p:txBody>
          <a:bodyPr anchor="t">
            <a:normAutofit/>
          </a:bodyPr>
          <a:lstStyle/>
          <a:p>
            <a:br>
              <a:rPr lang="en-US" sz="3000" dirty="0"/>
            </a:br>
            <a:r>
              <a:rPr lang="en-US" sz="3000" dirty="0"/>
              <a:t>What about the members?</a:t>
            </a:r>
            <a:endParaRPr lang="en-GB" sz="3000" dirty="0"/>
          </a:p>
        </p:txBody>
      </p:sp>
      <p:sp>
        <p:nvSpPr>
          <p:cNvPr id="3" name="Content Placeholder 2"/>
          <p:cNvSpPr>
            <a:spLocks noGrp="1"/>
          </p:cNvSpPr>
          <p:nvPr>
            <p:ph idx="1"/>
          </p:nvPr>
        </p:nvSpPr>
        <p:spPr>
          <a:xfrm>
            <a:off x="683512" y="0"/>
            <a:ext cx="7315199" cy="6857999"/>
          </a:xfrm>
        </p:spPr>
        <p:txBody>
          <a:bodyPr anchor="ctr">
            <a:normAutofit/>
          </a:bodyPr>
          <a:lstStyle/>
          <a:p>
            <a:r>
              <a:rPr lang="en-US" sz="2500" dirty="0"/>
              <a:t>Voluntarism; what is achievable in negotiations depends on membership strength and support</a:t>
            </a:r>
          </a:p>
          <a:p>
            <a:r>
              <a:rPr lang="en-US" sz="2500" dirty="0"/>
              <a:t>Need to keep members engaged; Communication about key issues, but respecting the confidentiality of negotiations</a:t>
            </a:r>
          </a:p>
          <a:p>
            <a:r>
              <a:rPr lang="en-US" sz="2500" dirty="0"/>
              <a:t>Too early, too little? Insisting on being able to disclose content to members may mean you can get less for them!</a:t>
            </a:r>
          </a:p>
          <a:p>
            <a:r>
              <a:rPr lang="en-US" sz="2500" dirty="0"/>
              <a:t>It is better to negotiate when you know your members views</a:t>
            </a:r>
          </a:p>
        </p:txBody>
      </p:sp>
    </p:spTree>
    <p:extLst>
      <p:ext uri="{BB962C8B-B14F-4D97-AF65-F5344CB8AC3E}">
        <p14:creationId xmlns:p14="http://schemas.microsoft.com/office/powerpoint/2010/main" val="1624824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9444-2689-FBE3-5236-9964F5F4CA96}"/>
              </a:ext>
            </a:extLst>
          </p:cNvPr>
          <p:cNvSpPr>
            <a:spLocks noGrp="1"/>
          </p:cNvSpPr>
          <p:nvPr>
            <p:ph type="title"/>
          </p:nvPr>
        </p:nvSpPr>
        <p:spPr/>
        <p:txBody>
          <a:bodyPr/>
          <a:lstStyle/>
          <a:p>
            <a:r>
              <a:rPr lang="en-GB" dirty="0"/>
              <a:t>Tea break</a:t>
            </a:r>
          </a:p>
        </p:txBody>
      </p:sp>
      <p:sp>
        <p:nvSpPr>
          <p:cNvPr id="3" name="Content Placeholder 2">
            <a:extLst>
              <a:ext uri="{FF2B5EF4-FFF2-40B4-BE49-F238E27FC236}">
                <a16:creationId xmlns:a16="http://schemas.microsoft.com/office/drawing/2014/main" id="{FF087D1C-37BD-5671-C007-BC2A02811E9C}"/>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89633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30844" y="1"/>
            <a:ext cx="6960417" cy="68579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3: </a:t>
            </a:r>
            <a:br>
              <a:rPr lang="en-US" dirty="0">
                <a:latin typeface="Arial"/>
                <a:cs typeface="Arial"/>
              </a:rPr>
            </a:br>
            <a:r>
              <a:rPr lang="en-US" b="1" dirty="0">
                <a:latin typeface="Arial"/>
                <a:cs typeface="Arial"/>
              </a:rPr>
              <a:t>Bargaining with employers</a:t>
            </a:r>
            <a:endParaRPr lang="en-US" dirty="0">
              <a:latin typeface="Arial"/>
              <a:cs typeface="Arial"/>
            </a:endParaRPr>
          </a:p>
        </p:txBody>
      </p:sp>
    </p:spTree>
    <p:extLst>
      <p:ext uri="{BB962C8B-B14F-4D97-AF65-F5344CB8AC3E}">
        <p14:creationId xmlns:p14="http://schemas.microsoft.com/office/powerpoint/2010/main" val="165075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465" y="0"/>
            <a:ext cx="7928248" cy="6858000"/>
          </a:xfrm>
        </p:spPr>
        <p:txBody>
          <a:bodyPr anchor="t">
            <a:normAutofit/>
          </a:bodyPr>
          <a:lstStyle/>
          <a:p>
            <a:br>
              <a:rPr lang="en-US" sz="3000" b="0" dirty="0">
                <a:latin typeface="Arial"/>
                <a:cs typeface="Arial"/>
              </a:rPr>
            </a:br>
            <a:r>
              <a:rPr lang="en-US" sz="3000" b="0" dirty="0">
                <a:latin typeface="Arial"/>
                <a:cs typeface="Arial"/>
              </a:rPr>
              <a:t>Activity B:</a:t>
            </a:r>
            <a:br>
              <a:rPr lang="en-US" sz="3000" dirty="0">
                <a:latin typeface="Arial"/>
                <a:cs typeface="Arial"/>
              </a:rPr>
            </a:br>
            <a:r>
              <a:rPr lang="en-US" sz="3000" dirty="0">
                <a:latin typeface="Arial"/>
                <a:cs typeface="Arial"/>
              </a:rPr>
              <a:t>Bargaining with the employer</a:t>
            </a:r>
            <a:endParaRPr lang="en-GB" sz="3000" dirty="0"/>
          </a:p>
        </p:txBody>
      </p:sp>
      <p:sp>
        <p:nvSpPr>
          <p:cNvPr id="3" name="Content Placeholder 2"/>
          <p:cNvSpPr>
            <a:spLocks noGrp="1"/>
          </p:cNvSpPr>
          <p:nvPr>
            <p:ph idx="1"/>
          </p:nvPr>
        </p:nvSpPr>
        <p:spPr>
          <a:xfrm>
            <a:off x="790408" y="0"/>
            <a:ext cx="7262730" cy="6858000"/>
          </a:xfrm>
        </p:spPr>
        <p:txBody>
          <a:bodyPr anchor="ctr">
            <a:normAutofit/>
          </a:bodyPr>
          <a:lstStyle/>
          <a:p>
            <a:pPr marL="0" indent="0">
              <a:buNone/>
            </a:pPr>
            <a:r>
              <a:rPr lang="en-US" sz="2500" dirty="0"/>
              <a:t>In a big group consider the following:</a:t>
            </a:r>
          </a:p>
          <a:p>
            <a:pPr lvl="0"/>
            <a:r>
              <a:rPr lang="en-GB" sz="2500" dirty="0"/>
              <a:t>What issues are raised for members and for Prospect by the information you already have?</a:t>
            </a:r>
          </a:p>
          <a:p>
            <a:pPr lvl="0"/>
            <a:r>
              <a:rPr lang="en-GB" sz="2500" dirty="0"/>
              <a:t>What information should you ask the ExertCo </a:t>
            </a:r>
            <a:br>
              <a:rPr lang="en-GB" sz="2500" dirty="0"/>
            </a:br>
            <a:r>
              <a:rPr lang="en-GB" sz="2500" dirty="0"/>
              <a:t>to provide?</a:t>
            </a:r>
          </a:p>
          <a:p>
            <a:pPr lvl="0"/>
            <a:r>
              <a:rPr lang="en-GB" sz="2500" dirty="0"/>
              <a:t>What is your initial position on the proposals?</a:t>
            </a:r>
          </a:p>
          <a:p>
            <a:pPr lvl="0"/>
            <a:r>
              <a:rPr lang="en-GB" sz="2500" dirty="0"/>
              <a:t>What are you going to do next?</a:t>
            </a:r>
            <a:endParaRPr lang="en-US" sz="2500" dirty="0"/>
          </a:p>
        </p:txBody>
      </p:sp>
    </p:spTree>
    <p:extLst>
      <p:ext uri="{BB962C8B-B14F-4D97-AF65-F5344CB8AC3E}">
        <p14:creationId xmlns:p14="http://schemas.microsoft.com/office/powerpoint/2010/main" val="757067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5B7E-1C05-A0E9-B6EF-BA0D9EDD52D7}"/>
              </a:ext>
            </a:extLst>
          </p:cNvPr>
          <p:cNvSpPr>
            <a:spLocks noGrp="1"/>
          </p:cNvSpPr>
          <p:nvPr>
            <p:ph type="title"/>
          </p:nvPr>
        </p:nvSpPr>
        <p:spPr/>
        <p:txBody>
          <a:bodyPr/>
          <a:lstStyle/>
          <a:p>
            <a:r>
              <a:rPr lang="en-GB" dirty="0"/>
              <a:t>Feedback from activity</a:t>
            </a:r>
          </a:p>
        </p:txBody>
      </p:sp>
      <p:sp>
        <p:nvSpPr>
          <p:cNvPr id="6" name="Content Placeholder 5">
            <a:extLst>
              <a:ext uri="{FF2B5EF4-FFF2-40B4-BE49-F238E27FC236}">
                <a16:creationId xmlns:a16="http://schemas.microsoft.com/office/drawing/2014/main" id="{98CB5BE1-8B1A-D3A7-4CED-8D0960B5CDD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233413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76BE-7BAF-E4F5-70B2-D87DCD36BB8C}"/>
              </a:ext>
            </a:extLst>
          </p:cNvPr>
          <p:cNvSpPr>
            <a:spLocks noGrp="1"/>
          </p:cNvSpPr>
          <p:nvPr>
            <p:ph type="title"/>
          </p:nvPr>
        </p:nvSpPr>
        <p:spPr/>
        <p:txBody>
          <a:bodyPr/>
          <a:lstStyle/>
          <a:p>
            <a:r>
              <a:rPr lang="en-GB" dirty="0"/>
              <a:t>Lunch Break</a:t>
            </a:r>
          </a:p>
        </p:txBody>
      </p:sp>
      <p:sp>
        <p:nvSpPr>
          <p:cNvPr id="3" name="Content Placeholder 2">
            <a:extLst>
              <a:ext uri="{FF2B5EF4-FFF2-40B4-BE49-F238E27FC236}">
                <a16:creationId xmlns:a16="http://schemas.microsoft.com/office/drawing/2014/main" id="{5C46EB63-9903-9CA2-C46B-C61B447AA8B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83022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880" y="1"/>
            <a:ext cx="8494095" cy="6857999"/>
          </a:xfrm>
        </p:spPr>
        <p:txBody>
          <a:bodyPr anchor="ctr">
            <a:normAutofit/>
          </a:bodyPr>
          <a:lstStyle/>
          <a:p>
            <a:r>
              <a:rPr lang="en-GB" sz="4400" b="0" dirty="0"/>
              <a:t>Session 4:</a:t>
            </a:r>
            <a:br>
              <a:rPr lang="en-GB" sz="4400" b="0" dirty="0"/>
            </a:br>
            <a:r>
              <a:rPr lang="en-GB" sz="4400" dirty="0"/>
              <a:t>The negotiating process</a:t>
            </a:r>
          </a:p>
        </p:txBody>
      </p:sp>
    </p:spTree>
    <p:extLst>
      <p:ext uri="{BB962C8B-B14F-4D97-AF65-F5344CB8AC3E}">
        <p14:creationId xmlns:p14="http://schemas.microsoft.com/office/powerpoint/2010/main" val="2118111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225" y="0"/>
            <a:ext cx="9299767" cy="6857999"/>
          </a:xfrm>
        </p:spPr>
        <p:txBody>
          <a:bodyPr anchor="t">
            <a:normAutofit/>
          </a:bodyPr>
          <a:lstStyle/>
          <a:p>
            <a:br>
              <a:rPr lang="en-US" sz="3000" dirty="0"/>
            </a:br>
            <a:r>
              <a:rPr lang="en-US" sz="3000" dirty="0"/>
              <a:t>Negotiating is not an easy process</a:t>
            </a:r>
            <a:endParaRPr lang="en-GB" sz="3000" dirty="0"/>
          </a:p>
        </p:txBody>
      </p:sp>
      <p:sp>
        <p:nvSpPr>
          <p:cNvPr id="3" name="TextBox 2">
            <a:extLst>
              <a:ext uri="{FF2B5EF4-FFF2-40B4-BE49-F238E27FC236}">
                <a16:creationId xmlns:a16="http://schemas.microsoft.com/office/drawing/2014/main" id="{197724E8-F1BD-1544-ACAE-1E90019364DB}"/>
              </a:ext>
            </a:extLst>
          </p:cNvPr>
          <p:cNvSpPr txBox="1"/>
          <p:nvPr/>
        </p:nvSpPr>
        <p:spPr>
          <a:xfrm>
            <a:off x="793489" y="188495"/>
            <a:ext cx="4516449" cy="6669504"/>
          </a:xfrm>
          <a:prstGeom prst="rect">
            <a:avLst/>
          </a:prstGeom>
          <a:noFill/>
        </p:spPr>
        <p:txBody>
          <a:bodyPr wrap="square" rtlCol="0" anchor="ctr">
            <a:noAutofit/>
          </a:bodyPr>
          <a:lstStyle/>
          <a:p>
            <a:pPr>
              <a:lnSpc>
                <a:spcPct val="150000"/>
              </a:lnSpc>
            </a:pPr>
            <a:r>
              <a:rPr lang="en-US" sz="2500" dirty="0">
                <a:latin typeface="Arial" panose="020B0604020202020204" pitchFamily="34" charset="0"/>
                <a:cs typeface="Arial" panose="020B0604020202020204" pitchFamily="34" charset="0"/>
              </a:rPr>
              <a:t>Union claim</a:t>
            </a:r>
          </a:p>
          <a:p>
            <a:pPr>
              <a:lnSpc>
                <a:spcPct val="150000"/>
              </a:lnSpc>
            </a:pPr>
            <a:r>
              <a:rPr lang="en-US" sz="2500" dirty="0">
                <a:latin typeface="Arial" panose="020B0604020202020204" pitchFamily="34" charset="0"/>
                <a:cs typeface="Arial" panose="020B0604020202020204" pitchFamily="34" charset="0"/>
              </a:rPr>
              <a:t>Union claim</a:t>
            </a:r>
          </a:p>
          <a:p>
            <a:pPr>
              <a:lnSpc>
                <a:spcPct val="150000"/>
              </a:lnSpc>
            </a:pPr>
            <a:r>
              <a:rPr lang="en-US" sz="2500" dirty="0">
                <a:latin typeface="Arial" panose="020B0604020202020204" pitchFamily="34" charset="0"/>
                <a:cs typeface="Arial" panose="020B0604020202020204" pitchFamily="34" charset="0"/>
              </a:rPr>
              <a:t>Employer proposal for change</a:t>
            </a:r>
          </a:p>
          <a:p>
            <a:pPr>
              <a:lnSpc>
                <a:spcPct val="150000"/>
              </a:lnSpc>
            </a:pPr>
            <a:r>
              <a:rPr lang="en-US" sz="2500" dirty="0">
                <a:latin typeface="Arial" panose="020B0604020202020204" pitchFamily="34" charset="0"/>
                <a:cs typeface="Arial" panose="020B0604020202020204" pitchFamily="34" charset="0"/>
              </a:rPr>
              <a:t>Employer proposal for change</a:t>
            </a:r>
          </a:p>
        </p:txBody>
      </p:sp>
      <p:sp>
        <p:nvSpPr>
          <p:cNvPr id="6" name="TextBox 5">
            <a:extLst>
              <a:ext uri="{FF2B5EF4-FFF2-40B4-BE49-F238E27FC236}">
                <a16:creationId xmlns:a16="http://schemas.microsoft.com/office/drawing/2014/main" id="{3903137A-02F5-EB4D-ADE9-ED16C8F37B5A}"/>
              </a:ext>
            </a:extLst>
          </p:cNvPr>
          <p:cNvSpPr txBox="1"/>
          <p:nvPr/>
        </p:nvSpPr>
        <p:spPr>
          <a:xfrm>
            <a:off x="5958039" y="188496"/>
            <a:ext cx="2802934" cy="6669504"/>
          </a:xfrm>
          <a:prstGeom prst="rect">
            <a:avLst/>
          </a:prstGeom>
          <a:noFill/>
        </p:spPr>
        <p:txBody>
          <a:bodyPr wrap="square" rtlCol="0" anchor="ctr">
            <a:noAutofit/>
          </a:bodyPr>
          <a:lstStyle/>
          <a:p>
            <a:pPr>
              <a:lnSpc>
                <a:spcPct val="150000"/>
              </a:lnSpc>
            </a:pPr>
            <a:r>
              <a:rPr lang="en-US" sz="2500" dirty="0">
                <a:latin typeface="Arial" panose="020B0604020202020204" pitchFamily="34" charset="0"/>
                <a:cs typeface="Arial" panose="020B0604020202020204" pitchFamily="34" charset="0"/>
              </a:rPr>
              <a:t>Employer offer</a:t>
            </a:r>
          </a:p>
          <a:p>
            <a:pPr>
              <a:lnSpc>
                <a:spcPct val="150000"/>
              </a:lnSpc>
            </a:pPr>
            <a:r>
              <a:rPr lang="en-US" sz="2500" dirty="0">
                <a:latin typeface="Arial" panose="020B0604020202020204" pitchFamily="34" charset="0"/>
                <a:cs typeface="Arial" panose="020B0604020202020204" pitchFamily="34" charset="0"/>
              </a:rPr>
              <a:t>No employer offer</a:t>
            </a:r>
          </a:p>
          <a:p>
            <a:pPr>
              <a:lnSpc>
                <a:spcPct val="150000"/>
              </a:lnSpc>
            </a:pPr>
            <a:r>
              <a:rPr lang="en-US" sz="2500" dirty="0">
                <a:latin typeface="Arial" panose="020B0604020202020204" pitchFamily="34" charset="0"/>
                <a:cs typeface="Arial" panose="020B0604020202020204" pitchFamily="34" charset="0"/>
              </a:rPr>
              <a:t>Union resistance</a:t>
            </a:r>
          </a:p>
          <a:p>
            <a:pPr>
              <a:lnSpc>
                <a:spcPct val="150000"/>
              </a:lnSpc>
            </a:pPr>
            <a:r>
              <a:rPr lang="en-US" sz="2500" dirty="0">
                <a:latin typeface="Arial" panose="020B0604020202020204" pitchFamily="34" charset="0"/>
                <a:cs typeface="Arial" panose="020B0604020202020204" pitchFamily="34" charset="0"/>
              </a:rPr>
              <a:t>Union neutrality</a:t>
            </a:r>
          </a:p>
        </p:txBody>
      </p:sp>
      <p:cxnSp>
        <p:nvCxnSpPr>
          <p:cNvPr id="8" name="Straight Arrow Connector 7">
            <a:extLst>
              <a:ext uri="{FF2B5EF4-FFF2-40B4-BE49-F238E27FC236}">
                <a16:creationId xmlns:a16="http://schemas.microsoft.com/office/drawing/2014/main" id="{4DB68253-C973-2147-A86A-90A8639E1E2E}"/>
              </a:ext>
            </a:extLst>
          </p:cNvPr>
          <p:cNvCxnSpPr>
            <a:cxnSpLocks/>
          </p:cNvCxnSpPr>
          <p:nvPr/>
        </p:nvCxnSpPr>
        <p:spPr>
          <a:xfrm>
            <a:off x="2679031" y="2727157"/>
            <a:ext cx="3190288" cy="0"/>
          </a:xfrm>
          <a:prstGeom prst="straightConnector1">
            <a:avLst/>
          </a:prstGeom>
          <a:ln>
            <a:solidFill>
              <a:srgbClr val="0084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0EDA2EE-E500-854D-8055-BFDF1311FC27}"/>
              </a:ext>
            </a:extLst>
          </p:cNvPr>
          <p:cNvCxnSpPr>
            <a:cxnSpLocks/>
          </p:cNvCxnSpPr>
          <p:nvPr/>
        </p:nvCxnSpPr>
        <p:spPr>
          <a:xfrm>
            <a:off x="2679031" y="3304673"/>
            <a:ext cx="3190288" cy="0"/>
          </a:xfrm>
          <a:prstGeom prst="straightConnector1">
            <a:avLst/>
          </a:prstGeom>
          <a:ln>
            <a:solidFill>
              <a:srgbClr val="0084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7088308-FD66-AE4A-804B-5AB44235A9D2}"/>
              </a:ext>
            </a:extLst>
          </p:cNvPr>
          <p:cNvCxnSpPr>
            <a:cxnSpLocks/>
          </p:cNvCxnSpPr>
          <p:nvPr/>
        </p:nvCxnSpPr>
        <p:spPr>
          <a:xfrm>
            <a:off x="5289586" y="3898231"/>
            <a:ext cx="579733" cy="0"/>
          </a:xfrm>
          <a:prstGeom prst="straightConnector1">
            <a:avLst/>
          </a:prstGeom>
          <a:ln>
            <a:solidFill>
              <a:srgbClr val="0084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CBF7D9F-853C-6941-BE0F-0A666F9E5B0A}"/>
              </a:ext>
            </a:extLst>
          </p:cNvPr>
          <p:cNvCxnSpPr>
            <a:cxnSpLocks/>
          </p:cNvCxnSpPr>
          <p:nvPr/>
        </p:nvCxnSpPr>
        <p:spPr>
          <a:xfrm>
            <a:off x="5289586" y="4475746"/>
            <a:ext cx="579733" cy="0"/>
          </a:xfrm>
          <a:prstGeom prst="straightConnector1">
            <a:avLst/>
          </a:prstGeom>
          <a:ln>
            <a:solidFill>
              <a:srgbClr val="00847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6A08D0-30CB-2348-BE96-CAA9F28955EB}"/>
              </a:ext>
            </a:extLst>
          </p:cNvPr>
          <p:cNvSpPr txBox="1"/>
          <p:nvPr/>
        </p:nvSpPr>
        <p:spPr>
          <a:xfrm>
            <a:off x="793489" y="1909012"/>
            <a:ext cx="4323944" cy="481254"/>
          </a:xfrm>
          <a:prstGeom prst="rect">
            <a:avLst/>
          </a:prstGeom>
          <a:noFill/>
        </p:spPr>
        <p:txBody>
          <a:bodyPr wrap="square" rtlCol="0">
            <a:noAutofit/>
          </a:bodyPr>
          <a:lstStyle/>
          <a:p>
            <a:r>
              <a:rPr lang="en-US" sz="2500" b="1" dirty="0">
                <a:latin typeface="Arial" panose="020B0604020202020204" pitchFamily="34" charset="0"/>
                <a:cs typeface="Arial" panose="020B0604020202020204" pitchFamily="34" charset="0"/>
              </a:rPr>
              <a:t>Starting points</a:t>
            </a:r>
          </a:p>
        </p:txBody>
      </p:sp>
    </p:spTree>
    <p:extLst>
      <p:ext uri="{BB962C8B-B14F-4D97-AF65-F5344CB8AC3E}">
        <p14:creationId xmlns:p14="http://schemas.microsoft.com/office/powerpoint/2010/main" val="50117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298" y="0"/>
            <a:ext cx="6576129" cy="6857999"/>
          </a:xfrm>
        </p:spPr>
        <p:txBody>
          <a:bodyPr anchor="t">
            <a:normAutofit/>
          </a:bodyPr>
          <a:lstStyle/>
          <a:p>
            <a:br>
              <a:rPr lang="en-US" sz="3000" dirty="0"/>
            </a:br>
            <a:r>
              <a:rPr lang="en-US" sz="3000" dirty="0"/>
              <a:t>Learning outcomes</a:t>
            </a:r>
          </a:p>
        </p:txBody>
      </p:sp>
      <p:sp>
        <p:nvSpPr>
          <p:cNvPr id="3" name="Content Placeholder 2"/>
          <p:cNvSpPr>
            <a:spLocks noGrp="1"/>
          </p:cNvSpPr>
          <p:nvPr>
            <p:ph idx="1"/>
          </p:nvPr>
        </p:nvSpPr>
        <p:spPr>
          <a:xfrm>
            <a:off x="779298" y="0"/>
            <a:ext cx="7421885" cy="6857999"/>
          </a:xfrm>
        </p:spPr>
        <p:txBody>
          <a:bodyPr anchor="ctr">
            <a:normAutofit/>
          </a:bodyPr>
          <a:lstStyle/>
          <a:p>
            <a:pPr>
              <a:buSzPts val="3200"/>
            </a:pPr>
            <a:r>
              <a:rPr lang="en-GB" sz="2500" dirty="0">
                <a:solidFill>
                  <a:srgbClr val="000000"/>
                </a:solidFill>
              </a:rPr>
              <a:t>The theory and practice of negotiation</a:t>
            </a:r>
          </a:p>
          <a:p>
            <a:pPr>
              <a:buSzPts val="3200"/>
            </a:pPr>
            <a:r>
              <a:rPr lang="en-GB" sz="2500" dirty="0">
                <a:solidFill>
                  <a:srgbClr val="000000"/>
                </a:solidFill>
              </a:rPr>
              <a:t>Proven negotiation techniques</a:t>
            </a:r>
          </a:p>
          <a:p>
            <a:pPr>
              <a:buSzPts val="3200"/>
            </a:pPr>
            <a:r>
              <a:rPr lang="en-GB" sz="2500" dirty="0">
                <a:solidFill>
                  <a:srgbClr val="000000"/>
                </a:solidFill>
              </a:rPr>
              <a:t>Improve communication and interpersonal skills</a:t>
            </a:r>
          </a:p>
          <a:p>
            <a:pPr>
              <a:buSzPts val="3200"/>
            </a:pPr>
            <a:r>
              <a:rPr lang="en-GB" sz="2500" dirty="0">
                <a:solidFill>
                  <a:srgbClr val="000000"/>
                </a:solidFill>
              </a:rPr>
              <a:t>Understand the formulation of pay claims</a:t>
            </a:r>
          </a:p>
          <a:p>
            <a:pPr>
              <a:buSzPts val="3200"/>
            </a:pPr>
            <a:r>
              <a:rPr lang="en-GB" sz="2500" dirty="0">
                <a:solidFill>
                  <a:srgbClr val="000000"/>
                </a:solidFill>
              </a:rPr>
              <a:t>Understand psychological approaches to negotiation</a:t>
            </a:r>
          </a:p>
        </p:txBody>
      </p:sp>
    </p:spTree>
    <p:extLst>
      <p:ext uri="{BB962C8B-B14F-4D97-AF65-F5344CB8AC3E}">
        <p14:creationId xmlns:p14="http://schemas.microsoft.com/office/powerpoint/2010/main" val="901679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1EBF-1691-4169-BE99-3CC37C677258}"/>
              </a:ext>
            </a:extLst>
          </p:cNvPr>
          <p:cNvSpPr>
            <a:spLocks noGrp="1"/>
          </p:cNvSpPr>
          <p:nvPr>
            <p:ph type="title"/>
          </p:nvPr>
        </p:nvSpPr>
        <p:spPr>
          <a:xfrm>
            <a:off x="378242" y="328214"/>
            <a:ext cx="7886191" cy="847443"/>
          </a:xfrm>
        </p:spPr>
        <p:txBody>
          <a:bodyPr/>
          <a:lstStyle/>
          <a:p>
            <a:r>
              <a:rPr lang="en-GB" dirty="0"/>
              <a:t>The negotiation process</a:t>
            </a:r>
          </a:p>
        </p:txBody>
      </p:sp>
      <p:graphicFrame>
        <p:nvGraphicFramePr>
          <p:cNvPr id="4" name="Content Placeholder 3">
            <a:extLst>
              <a:ext uri="{FF2B5EF4-FFF2-40B4-BE49-F238E27FC236}">
                <a16:creationId xmlns:a16="http://schemas.microsoft.com/office/drawing/2014/main" id="{ACCAA157-560D-416F-BA54-336766C834DC}"/>
              </a:ext>
            </a:extLst>
          </p:cNvPr>
          <p:cNvGraphicFramePr>
            <a:graphicFrameLocks noGrp="1"/>
          </p:cNvGraphicFramePr>
          <p:nvPr>
            <p:ph idx="1"/>
          </p:nvPr>
        </p:nvGraphicFramePr>
        <p:xfrm>
          <a:off x="761419" y="1412639"/>
          <a:ext cx="9601781" cy="5056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4272A77-A544-411A-977A-F6A00F901E7C}"/>
              </a:ext>
            </a:extLst>
          </p:cNvPr>
          <p:cNvSpPr txBox="1"/>
          <p:nvPr/>
        </p:nvSpPr>
        <p:spPr>
          <a:xfrm>
            <a:off x="8038011" y="2782669"/>
            <a:ext cx="327065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Reps request business case/motive/information</a:t>
            </a:r>
          </a:p>
        </p:txBody>
      </p:sp>
      <p:sp>
        <p:nvSpPr>
          <p:cNvPr id="6" name="TextBox 5">
            <a:extLst>
              <a:ext uri="{FF2B5EF4-FFF2-40B4-BE49-F238E27FC236}">
                <a16:creationId xmlns:a16="http://schemas.microsoft.com/office/drawing/2014/main" id="{E3F96D88-4702-47AB-8B22-CC09C4898E49}"/>
              </a:ext>
            </a:extLst>
          </p:cNvPr>
          <p:cNvSpPr txBox="1"/>
          <p:nvPr/>
        </p:nvSpPr>
        <p:spPr>
          <a:xfrm>
            <a:off x="7565281" y="5347344"/>
            <a:ext cx="327065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Reps research options to offer members</a:t>
            </a:r>
          </a:p>
        </p:txBody>
      </p:sp>
      <p:sp>
        <p:nvSpPr>
          <p:cNvPr id="7" name="TextBox 6">
            <a:extLst>
              <a:ext uri="{FF2B5EF4-FFF2-40B4-BE49-F238E27FC236}">
                <a16:creationId xmlns:a16="http://schemas.microsoft.com/office/drawing/2014/main" id="{89C0AAAB-FD71-4E9E-AD28-1F0FD93F55A3}"/>
              </a:ext>
            </a:extLst>
          </p:cNvPr>
          <p:cNvSpPr txBox="1"/>
          <p:nvPr/>
        </p:nvSpPr>
        <p:spPr>
          <a:xfrm>
            <a:off x="193475" y="3429000"/>
            <a:ext cx="327065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Members give Reps a mandate to negotiate on</a:t>
            </a:r>
          </a:p>
        </p:txBody>
      </p:sp>
      <p:sp>
        <p:nvSpPr>
          <p:cNvPr id="8" name="TextBox 7">
            <a:extLst>
              <a:ext uri="{FF2B5EF4-FFF2-40B4-BE49-F238E27FC236}">
                <a16:creationId xmlns:a16="http://schemas.microsoft.com/office/drawing/2014/main" id="{DC9C695D-04C9-47E6-9CF8-1C73E9723C47}"/>
              </a:ext>
            </a:extLst>
          </p:cNvPr>
          <p:cNvSpPr txBox="1"/>
          <p:nvPr/>
        </p:nvSpPr>
        <p:spPr>
          <a:xfrm>
            <a:off x="4042083" y="3579991"/>
            <a:ext cx="327065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Agreement reached</a:t>
            </a:r>
          </a:p>
        </p:txBody>
      </p:sp>
    </p:spTree>
    <p:extLst>
      <p:ext uri="{BB962C8B-B14F-4D97-AF65-F5344CB8AC3E}">
        <p14:creationId xmlns:p14="http://schemas.microsoft.com/office/powerpoint/2010/main" val="242252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5" y="0"/>
            <a:ext cx="7121049" cy="6858000"/>
          </a:xfrm>
        </p:spPr>
        <p:txBody>
          <a:bodyPr anchor="t">
            <a:normAutofit/>
          </a:bodyPr>
          <a:lstStyle/>
          <a:p>
            <a:br>
              <a:rPr lang="en-GB" sz="3000" dirty="0"/>
            </a:br>
            <a:r>
              <a:rPr lang="en-GB" sz="3000" dirty="0"/>
              <a:t>What is your position?</a:t>
            </a:r>
          </a:p>
        </p:txBody>
      </p:sp>
      <p:sp>
        <p:nvSpPr>
          <p:cNvPr id="3" name="Content Placeholder 2"/>
          <p:cNvSpPr>
            <a:spLocks noGrp="1"/>
          </p:cNvSpPr>
          <p:nvPr>
            <p:ph idx="1"/>
          </p:nvPr>
        </p:nvSpPr>
        <p:spPr>
          <a:xfrm>
            <a:off x="801516" y="0"/>
            <a:ext cx="7299747" cy="6858000"/>
          </a:xfrm>
        </p:spPr>
        <p:txBody>
          <a:bodyPr anchor="ctr">
            <a:normAutofit/>
          </a:bodyPr>
          <a:lstStyle/>
          <a:p>
            <a:pPr marL="285750" indent="-285750"/>
            <a:r>
              <a:rPr lang="en-GB" sz="2500" dirty="0">
                <a:ea typeface="ＭＳ 明朝" charset="-128"/>
                <a:cs typeface="Times New Roman" charset="0"/>
              </a:rPr>
              <a:t>Decide which fight to fight</a:t>
            </a:r>
          </a:p>
          <a:p>
            <a:pPr marL="285750" indent="-285750"/>
            <a:r>
              <a:rPr lang="en-GB" sz="2500" dirty="0">
                <a:ea typeface="ＭＳ 明朝" charset="-128"/>
                <a:cs typeface="Times New Roman" charset="0"/>
              </a:rPr>
              <a:t>Plan, plan, plan </a:t>
            </a:r>
          </a:p>
          <a:p>
            <a:pPr marL="285750" indent="-285750"/>
            <a:r>
              <a:rPr lang="en-GB" sz="2500" dirty="0">
                <a:ea typeface="ＭＳ 明朝" charset="-128"/>
                <a:cs typeface="Times New Roman" charset="0"/>
              </a:rPr>
              <a:t>Be S.M.A.R.T.</a:t>
            </a:r>
          </a:p>
          <a:p>
            <a:pPr marL="285750" indent="-285750"/>
            <a:r>
              <a:rPr lang="en-GB" sz="2500" dirty="0">
                <a:ea typeface="ＭＳ 明朝" charset="-128"/>
                <a:cs typeface="Times New Roman" charset="0"/>
              </a:rPr>
              <a:t>Stop, look and listen</a:t>
            </a:r>
          </a:p>
          <a:p>
            <a:pPr marL="285750" indent="-285750"/>
            <a:r>
              <a:rPr lang="en-GB" sz="2500" dirty="0">
                <a:ea typeface="ＭＳ 明朝" charset="-128"/>
                <a:cs typeface="Times New Roman" charset="0"/>
              </a:rPr>
              <a:t>Define your position</a:t>
            </a:r>
          </a:p>
          <a:p>
            <a:pPr marL="285750" indent="-285750"/>
            <a:r>
              <a:rPr lang="en-GB" sz="2500" dirty="0">
                <a:ea typeface="ＭＳ 明朝" charset="-128"/>
                <a:cs typeface="Times New Roman" charset="0"/>
              </a:rPr>
              <a:t>Whom must you convince to say yes?</a:t>
            </a:r>
          </a:p>
        </p:txBody>
      </p:sp>
    </p:spTree>
    <p:extLst>
      <p:ext uri="{BB962C8B-B14F-4D97-AF65-F5344CB8AC3E}">
        <p14:creationId xmlns:p14="http://schemas.microsoft.com/office/powerpoint/2010/main" val="1484555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5" y="1"/>
            <a:ext cx="7633480" cy="6857998"/>
          </a:xfrm>
        </p:spPr>
        <p:txBody>
          <a:bodyPr anchor="t">
            <a:normAutofit/>
          </a:bodyPr>
          <a:lstStyle/>
          <a:p>
            <a:br>
              <a:rPr lang="en-GB" sz="3000" dirty="0"/>
            </a:br>
            <a:r>
              <a:rPr lang="en-GB" sz="3000" dirty="0"/>
              <a:t>Informal discussions</a:t>
            </a:r>
          </a:p>
        </p:txBody>
      </p:sp>
      <p:sp>
        <p:nvSpPr>
          <p:cNvPr id="3" name="Content Placeholder 2"/>
          <p:cNvSpPr>
            <a:spLocks noGrp="1"/>
          </p:cNvSpPr>
          <p:nvPr>
            <p:ph idx="1"/>
          </p:nvPr>
        </p:nvSpPr>
        <p:spPr>
          <a:xfrm>
            <a:off x="801516" y="0"/>
            <a:ext cx="8551490" cy="6857999"/>
          </a:xfrm>
        </p:spPr>
        <p:txBody>
          <a:bodyPr anchor="ctr">
            <a:normAutofit/>
          </a:bodyPr>
          <a:lstStyle/>
          <a:p>
            <a:r>
              <a:rPr lang="en-GB" sz="2500" dirty="0"/>
              <a:t>Informal contact helps you to get to know the person you need to deal with and build up a good relationship</a:t>
            </a:r>
          </a:p>
          <a:p>
            <a:r>
              <a:rPr lang="en-GB" sz="2500" dirty="0"/>
              <a:t>What makes them tick?</a:t>
            </a:r>
          </a:p>
          <a:p>
            <a:r>
              <a:rPr lang="en-GB" sz="2500" dirty="0"/>
              <a:t>How will they respond to different approaches?</a:t>
            </a:r>
          </a:p>
          <a:p>
            <a:r>
              <a:rPr lang="en-GB" sz="2500" dirty="0"/>
              <a:t>Opportunity to break down negative expectations or perceptions</a:t>
            </a:r>
          </a:p>
          <a:p>
            <a:r>
              <a:rPr lang="en-GB" sz="2500" dirty="0"/>
              <a:t>Trade union stereotypes</a:t>
            </a:r>
          </a:p>
          <a:p>
            <a:r>
              <a:rPr lang="en-GB" sz="2500" dirty="0"/>
              <a:t>Fear!</a:t>
            </a:r>
          </a:p>
        </p:txBody>
      </p:sp>
    </p:spTree>
    <p:extLst>
      <p:ext uri="{BB962C8B-B14F-4D97-AF65-F5344CB8AC3E}">
        <p14:creationId xmlns:p14="http://schemas.microsoft.com/office/powerpoint/2010/main" val="1239594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99" y="1"/>
            <a:ext cx="6237440" cy="6857999"/>
          </a:xfrm>
        </p:spPr>
        <p:txBody>
          <a:bodyPr anchor="t">
            <a:normAutofit/>
          </a:bodyPr>
          <a:lstStyle/>
          <a:p>
            <a:br>
              <a:rPr lang="en-GB" sz="3000" dirty="0"/>
            </a:br>
            <a:r>
              <a:rPr lang="en-GB" sz="3000" dirty="0"/>
              <a:t>Activity E: Perception</a:t>
            </a:r>
          </a:p>
        </p:txBody>
      </p:sp>
      <p:sp>
        <p:nvSpPr>
          <p:cNvPr id="3" name="Content Placeholder 2"/>
          <p:cNvSpPr>
            <a:spLocks noGrp="1"/>
          </p:cNvSpPr>
          <p:nvPr>
            <p:ph idx="1"/>
          </p:nvPr>
        </p:nvSpPr>
        <p:spPr>
          <a:xfrm>
            <a:off x="716923" y="0"/>
            <a:ext cx="7352256" cy="6858000"/>
          </a:xfrm>
        </p:spPr>
        <p:txBody>
          <a:bodyPr anchor="ctr">
            <a:normAutofit/>
          </a:bodyPr>
          <a:lstStyle/>
          <a:p>
            <a:pPr marL="0" indent="0">
              <a:buNone/>
            </a:pPr>
            <a:r>
              <a:rPr lang="en-GB" sz="2500" dirty="0"/>
              <a:t>Member’s perception vs Employer’s perception</a:t>
            </a:r>
          </a:p>
          <a:p>
            <a:pPr marL="0" indent="0">
              <a:buNone/>
            </a:pPr>
            <a:r>
              <a:rPr lang="en-GB" sz="2500" dirty="0">
                <a:solidFill>
                  <a:srgbClr val="000000"/>
                </a:solidFill>
              </a:rPr>
              <a:t>Spend five minutes going through the statements </a:t>
            </a:r>
            <a:br>
              <a:rPr lang="en-GB" sz="2500" dirty="0">
                <a:solidFill>
                  <a:srgbClr val="000000"/>
                </a:solidFill>
              </a:rPr>
            </a:br>
            <a:r>
              <a:rPr lang="en-GB" sz="2500" dirty="0">
                <a:solidFill>
                  <a:srgbClr val="000000"/>
                </a:solidFill>
              </a:rPr>
              <a:t>and then, as a big group, suggest building bridges between the two.</a:t>
            </a:r>
            <a:endParaRPr lang="en-GB" sz="2500" dirty="0"/>
          </a:p>
        </p:txBody>
      </p:sp>
    </p:spTree>
    <p:extLst>
      <p:ext uri="{BB962C8B-B14F-4D97-AF65-F5344CB8AC3E}">
        <p14:creationId xmlns:p14="http://schemas.microsoft.com/office/powerpoint/2010/main" val="109473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7956" y="1"/>
            <a:ext cx="8742440" cy="6857999"/>
          </a:xfrm>
        </p:spPr>
        <p:txBody>
          <a:bodyPr anchor="t">
            <a:normAutofit/>
          </a:bodyPr>
          <a:lstStyle/>
          <a:p>
            <a:br>
              <a:rPr lang="en-GB" sz="3000" dirty="0"/>
            </a:br>
            <a:r>
              <a:rPr lang="en-GB" sz="3000" dirty="0"/>
              <a:t>Negotiations are about discovery</a:t>
            </a:r>
          </a:p>
        </p:txBody>
      </p:sp>
      <p:sp>
        <p:nvSpPr>
          <p:cNvPr id="3" name="Content Placeholder 2"/>
          <p:cNvSpPr>
            <a:spLocks noGrp="1"/>
          </p:cNvSpPr>
          <p:nvPr>
            <p:ph idx="1"/>
          </p:nvPr>
        </p:nvSpPr>
        <p:spPr>
          <a:xfrm>
            <a:off x="917956" y="0"/>
            <a:ext cx="7183307" cy="6858000"/>
          </a:xfrm>
        </p:spPr>
        <p:txBody>
          <a:bodyPr anchor="ctr">
            <a:normAutofit/>
          </a:bodyPr>
          <a:lstStyle/>
          <a:p>
            <a:pPr marL="285750" indent="-285750"/>
            <a:r>
              <a:rPr lang="en-GB" sz="2500" dirty="0">
                <a:ea typeface="ＭＳ 明朝" charset="-128"/>
                <a:cs typeface="Times New Roman" charset="0"/>
              </a:rPr>
              <a:t>Listen more, talk less – 80:20</a:t>
            </a:r>
          </a:p>
          <a:p>
            <a:pPr marL="285750" indent="-285750"/>
            <a:r>
              <a:rPr lang="en-GB" sz="2500" dirty="0">
                <a:ea typeface="ＭＳ 明朝" charset="-128"/>
                <a:cs typeface="Times New Roman" charset="0"/>
              </a:rPr>
              <a:t>Pick up clues and signals</a:t>
            </a:r>
          </a:p>
          <a:p>
            <a:pPr marL="285750" indent="-285750"/>
            <a:r>
              <a:rPr lang="en-GB" sz="2500" dirty="0">
                <a:ea typeface="ＭＳ 明朝" charset="-128"/>
                <a:cs typeface="Times New Roman" charset="0"/>
              </a:rPr>
              <a:t>Seek clarification/elaboration</a:t>
            </a:r>
          </a:p>
          <a:p>
            <a:pPr marL="285750" indent="-285750"/>
            <a:r>
              <a:rPr lang="en-GB" sz="2500" dirty="0">
                <a:ea typeface="ＭＳ 明朝" charset="-128"/>
                <a:cs typeface="Times New Roman" charset="0"/>
              </a:rPr>
              <a:t>Open questions</a:t>
            </a:r>
          </a:p>
          <a:p>
            <a:pPr marL="285750" indent="-285750"/>
            <a:r>
              <a:rPr lang="en-GB" sz="2500" dirty="0">
                <a:ea typeface="ＭＳ 明朝" charset="-128"/>
                <a:cs typeface="Times New Roman" charset="0"/>
              </a:rPr>
              <a:t>Paraphrasing: “So what you’re proposing is…?”</a:t>
            </a:r>
          </a:p>
          <a:p>
            <a:pPr marL="285750" indent="-285750"/>
            <a:r>
              <a:rPr lang="en-GB" sz="2500" dirty="0">
                <a:ea typeface="ＭＳ 明朝" charset="-128"/>
                <a:cs typeface="Times New Roman" charset="0"/>
              </a:rPr>
              <a:t>Explore possibilities/alternatives – keep options open</a:t>
            </a:r>
          </a:p>
          <a:p>
            <a:pPr marL="285750" indent="-285750"/>
            <a:r>
              <a:rPr lang="en-GB" sz="2500" dirty="0">
                <a:ea typeface="ＭＳ 明朝" charset="-128"/>
                <a:cs typeface="Times New Roman" charset="0"/>
              </a:rPr>
              <a:t>If, then: “If we….., then could you….?”</a:t>
            </a:r>
          </a:p>
        </p:txBody>
      </p:sp>
    </p:spTree>
    <p:extLst>
      <p:ext uri="{BB962C8B-B14F-4D97-AF65-F5344CB8AC3E}">
        <p14:creationId xmlns:p14="http://schemas.microsoft.com/office/powerpoint/2010/main" val="870094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9086" y="1"/>
            <a:ext cx="7169742" cy="6858000"/>
          </a:xfrm>
        </p:spPr>
        <p:txBody>
          <a:bodyPr anchor="t">
            <a:normAutofit/>
          </a:bodyPr>
          <a:lstStyle/>
          <a:p>
            <a:br>
              <a:rPr lang="en-GB" sz="3000" dirty="0"/>
            </a:br>
            <a:r>
              <a:rPr lang="en-GB" sz="3000" dirty="0"/>
              <a:t>In the meeting</a:t>
            </a:r>
          </a:p>
        </p:txBody>
      </p:sp>
      <p:sp>
        <p:nvSpPr>
          <p:cNvPr id="3" name="Content Placeholder 2"/>
          <p:cNvSpPr>
            <a:spLocks noGrp="1"/>
          </p:cNvSpPr>
          <p:nvPr>
            <p:ph idx="1"/>
          </p:nvPr>
        </p:nvSpPr>
        <p:spPr>
          <a:xfrm>
            <a:off x="769086" y="0"/>
            <a:ext cx="7324623" cy="6858000"/>
          </a:xfrm>
        </p:spPr>
        <p:txBody>
          <a:bodyPr anchor="ctr">
            <a:normAutofit/>
          </a:bodyPr>
          <a:lstStyle/>
          <a:p>
            <a:pPr marL="285750" indent="-285750"/>
            <a:r>
              <a:rPr lang="en-GB" sz="2500" dirty="0">
                <a:ea typeface="ＭＳ 明朝" charset="-128"/>
                <a:cs typeface="Times New Roman" charset="0"/>
              </a:rPr>
              <a:t>Be professional</a:t>
            </a:r>
          </a:p>
          <a:p>
            <a:pPr marL="285750" indent="-285750"/>
            <a:r>
              <a:rPr lang="en-GB" sz="2500" dirty="0">
                <a:ea typeface="ＭＳ 明朝" charset="-128"/>
                <a:cs typeface="Times New Roman" charset="0"/>
              </a:rPr>
              <a:t>Challenge the other side’s behaviour</a:t>
            </a:r>
          </a:p>
          <a:p>
            <a:pPr marL="285750" indent="-285750"/>
            <a:r>
              <a:rPr lang="en-GB" sz="2500" dirty="0">
                <a:ea typeface="ＭＳ 明朝" charset="-128"/>
                <a:cs typeface="Times New Roman" charset="0"/>
              </a:rPr>
              <a:t>Refuse to be intimidated</a:t>
            </a:r>
          </a:p>
          <a:p>
            <a:pPr marL="285750" indent="-285750"/>
            <a:r>
              <a:rPr lang="en-GB" sz="2500" dirty="0">
                <a:ea typeface="ＭＳ 明朝" charset="-128"/>
                <a:cs typeface="Times New Roman" charset="0"/>
              </a:rPr>
              <a:t>Never be afraid to ask</a:t>
            </a:r>
          </a:p>
          <a:p>
            <a:pPr marL="285750" indent="-285750"/>
            <a:r>
              <a:rPr lang="en-GB" sz="2500" dirty="0">
                <a:ea typeface="ＭＳ 明朝" charset="-128"/>
                <a:cs typeface="Times New Roman" charset="0"/>
              </a:rPr>
              <a:t>Don’t get personal, t</a:t>
            </a:r>
            <a:r>
              <a:rPr lang="en-GB" sz="2500" dirty="0"/>
              <a:t>hink about your language, don’t use ‘you’ try using the ‘members’ and the ‘company’</a:t>
            </a:r>
            <a:endParaRPr lang="en-GB" sz="2500" dirty="0">
              <a:ea typeface="ＭＳ 明朝" charset="-128"/>
              <a:cs typeface="Times New Roman" charset="0"/>
            </a:endParaRPr>
          </a:p>
          <a:p>
            <a:pPr marL="285750" indent="-285750"/>
            <a:r>
              <a:rPr lang="en-GB" sz="2500" dirty="0">
                <a:ea typeface="ＭＳ 明朝" charset="-128"/>
                <a:cs typeface="Times New Roman" charset="0"/>
              </a:rPr>
              <a:t>Build up trust</a:t>
            </a:r>
          </a:p>
        </p:txBody>
      </p:sp>
    </p:spTree>
    <p:extLst>
      <p:ext uri="{BB962C8B-B14F-4D97-AF65-F5344CB8AC3E}">
        <p14:creationId xmlns:p14="http://schemas.microsoft.com/office/powerpoint/2010/main" val="993928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536" y="0"/>
            <a:ext cx="6308662" cy="6857999"/>
          </a:xfrm>
        </p:spPr>
        <p:txBody>
          <a:bodyPr anchor="t">
            <a:noAutofit/>
          </a:bodyPr>
          <a:lstStyle/>
          <a:p>
            <a:br>
              <a:rPr lang="en-GB" sz="3000" dirty="0"/>
            </a:br>
            <a:r>
              <a:rPr lang="en-GB" sz="3000" dirty="0"/>
              <a:t>Creating Win-Win</a:t>
            </a:r>
          </a:p>
        </p:txBody>
      </p:sp>
      <p:sp>
        <p:nvSpPr>
          <p:cNvPr id="3" name="Content Placeholder 2"/>
          <p:cNvSpPr>
            <a:spLocks noGrp="1"/>
          </p:cNvSpPr>
          <p:nvPr>
            <p:ph idx="1"/>
          </p:nvPr>
        </p:nvSpPr>
        <p:spPr>
          <a:xfrm>
            <a:off x="694649" y="208547"/>
            <a:ext cx="7326404" cy="6649452"/>
          </a:xfrm>
        </p:spPr>
        <p:txBody>
          <a:bodyPr anchor="ctr">
            <a:normAutofit/>
          </a:bodyPr>
          <a:lstStyle/>
          <a:p>
            <a:r>
              <a:rPr lang="en-GB" sz="2500" dirty="0"/>
              <a:t>Understand their world</a:t>
            </a:r>
          </a:p>
          <a:p>
            <a:r>
              <a:rPr lang="en-GB" sz="2500" dirty="0"/>
              <a:t>Sound consensual and reasonable</a:t>
            </a:r>
          </a:p>
          <a:p>
            <a:r>
              <a:rPr lang="en-GB" sz="2500" dirty="0"/>
              <a:t>Talk different viewpoints (not ‘interests’)</a:t>
            </a:r>
          </a:p>
          <a:p>
            <a:r>
              <a:rPr lang="en-GB" sz="2500" dirty="0"/>
              <a:t>Identify advantages of your alternatives</a:t>
            </a:r>
          </a:p>
          <a:p>
            <a:r>
              <a:rPr lang="en-GB" sz="2500" dirty="0"/>
              <a:t>Focus on the outcomes, not the problem</a:t>
            </a:r>
          </a:p>
          <a:p>
            <a:r>
              <a:rPr lang="en-GB" sz="2500" dirty="0"/>
              <a:t>Find reasons for them (and you) to move...</a:t>
            </a:r>
          </a:p>
          <a:p>
            <a:r>
              <a:rPr lang="en-GB" sz="2500" dirty="0"/>
              <a:t>...e.g. changed circumstances (internal/external)</a:t>
            </a:r>
          </a:p>
          <a:p>
            <a:r>
              <a:rPr lang="en-GB" sz="2500" dirty="0"/>
              <a:t>If you get concessions, let them take credit</a:t>
            </a:r>
          </a:p>
        </p:txBody>
      </p:sp>
    </p:spTree>
    <p:extLst>
      <p:ext uri="{BB962C8B-B14F-4D97-AF65-F5344CB8AC3E}">
        <p14:creationId xmlns:p14="http://schemas.microsoft.com/office/powerpoint/2010/main" val="1474882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797" y="0"/>
            <a:ext cx="6314763" cy="6858000"/>
          </a:xfrm>
        </p:spPr>
        <p:txBody>
          <a:bodyPr anchor="t">
            <a:normAutofit/>
          </a:bodyPr>
          <a:lstStyle/>
          <a:p>
            <a:br>
              <a:rPr lang="en-GB" sz="3000" dirty="0"/>
            </a:br>
            <a:r>
              <a:rPr lang="en-GB" sz="3000" dirty="0"/>
              <a:t>Practical tips</a:t>
            </a:r>
          </a:p>
        </p:txBody>
      </p:sp>
      <p:sp>
        <p:nvSpPr>
          <p:cNvPr id="3" name="Content Placeholder 2"/>
          <p:cNvSpPr>
            <a:spLocks noGrp="1"/>
          </p:cNvSpPr>
          <p:nvPr>
            <p:ph idx="1"/>
          </p:nvPr>
        </p:nvSpPr>
        <p:spPr>
          <a:xfrm>
            <a:off x="516835" y="795130"/>
            <a:ext cx="8482786" cy="6062869"/>
          </a:xfrm>
        </p:spPr>
        <p:txBody>
          <a:bodyPr anchor="ctr">
            <a:normAutofit/>
          </a:bodyPr>
          <a:lstStyle/>
          <a:p>
            <a:r>
              <a:rPr lang="en-GB" sz="2000" dirty="0"/>
              <a:t>Keep it clear and simple</a:t>
            </a:r>
          </a:p>
          <a:p>
            <a:r>
              <a:rPr lang="en-GB" sz="2000" dirty="0"/>
              <a:t>Avoid confrontation as a starting point. </a:t>
            </a:r>
            <a:r>
              <a:rPr lang="en-GB" sz="2000" dirty="0">
                <a:ea typeface="ＭＳ 明朝" charset="-128"/>
                <a:cs typeface="Times New Roman" charset="0"/>
              </a:rPr>
              <a:t>Be assertive and calm; rational, not emotional</a:t>
            </a:r>
          </a:p>
          <a:p>
            <a:r>
              <a:rPr lang="en-GB" sz="2000" dirty="0">
                <a:ea typeface="ＭＳ 明朝" charset="-128"/>
                <a:cs typeface="Times New Roman" charset="0"/>
              </a:rPr>
              <a:t>Use an adjournment to review your position</a:t>
            </a:r>
            <a:endParaRPr lang="en-GB" sz="2000" dirty="0"/>
          </a:p>
          <a:p>
            <a:r>
              <a:rPr lang="en-GB" sz="2000" dirty="0"/>
              <a:t>Think through their likely position/responses in advance</a:t>
            </a:r>
          </a:p>
          <a:p>
            <a:r>
              <a:rPr lang="en-GB" sz="2000" dirty="0"/>
              <a:t>Use side-talks/adjournments to try out alternative approaches/ other issues</a:t>
            </a:r>
          </a:p>
          <a:p>
            <a:r>
              <a:rPr lang="en-GB" sz="2000" dirty="0"/>
              <a:t>Be straightforward – remember to build trust</a:t>
            </a:r>
          </a:p>
          <a:p>
            <a:r>
              <a:rPr lang="en-GB" sz="2000" dirty="0"/>
              <a:t>Don’t try and force a public climb-down</a:t>
            </a:r>
          </a:p>
          <a:p>
            <a:r>
              <a:rPr lang="en-GB" sz="2000" dirty="0"/>
              <a:t>Don’t spoil a win by rubbing their noses in it</a:t>
            </a:r>
          </a:p>
          <a:p>
            <a:r>
              <a:rPr lang="en-GB" sz="2000" dirty="0"/>
              <a:t>Find common ground</a:t>
            </a:r>
          </a:p>
          <a:p>
            <a:r>
              <a:rPr lang="en-GB" sz="2000" dirty="0"/>
              <a:t>Make </a:t>
            </a:r>
            <a:r>
              <a:rPr lang="en-GB" sz="2000" i="1" dirty="0"/>
              <a:t>an</a:t>
            </a:r>
            <a:r>
              <a:rPr lang="en-GB" sz="2000" dirty="0"/>
              <a:t> agreement – not your last agreement!</a:t>
            </a:r>
          </a:p>
        </p:txBody>
      </p:sp>
    </p:spTree>
    <p:extLst>
      <p:ext uri="{BB962C8B-B14F-4D97-AF65-F5344CB8AC3E}">
        <p14:creationId xmlns:p14="http://schemas.microsoft.com/office/powerpoint/2010/main" val="481318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1BED-2D81-A062-D69C-B1C8714B4C03}"/>
              </a:ext>
            </a:extLst>
          </p:cNvPr>
          <p:cNvSpPr>
            <a:spLocks noGrp="1"/>
          </p:cNvSpPr>
          <p:nvPr>
            <p:ph type="title"/>
          </p:nvPr>
        </p:nvSpPr>
        <p:spPr>
          <a:xfrm>
            <a:off x="1475523" y="894271"/>
            <a:ext cx="7760988" cy="2430820"/>
          </a:xfrm>
        </p:spPr>
        <p:txBody>
          <a:bodyPr/>
          <a:lstStyle/>
          <a:p>
            <a:r>
              <a:rPr lang="en-GB" dirty="0"/>
              <a:t>Do’s &amp; Don’ts </a:t>
            </a:r>
            <a:br>
              <a:rPr lang="en-GB" dirty="0"/>
            </a:br>
            <a:r>
              <a:rPr lang="en-GB" dirty="0"/>
              <a:t>for a Negotiation meeting. </a:t>
            </a:r>
          </a:p>
        </p:txBody>
      </p:sp>
      <p:sp>
        <p:nvSpPr>
          <p:cNvPr id="3" name="Content Placeholder 2">
            <a:extLst>
              <a:ext uri="{FF2B5EF4-FFF2-40B4-BE49-F238E27FC236}">
                <a16:creationId xmlns:a16="http://schemas.microsoft.com/office/drawing/2014/main" id="{781795AF-7E70-7663-10CC-EA9C058B2DD8}"/>
              </a:ext>
            </a:extLst>
          </p:cNvPr>
          <p:cNvSpPr>
            <a:spLocks noGrp="1"/>
          </p:cNvSpPr>
          <p:nvPr>
            <p:ph idx="1"/>
          </p:nvPr>
        </p:nvSpPr>
        <p:spPr>
          <a:xfrm>
            <a:off x="1475524" y="3540207"/>
            <a:ext cx="7760988" cy="2430821"/>
          </a:xfrm>
        </p:spPr>
        <p:txBody>
          <a:bodyPr/>
          <a:lstStyle/>
          <a:p>
            <a:endParaRPr lang="en-GB" dirty="0"/>
          </a:p>
          <a:p>
            <a:r>
              <a:rPr lang="en-GB" dirty="0"/>
              <a:t>Go over page 40</a:t>
            </a:r>
          </a:p>
        </p:txBody>
      </p:sp>
    </p:spTree>
    <p:extLst>
      <p:ext uri="{BB962C8B-B14F-4D97-AF65-F5344CB8AC3E}">
        <p14:creationId xmlns:p14="http://schemas.microsoft.com/office/powerpoint/2010/main" val="1481545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3033" y="0"/>
            <a:ext cx="7169742" cy="6858000"/>
          </a:xfrm>
        </p:spPr>
        <p:txBody>
          <a:bodyPr anchor="t">
            <a:normAutofit/>
          </a:bodyPr>
          <a:lstStyle/>
          <a:p>
            <a:br>
              <a:rPr lang="en-GB" sz="3000" dirty="0"/>
            </a:br>
            <a:r>
              <a:rPr lang="en-GB" sz="3000" dirty="0"/>
              <a:t>Summary</a:t>
            </a:r>
          </a:p>
        </p:txBody>
      </p:sp>
      <p:sp>
        <p:nvSpPr>
          <p:cNvPr id="3" name="Content Placeholder 2"/>
          <p:cNvSpPr>
            <a:spLocks noGrp="1"/>
          </p:cNvSpPr>
          <p:nvPr>
            <p:ph idx="1"/>
          </p:nvPr>
        </p:nvSpPr>
        <p:spPr>
          <a:xfrm>
            <a:off x="817558" y="0"/>
            <a:ext cx="7283705" cy="6858000"/>
          </a:xfrm>
        </p:spPr>
        <p:txBody>
          <a:bodyPr anchor="ctr">
            <a:normAutofit/>
          </a:bodyPr>
          <a:lstStyle/>
          <a:p>
            <a:r>
              <a:rPr lang="en-GB" sz="2500" b="1" dirty="0"/>
              <a:t>Persuading</a:t>
            </a:r>
            <a:r>
              <a:rPr lang="en-GB" sz="2500" dirty="0"/>
              <a:t> involves being able to convince others to take appropriate action.</a:t>
            </a:r>
          </a:p>
          <a:p>
            <a:endParaRPr lang="en-GB" sz="2500" b="1" dirty="0"/>
          </a:p>
          <a:p>
            <a:r>
              <a:rPr lang="en-GB" sz="2500" b="1" dirty="0"/>
              <a:t>Negotiating</a:t>
            </a:r>
            <a:r>
              <a:rPr lang="en-GB" sz="2500" dirty="0"/>
              <a:t> involves being able to discuss and reach a mutually satisfactory agreement.</a:t>
            </a:r>
          </a:p>
          <a:p>
            <a:endParaRPr lang="en-GB" sz="2500" b="1" dirty="0"/>
          </a:p>
          <a:p>
            <a:r>
              <a:rPr lang="en-GB" sz="2500" b="1" dirty="0"/>
              <a:t>Influencing</a:t>
            </a:r>
            <a:r>
              <a:rPr lang="en-GB" sz="2500" dirty="0"/>
              <a:t> encompasses both of these.</a:t>
            </a:r>
          </a:p>
        </p:txBody>
      </p:sp>
    </p:spTree>
    <p:extLst>
      <p:ext uri="{BB962C8B-B14F-4D97-AF65-F5344CB8AC3E}">
        <p14:creationId xmlns:p14="http://schemas.microsoft.com/office/powerpoint/2010/main" val="126636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6" y="1"/>
            <a:ext cx="6434858" cy="6857998"/>
          </a:xfrm>
        </p:spPr>
        <p:txBody>
          <a:bodyPr anchor="t">
            <a:normAutofit/>
          </a:bodyPr>
          <a:lstStyle/>
          <a:p>
            <a:br>
              <a:rPr lang="en-US" sz="3000" dirty="0"/>
            </a:br>
            <a:r>
              <a:rPr lang="en-US" sz="3000" dirty="0"/>
              <a:t>What sort of Negotiation was it?</a:t>
            </a:r>
          </a:p>
        </p:txBody>
      </p:sp>
      <p:sp>
        <p:nvSpPr>
          <p:cNvPr id="3" name="Content Placeholder 2"/>
          <p:cNvSpPr>
            <a:spLocks noGrp="1"/>
          </p:cNvSpPr>
          <p:nvPr>
            <p:ph idx="1"/>
          </p:nvPr>
        </p:nvSpPr>
        <p:spPr>
          <a:xfrm>
            <a:off x="801516" y="1"/>
            <a:ext cx="7207367" cy="6857999"/>
          </a:xfrm>
        </p:spPr>
        <p:txBody>
          <a:bodyPr anchor="ctr">
            <a:normAutofit/>
          </a:bodyPr>
          <a:lstStyle/>
          <a:p>
            <a:pPr>
              <a:buSzPts val="2600"/>
            </a:pPr>
            <a:r>
              <a:rPr lang="en-US" sz="2500" b="1" dirty="0">
                <a:solidFill>
                  <a:srgbClr val="000000"/>
                </a:solidFill>
              </a:rPr>
              <a:t>One sided </a:t>
            </a:r>
            <a:r>
              <a:rPr lang="en-US" sz="2500" dirty="0">
                <a:solidFill>
                  <a:srgbClr val="000000"/>
                </a:solidFill>
              </a:rPr>
              <a:t>(the employee asks the employer </a:t>
            </a:r>
            <a:br>
              <a:rPr lang="en-US" sz="2500" dirty="0">
                <a:solidFill>
                  <a:srgbClr val="000000"/>
                </a:solidFill>
              </a:rPr>
            </a:br>
            <a:r>
              <a:rPr lang="en-US" sz="2500" dirty="0">
                <a:solidFill>
                  <a:srgbClr val="000000"/>
                </a:solidFill>
              </a:rPr>
              <a:t>for flexible working)</a:t>
            </a:r>
          </a:p>
          <a:p>
            <a:pPr>
              <a:buSzPts val="2600"/>
            </a:pPr>
            <a:r>
              <a:rPr lang="en-US" sz="2500" b="1" dirty="0">
                <a:solidFill>
                  <a:srgbClr val="000000"/>
                </a:solidFill>
              </a:rPr>
              <a:t>Two sided </a:t>
            </a:r>
            <a:r>
              <a:rPr lang="en-US" sz="2500" dirty="0">
                <a:solidFill>
                  <a:srgbClr val="000000"/>
                </a:solidFill>
              </a:rPr>
              <a:t>(each side has an objective to accomplish, and no resolution can exist until both can be satisfied)</a:t>
            </a:r>
          </a:p>
          <a:p>
            <a:pPr>
              <a:buSzPts val="2600"/>
            </a:pPr>
            <a:r>
              <a:rPr lang="en-US" sz="2500" b="1" dirty="0">
                <a:solidFill>
                  <a:srgbClr val="000000"/>
                </a:solidFill>
              </a:rPr>
              <a:t>Personal grievance </a:t>
            </a:r>
            <a:r>
              <a:rPr lang="en-US" sz="2500" dirty="0">
                <a:solidFill>
                  <a:srgbClr val="000000"/>
                </a:solidFill>
              </a:rPr>
              <a:t>(a result of an act of individual violation)</a:t>
            </a:r>
          </a:p>
          <a:p>
            <a:pPr>
              <a:buSzPts val="2600"/>
            </a:pPr>
            <a:r>
              <a:rPr lang="en-US" sz="2500" b="1" dirty="0">
                <a:solidFill>
                  <a:srgbClr val="000000"/>
                </a:solidFill>
              </a:rPr>
              <a:t>Systemic</a:t>
            </a:r>
            <a:r>
              <a:rPr lang="en-US" sz="2500" dirty="0">
                <a:solidFill>
                  <a:srgbClr val="000000"/>
                </a:solidFill>
              </a:rPr>
              <a:t> (the management want to maximise profit, reps want to safeguard worker’s rights, different organisational agendas.</a:t>
            </a:r>
          </a:p>
        </p:txBody>
      </p:sp>
    </p:spTree>
    <p:extLst>
      <p:ext uri="{BB962C8B-B14F-4D97-AF65-F5344CB8AC3E}">
        <p14:creationId xmlns:p14="http://schemas.microsoft.com/office/powerpoint/2010/main" val="1195580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245" y="0"/>
            <a:ext cx="5846750" cy="6857999"/>
          </a:xfrm>
        </p:spPr>
        <p:txBody>
          <a:bodyPr anchor="t">
            <a:noAutofit/>
          </a:bodyPr>
          <a:lstStyle/>
          <a:p>
            <a:br>
              <a:rPr lang="en-GB" sz="3000" dirty="0"/>
            </a:br>
            <a:r>
              <a:rPr lang="en-GB" sz="3000" dirty="0"/>
              <a:t>WIFTA and BATNA</a:t>
            </a:r>
          </a:p>
        </p:txBody>
      </p:sp>
      <p:sp>
        <p:nvSpPr>
          <p:cNvPr id="3" name="Content Placeholder 2"/>
          <p:cNvSpPr>
            <a:spLocks noGrp="1"/>
          </p:cNvSpPr>
          <p:nvPr>
            <p:ph idx="1"/>
          </p:nvPr>
        </p:nvSpPr>
        <p:spPr>
          <a:xfrm>
            <a:off x="731962" y="1"/>
            <a:ext cx="6971072" cy="6858000"/>
          </a:xfrm>
        </p:spPr>
        <p:txBody>
          <a:bodyPr anchor="ctr">
            <a:normAutofit/>
          </a:bodyPr>
          <a:lstStyle/>
          <a:p>
            <a:r>
              <a:rPr lang="en-GB" sz="2500" b="1" dirty="0"/>
              <a:t>W</a:t>
            </a:r>
            <a:r>
              <a:rPr lang="en-GB" sz="2500" dirty="0"/>
              <a:t>hat </a:t>
            </a:r>
            <a:r>
              <a:rPr lang="en-GB" sz="2500" b="1" dirty="0"/>
              <a:t>I</a:t>
            </a:r>
            <a:r>
              <a:rPr lang="en-GB" sz="2500" dirty="0"/>
              <a:t>f you </a:t>
            </a:r>
            <a:r>
              <a:rPr lang="en-GB" sz="2500" b="1" dirty="0"/>
              <a:t>F</a:t>
            </a:r>
            <a:r>
              <a:rPr lang="en-GB" sz="2500" dirty="0"/>
              <a:t>ail </a:t>
            </a:r>
            <a:r>
              <a:rPr lang="en-GB" sz="2500" b="1" dirty="0"/>
              <a:t>T</a:t>
            </a:r>
            <a:r>
              <a:rPr lang="en-GB" sz="2500" dirty="0"/>
              <a:t>o </a:t>
            </a:r>
            <a:r>
              <a:rPr lang="en-GB" sz="2500" b="1" dirty="0"/>
              <a:t>A</a:t>
            </a:r>
            <a:r>
              <a:rPr lang="en-GB" sz="2500" dirty="0"/>
              <a:t>gree?</a:t>
            </a:r>
          </a:p>
          <a:p>
            <a:r>
              <a:rPr lang="en-GB" sz="2500" dirty="0"/>
              <a:t>Alternatives – escalation/arbitration/implementation (check the recognition agreement</a:t>
            </a:r>
          </a:p>
          <a:p>
            <a:r>
              <a:rPr lang="en-GB" sz="2500" dirty="0"/>
              <a:t>What are the advantages and risks?</a:t>
            </a:r>
          </a:p>
          <a:p>
            <a:r>
              <a:rPr lang="en-GB" sz="2500" dirty="0"/>
              <a:t>Think beyond this issue, to future negotiations</a:t>
            </a:r>
          </a:p>
          <a:p>
            <a:r>
              <a:rPr lang="en-GB" sz="2500" dirty="0"/>
              <a:t>Industrial action?</a:t>
            </a:r>
          </a:p>
          <a:p>
            <a:r>
              <a:rPr lang="en-GB" sz="2500" dirty="0"/>
              <a:t>Is the employer actually forcing your hand?</a:t>
            </a:r>
          </a:p>
          <a:p>
            <a:r>
              <a:rPr lang="en-GB" sz="2500" b="1" dirty="0"/>
              <a:t>B</a:t>
            </a:r>
            <a:r>
              <a:rPr lang="en-GB" sz="2500" dirty="0"/>
              <a:t>est </a:t>
            </a:r>
            <a:r>
              <a:rPr lang="en-GB" sz="2500" b="1" dirty="0"/>
              <a:t>A</a:t>
            </a:r>
            <a:r>
              <a:rPr lang="en-GB" sz="2500" dirty="0"/>
              <a:t>lternative </a:t>
            </a:r>
            <a:r>
              <a:rPr lang="en-GB" sz="2500" b="1" dirty="0"/>
              <a:t>T</a:t>
            </a:r>
            <a:r>
              <a:rPr lang="en-GB" sz="2500" dirty="0"/>
              <a:t>o </a:t>
            </a:r>
            <a:r>
              <a:rPr lang="en-GB" sz="2500" b="1" dirty="0"/>
              <a:t>N</a:t>
            </a:r>
            <a:r>
              <a:rPr lang="en-GB" sz="2500" dirty="0"/>
              <a:t>egotiated </a:t>
            </a:r>
            <a:r>
              <a:rPr lang="en-GB" sz="2500" b="1" dirty="0"/>
              <a:t>A</a:t>
            </a:r>
            <a:r>
              <a:rPr lang="en-GB" sz="2500" dirty="0"/>
              <a:t>greement</a:t>
            </a:r>
          </a:p>
          <a:p>
            <a:r>
              <a:rPr lang="en-GB" sz="2500" dirty="0"/>
              <a:t>Define yours in advance – control the outcome</a:t>
            </a:r>
            <a:endParaRPr lang="en-GB" dirty="0"/>
          </a:p>
        </p:txBody>
      </p:sp>
    </p:spTree>
    <p:extLst>
      <p:ext uri="{BB962C8B-B14F-4D97-AF65-F5344CB8AC3E}">
        <p14:creationId xmlns:p14="http://schemas.microsoft.com/office/powerpoint/2010/main" val="1157066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31AD-C28E-6409-D2AC-5BB0AA10815C}"/>
              </a:ext>
            </a:extLst>
          </p:cNvPr>
          <p:cNvSpPr>
            <a:spLocks noGrp="1"/>
          </p:cNvSpPr>
          <p:nvPr>
            <p:ph type="title"/>
          </p:nvPr>
        </p:nvSpPr>
        <p:spPr/>
        <p:txBody>
          <a:bodyPr/>
          <a:lstStyle/>
          <a:p>
            <a:r>
              <a:rPr lang="en-GB" dirty="0"/>
              <a:t>Tea break</a:t>
            </a:r>
          </a:p>
        </p:txBody>
      </p:sp>
      <p:sp>
        <p:nvSpPr>
          <p:cNvPr id="3" name="Content Placeholder 2">
            <a:extLst>
              <a:ext uri="{FF2B5EF4-FFF2-40B4-BE49-F238E27FC236}">
                <a16:creationId xmlns:a16="http://schemas.microsoft.com/office/drawing/2014/main" id="{5D065423-77EE-7BF3-AC5A-058B2C00D55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761799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864" y="0"/>
            <a:ext cx="6703472" cy="6858000"/>
          </a:xfrm>
        </p:spPr>
        <p:txBody>
          <a:bodyPr anchor="t">
            <a:normAutofit/>
          </a:bodyPr>
          <a:lstStyle/>
          <a:p>
            <a:br>
              <a:rPr lang="en-GB" sz="3000" dirty="0"/>
            </a:br>
            <a:r>
              <a:rPr lang="en-GB" sz="3000" dirty="0"/>
              <a:t>Activity F: Tactics</a:t>
            </a:r>
          </a:p>
        </p:txBody>
      </p:sp>
      <p:sp>
        <p:nvSpPr>
          <p:cNvPr id="3" name="Content Placeholder 2"/>
          <p:cNvSpPr>
            <a:spLocks noGrp="1"/>
          </p:cNvSpPr>
          <p:nvPr>
            <p:ph idx="1"/>
          </p:nvPr>
        </p:nvSpPr>
        <p:spPr>
          <a:xfrm>
            <a:off x="703897" y="0"/>
            <a:ext cx="6703778" cy="6858000"/>
          </a:xfrm>
        </p:spPr>
        <p:txBody>
          <a:bodyPr anchor="ctr">
            <a:normAutofit/>
          </a:bodyPr>
          <a:lstStyle/>
          <a:p>
            <a:pPr marL="0" indent="0">
              <a:buNone/>
            </a:pPr>
            <a:r>
              <a:rPr lang="en-GB" sz="2500" dirty="0"/>
              <a:t>Look at the following tactics. In your groups, decide if you would use that tactic or challenge it if it was done to you.</a:t>
            </a:r>
            <a:endParaRPr lang="en-GB" sz="2500" dirty="0">
              <a:ea typeface="ＭＳ 明朝" charset="-128"/>
              <a:cs typeface="Times New Roman" charset="0"/>
            </a:endParaRPr>
          </a:p>
          <a:p>
            <a:pPr marL="285750" indent="-285750"/>
            <a:r>
              <a:rPr lang="en-GB" sz="2500" dirty="0">
                <a:ea typeface="ＭＳ 明朝" charset="-128"/>
                <a:cs typeface="Times New Roman" charset="0"/>
              </a:rPr>
              <a:t>Opening gambits</a:t>
            </a:r>
          </a:p>
          <a:p>
            <a:pPr marL="285750" indent="-285750"/>
            <a:r>
              <a:rPr lang="en-GB" sz="2500" dirty="0">
                <a:ea typeface="ＭＳ 明朝" charset="-128"/>
                <a:cs typeface="Times New Roman" charset="0"/>
              </a:rPr>
              <a:t>Winning the middle of a negotiation</a:t>
            </a:r>
          </a:p>
          <a:p>
            <a:pPr marL="285750" indent="-285750"/>
            <a:r>
              <a:rPr lang="en-GB" sz="2500" dirty="0">
                <a:ea typeface="ＭＳ 明朝" charset="-128"/>
                <a:cs typeface="Times New Roman" charset="0"/>
              </a:rPr>
              <a:t>Closing the deal</a:t>
            </a:r>
          </a:p>
        </p:txBody>
      </p:sp>
    </p:spTree>
    <p:extLst>
      <p:ext uri="{BB962C8B-B14F-4D97-AF65-F5344CB8AC3E}">
        <p14:creationId xmlns:p14="http://schemas.microsoft.com/office/powerpoint/2010/main" val="1763327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1C3A-E675-3675-EDC9-50F4CBC99B75}"/>
              </a:ext>
            </a:extLst>
          </p:cNvPr>
          <p:cNvSpPr>
            <a:spLocks noGrp="1"/>
          </p:cNvSpPr>
          <p:nvPr>
            <p:ph type="title"/>
          </p:nvPr>
        </p:nvSpPr>
        <p:spPr/>
        <p:txBody>
          <a:bodyPr/>
          <a:lstStyle/>
          <a:p>
            <a:r>
              <a:rPr lang="en-GB" dirty="0"/>
              <a:t>Prep for day 2</a:t>
            </a:r>
          </a:p>
        </p:txBody>
      </p:sp>
      <p:sp>
        <p:nvSpPr>
          <p:cNvPr id="3" name="Content Placeholder 2">
            <a:extLst>
              <a:ext uri="{FF2B5EF4-FFF2-40B4-BE49-F238E27FC236}">
                <a16:creationId xmlns:a16="http://schemas.microsoft.com/office/drawing/2014/main" id="{5F87DE76-A1BB-E27F-F771-C3146F7B497D}"/>
              </a:ext>
            </a:extLst>
          </p:cNvPr>
          <p:cNvSpPr>
            <a:spLocks noGrp="1"/>
          </p:cNvSpPr>
          <p:nvPr>
            <p:ph idx="1"/>
          </p:nvPr>
        </p:nvSpPr>
        <p:spPr/>
        <p:txBody>
          <a:bodyPr/>
          <a:lstStyle/>
          <a:p>
            <a:r>
              <a:rPr lang="en-GB" dirty="0"/>
              <a:t>Activity I</a:t>
            </a:r>
          </a:p>
        </p:txBody>
      </p:sp>
    </p:spTree>
    <p:extLst>
      <p:ext uri="{BB962C8B-B14F-4D97-AF65-F5344CB8AC3E}">
        <p14:creationId xmlns:p14="http://schemas.microsoft.com/office/powerpoint/2010/main" val="1096261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1F53-71CE-1EDF-9C83-57B236FDEACB}"/>
              </a:ext>
            </a:extLst>
          </p:cNvPr>
          <p:cNvSpPr>
            <a:spLocks noGrp="1"/>
          </p:cNvSpPr>
          <p:nvPr>
            <p:ph type="title"/>
          </p:nvPr>
        </p:nvSpPr>
        <p:spPr/>
        <p:txBody>
          <a:bodyPr/>
          <a:lstStyle/>
          <a:p>
            <a:r>
              <a:rPr lang="en-GB" dirty="0"/>
              <a:t>End of Day One</a:t>
            </a:r>
          </a:p>
        </p:txBody>
      </p:sp>
      <p:sp>
        <p:nvSpPr>
          <p:cNvPr id="3" name="Content Placeholder 2">
            <a:extLst>
              <a:ext uri="{FF2B5EF4-FFF2-40B4-BE49-F238E27FC236}">
                <a16:creationId xmlns:a16="http://schemas.microsoft.com/office/drawing/2014/main" id="{ACE747EE-E8BE-1ADA-71A3-7AFF4D53CB7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326770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4B7C-AF16-F1F0-5C0A-1357615606ED}"/>
              </a:ext>
            </a:extLst>
          </p:cNvPr>
          <p:cNvSpPr>
            <a:spLocks noGrp="1"/>
          </p:cNvSpPr>
          <p:nvPr>
            <p:ph type="title"/>
          </p:nvPr>
        </p:nvSpPr>
        <p:spPr/>
        <p:txBody>
          <a:bodyPr/>
          <a:lstStyle/>
          <a:p>
            <a:r>
              <a:rPr lang="en-GB" dirty="0"/>
              <a:t>Welcome back</a:t>
            </a:r>
          </a:p>
        </p:txBody>
      </p:sp>
      <p:sp>
        <p:nvSpPr>
          <p:cNvPr id="3" name="Content Placeholder 2">
            <a:extLst>
              <a:ext uri="{FF2B5EF4-FFF2-40B4-BE49-F238E27FC236}">
                <a16:creationId xmlns:a16="http://schemas.microsoft.com/office/drawing/2014/main" id="{99F536B3-EADF-EDF1-7EA1-A3297FA53050}"/>
              </a:ext>
            </a:extLst>
          </p:cNvPr>
          <p:cNvSpPr>
            <a:spLocks noGrp="1"/>
          </p:cNvSpPr>
          <p:nvPr>
            <p:ph idx="1"/>
          </p:nvPr>
        </p:nvSpPr>
        <p:spPr/>
        <p:txBody>
          <a:bodyPr/>
          <a:lstStyle/>
          <a:p>
            <a:r>
              <a:rPr lang="en-GB" dirty="0"/>
              <a:t>Day two</a:t>
            </a:r>
          </a:p>
        </p:txBody>
      </p:sp>
    </p:spTree>
    <p:extLst>
      <p:ext uri="{BB962C8B-B14F-4D97-AF65-F5344CB8AC3E}">
        <p14:creationId xmlns:p14="http://schemas.microsoft.com/office/powerpoint/2010/main" val="3275948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69" y="0"/>
            <a:ext cx="7145423" cy="6858000"/>
          </a:xfrm>
        </p:spPr>
        <p:txBody>
          <a:bodyPr anchor="t">
            <a:normAutofit/>
          </a:bodyPr>
          <a:lstStyle/>
          <a:p>
            <a:br>
              <a:rPr lang="en-GB" sz="3000" dirty="0"/>
            </a:br>
            <a:r>
              <a:rPr lang="en-GB" sz="3000" dirty="0"/>
              <a:t>Making the most of recognition</a:t>
            </a:r>
          </a:p>
        </p:txBody>
      </p:sp>
      <p:sp>
        <p:nvSpPr>
          <p:cNvPr id="3" name="Content Placeholder 2"/>
          <p:cNvSpPr>
            <a:spLocks noGrp="1"/>
          </p:cNvSpPr>
          <p:nvPr>
            <p:ph idx="1"/>
          </p:nvPr>
        </p:nvSpPr>
        <p:spPr>
          <a:xfrm>
            <a:off x="750269" y="0"/>
            <a:ext cx="7809005" cy="6858000"/>
          </a:xfrm>
        </p:spPr>
        <p:txBody>
          <a:bodyPr anchor="ctr">
            <a:normAutofit/>
          </a:bodyPr>
          <a:lstStyle/>
          <a:p>
            <a:r>
              <a:rPr lang="en-GB" sz="2500" dirty="0"/>
              <a:t>Collective bargaining is a precious asset</a:t>
            </a:r>
          </a:p>
          <a:p>
            <a:r>
              <a:rPr lang="en-GB" sz="2500" dirty="0"/>
              <a:t>The relationship needs managing</a:t>
            </a:r>
          </a:p>
          <a:p>
            <a:r>
              <a:rPr lang="en-GB" sz="2500" dirty="0"/>
              <a:t>Do your homework</a:t>
            </a:r>
          </a:p>
          <a:p>
            <a:r>
              <a:rPr lang="en-GB" sz="2500" dirty="0"/>
              <a:t>Foghorn message</a:t>
            </a:r>
          </a:p>
          <a:p>
            <a:r>
              <a:rPr lang="en-GB" sz="2500" dirty="0"/>
              <a:t>Skills: Needs identification and needs creation</a:t>
            </a:r>
          </a:p>
          <a:p>
            <a:r>
              <a:rPr lang="en-GB" sz="2500" dirty="0"/>
              <a:t>Organisational needs and personal needs</a:t>
            </a:r>
          </a:p>
        </p:txBody>
      </p:sp>
    </p:spTree>
    <p:extLst>
      <p:ext uri="{BB962C8B-B14F-4D97-AF65-F5344CB8AC3E}">
        <p14:creationId xmlns:p14="http://schemas.microsoft.com/office/powerpoint/2010/main" val="3306257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76A4-9DDF-367B-0CA0-75B4268A3138}"/>
              </a:ext>
            </a:extLst>
          </p:cNvPr>
          <p:cNvSpPr>
            <a:spLocks noGrp="1"/>
          </p:cNvSpPr>
          <p:nvPr>
            <p:ph type="title"/>
          </p:nvPr>
        </p:nvSpPr>
        <p:spPr/>
        <p:txBody>
          <a:bodyPr/>
          <a:lstStyle/>
          <a:p>
            <a:r>
              <a:rPr lang="en-GB" dirty="0"/>
              <a:t>Any questions</a:t>
            </a:r>
          </a:p>
        </p:txBody>
      </p:sp>
      <p:sp>
        <p:nvSpPr>
          <p:cNvPr id="3" name="Content Placeholder 2">
            <a:extLst>
              <a:ext uri="{FF2B5EF4-FFF2-40B4-BE49-F238E27FC236}">
                <a16:creationId xmlns:a16="http://schemas.microsoft.com/office/drawing/2014/main" id="{4AF6E3EF-FCBE-6DFC-CFA0-9C0C9A134B5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221764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076" y="0"/>
            <a:ext cx="8592471" cy="6858000"/>
          </a:xfrm>
        </p:spPr>
        <p:txBody>
          <a:bodyPr anchor="t">
            <a:normAutofit/>
          </a:bodyPr>
          <a:lstStyle/>
          <a:p>
            <a:br>
              <a:rPr lang="en-GB" sz="3000" dirty="0"/>
            </a:br>
            <a:r>
              <a:rPr lang="en-GB" sz="3000" dirty="0"/>
              <a:t>Activity I: Negotiations and your members</a:t>
            </a:r>
          </a:p>
        </p:txBody>
      </p:sp>
      <p:sp>
        <p:nvSpPr>
          <p:cNvPr id="3" name="Content Placeholder 2"/>
          <p:cNvSpPr>
            <a:spLocks noGrp="1"/>
          </p:cNvSpPr>
          <p:nvPr>
            <p:ph idx="1"/>
          </p:nvPr>
        </p:nvSpPr>
        <p:spPr>
          <a:xfrm>
            <a:off x="760077" y="0"/>
            <a:ext cx="7238834" cy="6858000"/>
          </a:xfrm>
        </p:spPr>
        <p:txBody>
          <a:bodyPr anchor="ctr">
            <a:normAutofit/>
          </a:bodyPr>
          <a:lstStyle/>
          <a:p>
            <a:r>
              <a:rPr lang="en-GB" sz="2500" dirty="0"/>
              <a:t>How can you keep members engaged with the union’s negotiating agenda?</a:t>
            </a:r>
          </a:p>
          <a:p>
            <a:r>
              <a:rPr lang="en-GB" sz="2500" dirty="0"/>
              <a:t>What are the advantages and disadvantages of communications and campaigns during the negotiations?</a:t>
            </a:r>
          </a:p>
          <a:p>
            <a:r>
              <a:rPr lang="en-GB" sz="2500" dirty="0"/>
              <a:t>What constraints or problems might you face in your efforts to keep members engaged with your negotiating agenda? </a:t>
            </a:r>
          </a:p>
          <a:p>
            <a:r>
              <a:rPr lang="en-GB" sz="2500" dirty="0"/>
              <a:t>What could you do to get around these?</a:t>
            </a:r>
          </a:p>
        </p:txBody>
      </p:sp>
    </p:spTree>
    <p:extLst>
      <p:ext uri="{BB962C8B-B14F-4D97-AF65-F5344CB8AC3E}">
        <p14:creationId xmlns:p14="http://schemas.microsoft.com/office/powerpoint/2010/main" val="657283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DA9B-0581-0D9D-D8D0-02B946C0E59D}"/>
              </a:ext>
            </a:extLst>
          </p:cNvPr>
          <p:cNvSpPr>
            <a:spLocks noGrp="1"/>
          </p:cNvSpPr>
          <p:nvPr>
            <p:ph type="title"/>
          </p:nvPr>
        </p:nvSpPr>
        <p:spPr/>
        <p:txBody>
          <a:bodyPr/>
          <a:lstStyle/>
          <a:p>
            <a:r>
              <a:rPr lang="en-GB" dirty="0"/>
              <a:t>Tea break</a:t>
            </a:r>
          </a:p>
        </p:txBody>
      </p:sp>
      <p:sp>
        <p:nvSpPr>
          <p:cNvPr id="3" name="Content Placeholder 2">
            <a:extLst>
              <a:ext uri="{FF2B5EF4-FFF2-40B4-BE49-F238E27FC236}">
                <a16:creationId xmlns:a16="http://schemas.microsoft.com/office/drawing/2014/main" id="{7F1B0B7E-027D-206D-5D51-134453EA2D9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86396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993" y="0"/>
            <a:ext cx="5017165" cy="6858000"/>
          </a:xfrm>
        </p:spPr>
        <p:txBody>
          <a:bodyPr anchor="ctr">
            <a:normAutofit/>
          </a:bodyPr>
          <a:lstStyle/>
          <a:p>
            <a:r>
              <a:rPr lang="en-GB" sz="4400" b="0" dirty="0"/>
              <a:t>Session 2:</a:t>
            </a:r>
            <a:br>
              <a:rPr lang="en-GB" sz="4400" b="0" dirty="0"/>
            </a:br>
            <a:r>
              <a:rPr lang="en-US" sz="4400" dirty="0">
                <a:latin typeface="Arial"/>
                <a:cs typeface="Arial"/>
              </a:rPr>
              <a:t>Negotiation basics</a:t>
            </a:r>
            <a:endParaRPr lang="en-GB" sz="4400" dirty="0"/>
          </a:p>
        </p:txBody>
      </p:sp>
    </p:spTree>
    <p:extLst>
      <p:ext uri="{BB962C8B-B14F-4D97-AF65-F5344CB8AC3E}">
        <p14:creationId xmlns:p14="http://schemas.microsoft.com/office/powerpoint/2010/main" val="1425549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78" y="0"/>
            <a:ext cx="7462748" cy="6857999"/>
          </a:xfrm>
        </p:spPr>
        <p:txBody>
          <a:bodyPr anchor="t">
            <a:normAutofit/>
          </a:bodyPr>
          <a:lstStyle/>
          <a:p>
            <a:br>
              <a:rPr lang="en-GB" sz="3000" dirty="0"/>
            </a:br>
            <a:r>
              <a:rPr lang="en-GB" sz="3000" dirty="0"/>
              <a:t>Activity J: Getting your message across</a:t>
            </a:r>
          </a:p>
        </p:txBody>
      </p:sp>
      <p:sp>
        <p:nvSpPr>
          <p:cNvPr id="3" name="Content Placeholder 2"/>
          <p:cNvSpPr>
            <a:spLocks noGrp="1"/>
          </p:cNvSpPr>
          <p:nvPr>
            <p:ph idx="1"/>
          </p:nvPr>
        </p:nvSpPr>
        <p:spPr>
          <a:xfrm>
            <a:off x="814978" y="545431"/>
            <a:ext cx="7761695" cy="6312567"/>
          </a:xfrm>
        </p:spPr>
        <p:txBody>
          <a:bodyPr anchor="ctr">
            <a:normAutofit/>
          </a:bodyPr>
          <a:lstStyle/>
          <a:p>
            <a:pPr marL="0" indent="0">
              <a:buNone/>
            </a:pPr>
            <a:r>
              <a:rPr lang="en-GB" sz="2500" dirty="0"/>
              <a:t>Read the scenario below (page 44) and in groups produce a strategy to take to management.</a:t>
            </a:r>
          </a:p>
          <a:p>
            <a:r>
              <a:rPr lang="en-GB" sz="2500" dirty="0"/>
              <a:t>What do you need to know from members?</a:t>
            </a:r>
          </a:p>
          <a:p>
            <a:r>
              <a:rPr lang="en-GB" sz="2500" dirty="0"/>
              <a:t>How can you get this information?</a:t>
            </a:r>
          </a:p>
          <a:p>
            <a:r>
              <a:rPr lang="en-GB" sz="2500" dirty="0"/>
              <a:t>What will be your ‘foghorn message’ to management?</a:t>
            </a:r>
          </a:p>
          <a:p>
            <a:r>
              <a:rPr lang="en-GB" sz="2500" dirty="0"/>
              <a:t>How can members contribute to these negotiations?</a:t>
            </a:r>
          </a:p>
          <a:p>
            <a:pPr marL="0" indent="0">
              <a:buNone/>
            </a:pPr>
            <a:r>
              <a:rPr lang="en-GB" sz="2500" dirty="0"/>
              <a:t>Use the outline negotiating plan to formulate the upcoming meeting.</a:t>
            </a:r>
          </a:p>
          <a:p>
            <a:pPr marL="0" indent="0">
              <a:buNone/>
            </a:pPr>
            <a:endParaRPr lang="en-GB" dirty="0"/>
          </a:p>
        </p:txBody>
      </p:sp>
    </p:spTree>
    <p:extLst>
      <p:ext uri="{BB962C8B-B14F-4D97-AF65-F5344CB8AC3E}">
        <p14:creationId xmlns:p14="http://schemas.microsoft.com/office/powerpoint/2010/main" val="1840057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9888-41C6-3515-3F42-DC1D4681A4FA}"/>
              </a:ext>
            </a:extLst>
          </p:cNvPr>
          <p:cNvSpPr>
            <a:spLocks noGrp="1"/>
          </p:cNvSpPr>
          <p:nvPr>
            <p:ph type="title"/>
          </p:nvPr>
        </p:nvSpPr>
        <p:spPr>
          <a:xfrm>
            <a:off x="1475523" y="894270"/>
            <a:ext cx="7760988" cy="2335817"/>
          </a:xfrm>
        </p:spPr>
        <p:txBody>
          <a:bodyPr>
            <a:normAutofit/>
          </a:bodyPr>
          <a:lstStyle/>
          <a:p>
            <a:r>
              <a:rPr lang="en-GB" dirty="0"/>
              <a:t>Session 4</a:t>
            </a:r>
            <a:br>
              <a:rPr lang="en-GB" dirty="0"/>
            </a:br>
            <a:r>
              <a:rPr lang="en-GB" dirty="0"/>
              <a:t>Activity C </a:t>
            </a:r>
            <a:br>
              <a:rPr lang="en-GB" dirty="0"/>
            </a:br>
            <a:r>
              <a:rPr lang="en-GB" dirty="0"/>
              <a:t>working out your strengths</a:t>
            </a:r>
          </a:p>
        </p:txBody>
      </p:sp>
      <p:sp>
        <p:nvSpPr>
          <p:cNvPr id="3" name="Content Placeholder 2">
            <a:extLst>
              <a:ext uri="{FF2B5EF4-FFF2-40B4-BE49-F238E27FC236}">
                <a16:creationId xmlns:a16="http://schemas.microsoft.com/office/drawing/2014/main" id="{224957CF-7DD7-08D5-B573-FD5AF89D54D7}"/>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291366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078" y="0"/>
            <a:ext cx="8419108" cy="6858000"/>
          </a:xfrm>
        </p:spPr>
        <p:txBody>
          <a:bodyPr anchor="t">
            <a:normAutofit/>
          </a:bodyPr>
          <a:lstStyle/>
          <a:p>
            <a:br>
              <a:rPr lang="en-GB" sz="3000" dirty="0"/>
            </a:br>
            <a:r>
              <a:rPr lang="en-GB" sz="3000" dirty="0"/>
              <a:t>Activity D: Picking a team</a:t>
            </a:r>
          </a:p>
        </p:txBody>
      </p:sp>
      <p:sp>
        <p:nvSpPr>
          <p:cNvPr id="3" name="Content Placeholder 2"/>
          <p:cNvSpPr>
            <a:spLocks noGrp="1"/>
          </p:cNvSpPr>
          <p:nvPr>
            <p:ph idx="1"/>
          </p:nvPr>
        </p:nvSpPr>
        <p:spPr>
          <a:xfrm>
            <a:off x="760077" y="0"/>
            <a:ext cx="7238834" cy="6858000"/>
          </a:xfrm>
        </p:spPr>
        <p:txBody>
          <a:bodyPr anchor="ctr">
            <a:normAutofit/>
          </a:bodyPr>
          <a:lstStyle/>
          <a:p>
            <a:r>
              <a:rPr lang="en-GB" sz="2500" dirty="0"/>
              <a:t>In your groups and from your scores, pick the roles that best suit you. </a:t>
            </a:r>
          </a:p>
          <a:p>
            <a:r>
              <a:rPr lang="en-GB" sz="2500" dirty="0"/>
              <a:t>The higher scorers in listening should be the Observer, the higher scorers in planning should be the Task Manager, and the overall highest scorers should be the Leaders. </a:t>
            </a:r>
          </a:p>
        </p:txBody>
      </p:sp>
    </p:spTree>
    <p:extLst>
      <p:ext uri="{BB962C8B-B14F-4D97-AF65-F5344CB8AC3E}">
        <p14:creationId xmlns:p14="http://schemas.microsoft.com/office/powerpoint/2010/main" val="291995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5" y="0"/>
            <a:ext cx="7633480" cy="6858000"/>
          </a:xfrm>
        </p:spPr>
        <p:txBody>
          <a:bodyPr anchor="ctr">
            <a:normAutofit/>
          </a:bodyPr>
          <a:lstStyle/>
          <a:p>
            <a:r>
              <a:rPr lang="en-GB" b="0" dirty="0"/>
              <a:t>Session 6:</a:t>
            </a:r>
            <a:br>
              <a:rPr lang="en-GB" dirty="0"/>
            </a:br>
            <a:r>
              <a:rPr lang="en-GB" dirty="0"/>
              <a:t>Negotiations in practice</a:t>
            </a:r>
          </a:p>
        </p:txBody>
      </p:sp>
    </p:spTree>
    <p:extLst>
      <p:ext uri="{BB962C8B-B14F-4D97-AF65-F5344CB8AC3E}">
        <p14:creationId xmlns:p14="http://schemas.microsoft.com/office/powerpoint/2010/main" val="1007285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48" y="0"/>
            <a:ext cx="9436623" cy="6857999"/>
          </a:xfrm>
        </p:spPr>
        <p:txBody>
          <a:bodyPr anchor="t">
            <a:normAutofit/>
          </a:bodyPr>
          <a:lstStyle/>
          <a:p>
            <a:br>
              <a:rPr lang="en-GB" sz="3000" dirty="0"/>
            </a:br>
            <a:r>
              <a:rPr lang="en-GB" sz="3000" dirty="0"/>
              <a:t>Activity H: Negotiations at Stationery State</a:t>
            </a:r>
          </a:p>
        </p:txBody>
      </p:sp>
      <p:sp>
        <p:nvSpPr>
          <p:cNvPr id="3" name="Content Placeholder 2"/>
          <p:cNvSpPr>
            <a:spLocks noGrp="1"/>
          </p:cNvSpPr>
          <p:nvPr>
            <p:ph idx="1"/>
          </p:nvPr>
        </p:nvSpPr>
        <p:spPr>
          <a:xfrm>
            <a:off x="796848" y="-304799"/>
            <a:ext cx="7320457" cy="7162799"/>
          </a:xfrm>
        </p:spPr>
        <p:txBody>
          <a:bodyPr anchor="ctr">
            <a:normAutofit/>
          </a:bodyPr>
          <a:lstStyle/>
          <a:p>
            <a:pPr marL="0" indent="0">
              <a:buNone/>
            </a:pPr>
            <a:r>
              <a:rPr lang="en-GB" sz="2500" dirty="0">
                <a:latin typeface="Arial"/>
                <a:cs typeface="Arial"/>
              </a:rPr>
              <a:t>In your pre-meeting you should read through the information on Stationery State, plus the additional material for your team</a:t>
            </a:r>
          </a:p>
        </p:txBody>
      </p:sp>
    </p:spTree>
    <p:extLst>
      <p:ext uri="{BB962C8B-B14F-4D97-AF65-F5344CB8AC3E}">
        <p14:creationId xmlns:p14="http://schemas.microsoft.com/office/powerpoint/2010/main" val="72649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BF2B-36BE-686E-8103-822170075143}"/>
              </a:ext>
            </a:extLst>
          </p:cNvPr>
          <p:cNvSpPr>
            <a:spLocks noGrp="1"/>
          </p:cNvSpPr>
          <p:nvPr>
            <p:ph type="title"/>
          </p:nvPr>
        </p:nvSpPr>
        <p:spPr/>
        <p:txBody>
          <a:bodyPr/>
          <a:lstStyle/>
          <a:p>
            <a:r>
              <a:rPr lang="en-GB" dirty="0"/>
              <a:t>Activity H Prep</a:t>
            </a:r>
          </a:p>
        </p:txBody>
      </p:sp>
      <p:sp>
        <p:nvSpPr>
          <p:cNvPr id="3" name="Content Placeholder 2">
            <a:extLst>
              <a:ext uri="{FF2B5EF4-FFF2-40B4-BE49-F238E27FC236}">
                <a16:creationId xmlns:a16="http://schemas.microsoft.com/office/drawing/2014/main" id="{5660890A-E5D9-0EC0-33D6-3BF5945FBB6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015663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2788-D1D3-EF40-3926-AA4FD72B42D9}"/>
              </a:ext>
            </a:extLst>
          </p:cNvPr>
          <p:cNvSpPr>
            <a:spLocks noGrp="1"/>
          </p:cNvSpPr>
          <p:nvPr>
            <p:ph type="title"/>
          </p:nvPr>
        </p:nvSpPr>
        <p:spPr>
          <a:xfrm>
            <a:off x="1475524" y="894270"/>
            <a:ext cx="7760988" cy="2895851"/>
          </a:xfrm>
        </p:spPr>
        <p:txBody>
          <a:bodyPr>
            <a:normAutofit/>
          </a:bodyPr>
          <a:lstStyle/>
          <a:p>
            <a:r>
              <a:rPr lang="en-GB" sz="7200" dirty="0"/>
              <a:t>Lunch</a:t>
            </a:r>
            <a:br>
              <a:rPr lang="en-GB" dirty="0"/>
            </a:br>
            <a:endParaRPr lang="en-GB" dirty="0"/>
          </a:p>
        </p:txBody>
      </p:sp>
      <p:sp>
        <p:nvSpPr>
          <p:cNvPr id="3" name="Content Placeholder 2">
            <a:extLst>
              <a:ext uri="{FF2B5EF4-FFF2-40B4-BE49-F238E27FC236}">
                <a16:creationId xmlns:a16="http://schemas.microsoft.com/office/drawing/2014/main" id="{8A62C546-F26D-F8B8-C173-2C9A3EB2A31E}"/>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597181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48" y="1"/>
            <a:ext cx="9436623" cy="7307178"/>
          </a:xfrm>
        </p:spPr>
        <p:txBody>
          <a:bodyPr anchor="t">
            <a:normAutofit/>
          </a:bodyPr>
          <a:lstStyle/>
          <a:p>
            <a:br>
              <a:rPr lang="en-GB" sz="3000" dirty="0"/>
            </a:br>
            <a:r>
              <a:rPr lang="en-GB" sz="3000" dirty="0"/>
              <a:t>Activity H: The meeting</a:t>
            </a:r>
          </a:p>
        </p:txBody>
      </p:sp>
      <p:sp>
        <p:nvSpPr>
          <p:cNvPr id="3" name="Content Placeholder 2"/>
          <p:cNvSpPr>
            <a:spLocks noGrp="1"/>
          </p:cNvSpPr>
          <p:nvPr>
            <p:ph idx="1"/>
          </p:nvPr>
        </p:nvSpPr>
        <p:spPr>
          <a:xfrm>
            <a:off x="796848" y="1"/>
            <a:ext cx="7304415" cy="6857998"/>
          </a:xfrm>
        </p:spPr>
        <p:txBody>
          <a:bodyPr anchor="ctr">
            <a:normAutofit/>
          </a:bodyPr>
          <a:lstStyle/>
          <a:p>
            <a:pPr marL="0" indent="0">
              <a:buNone/>
            </a:pPr>
            <a:r>
              <a:rPr lang="en-GB" sz="2500" dirty="0">
                <a:latin typeface="Arial"/>
                <a:cs typeface="Arial"/>
              </a:rPr>
              <a:t>You have 30 mins for your meeting. This includes adjournments. The tutor will adjourn halfway through to reflect how it is going.</a:t>
            </a:r>
            <a:endParaRPr lang="en-GB" sz="2500" dirty="0"/>
          </a:p>
        </p:txBody>
      </p:sp>
    </p:spTree>
    <p:extLst>
      <p:ext uri="{BB962C8B-B14F-4D97-AF65-F5344CB8AC3E}">
        <p14:creationId xmlns:p14="http://schemas.microsoft.com/office/powerpoint/2010/main" val="307989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992" y="0"/>
            <a:ext cx="9261059" cy="6857999"/>
          </a:xfrm>
        </p:spPr>
        <p:txBody>
          <a:bodyPr anchor="t">
            <a:noAutofit/>
          </a:bodyPr>
          <a:lstStyle/>
          <a:p>
            <a:br>
              <a:rPr lang="en-GB" sz="3000" dirty="0"/>
            </a:br>
            <a:r>
              <a:rPr lang="en-GB" sz="3000" dirty="0"/>
              <a:t>Activity H:  The Feedback</a:t>
            </a:r>
          </a:p>
        </p:txBody>
      </p:sp>
      <p:sp>
        <p:nvSpPr>
          <p:cNvPr id="3" name="Content Placeholder 2"/>
          <p:cNvSpPr>
            <a:spLocks noGrp="1"/>
          </p:cNvSpPr>
          <p:nvPr>
            <p:ph idx="1"/>
          </p:nvPr>
        </p:nvSpPr>
        <p:spPr>
          <a:xfrm>
            <a:off x="796848" y="1"/>
            <a:ext cx="7589028" cy="6857999"/>
          </a:xfrm>
        </p:spPr>
        <p:txBody>
          <a:bodyPr anchor="ctr">
            <a:normAutofit/>
          </a:bodyPr>
          <a:lstStyle/>
          <a:p>
            <a:pPr marL="0" indent="0">
              <a:buNone/>
            </a:pPr>
            <a:r>
              <a:rPr lang="en-GB" sz="2500" dirty="0"/>
              <a:t>How did you get on?</a:t>
            </a:r>
          </a:p>
        </p:txBody>
      </p:sp>
    </p:spTree>
    <p:extLst>
      <p:ext uri="{BB962C8B-B14F-4D97-AF65-F5344CB8AC3E}">
        <p14:creationId xmlns:p14="http://schemas.microsoft.com/office/powerpoint/2010/main" val="541613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D793-633D-BCB6-B2AD-6CBF9DF8EE39}"/>
              </a:ext>
            </a:extLst>
          </p:cNvPr>
          <p:cNvSpPr>
            <a:spLocks noGrp="1"/>
          </p:cNvSpPr>
          <p:nvPr>
            <p:ph type="title"/>
          </p:nvPr>
        </p:nvSpPr>
        <p:spPr>
          <a:xfrm>
            <a:off x="1475523" y="894270"/>
            <a:ext cx="7760988" cy="3285843"/>
          </a:xfrm>
        </p:spPr>
        <p:txBody>
          <a:bodyPr>
            <a:normAutofit/>
          </a:bodyPr>
          <a:lstStyle/>
          <a:p>
            <a:r>
              <a:rPr lang="en-GB" dirty="0"/>
              <a:t>Evaluation</a:t>
            </a:r>
            <a:br>
              <a:rPr lang="en-GB" dirty="0"/>
            </a:br>
            <a:br>
              <a:rPr lang="en-GB" dirty="0"/>
            </a:br>
            <a:r>
              <a:rPr lang="en-GB" dirty="0"/>
              <a:t>Any questions?</a:t>
            </a:r>
            <a:br>
              <a:rPr lang="en-GB" dirty="0"/>
            </a:br>
            <a:endParaRPr lang="en-GB" dirty="0"/>
          </a:p>
        </p:txBody>
      </p:sp>
      <p:sp>
        <p:nvSpPr>
          <p:cNvPr id="3" name="Content Placeholder 2">
            <a:extLst>
              <a:ext uri="{FF2B5EF4-FFF2-40B4-BE49-F238E27FC236}">
                <a16:creationId xmlns:a16="http://schemas.microsoft.com/office/drawing/2014/main" id="{678083A8-840D-5204-2A86-97A72F9E1E33}"/>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67756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97" y="0"/>
            <a:ext cx="7039965" cy="6857997"/>
          </a:xfrm>
        </p:spPr>
        <p:txBody>
          <a:bodyPr anchor="t">
            <a:normAutofit/>
          </a:bodyPr>
          <a:lstStyle/>
          <a:p>
            <a:br>
              <a:rPr lang="en-US" sz="3000" dirty="0"/>
            </a:br>
            <a:r>
              <a:rPr lang="en-US" sz="3000" dirty="0"/>
              <a:t>The ‘voluntarist’ tradition</a:t>
            </a:r>
          </a:p>
        </p:txBody>
      </p:sp>
      <p:sp>
        <p:nvSpPr>
          <p:cNvPr id="3" name="Content Placeholder 2"/>
          <p:cNvSpPr>
            <a:spLocks noGrp="1"/>
          </p:cNvSpPr>
          <p:nvPr>
            <p:ph idx="1"/>
          </p:nvPr>
        </p:nvSpPr>
        <p:spPr>
          <a:xfrm>
            <a:off x="705930" y="-1"/>
            <a:ext cx="7318718" cy="6857999"/>
          </a:xfrm>
        </p:spPr>
        <p:txBody>
          <a:bodyPr anchor="ctr">
            <a:normAutofit/>
          </a:bodyPr>
          <a:lstStyle/>
          <a:p>
            <a:r>
              <a:rPr lang="en-US" sz="2500" dirty="0"/>
              <a:t>Employers not obliged to bargain with union</a:t>
            </a:r>
          </a:p>
          <a:p>
            <a:r>
              <a:rPr lang="en-US" sz="2500" dirty="0"/>
              <a:t>Union recognition on voluntary basis</a:t>
            </a:r>
          </a:p>
          <a:p>
            <a:r>
              <a:rPr lang="en-US" sz="2500" dirty="0"/>
              <a:t>Statutory recognition provision in 1999. Even if the employer resists, union can achieve recognition if it has:</a:t>
            </a:r>
          </a:p>
          <a:p>
            <a:pPr marL="400050" lvl="1" indent="0">
              <a:buNone/>
            </a:pPr>
            <a:r>
              <a:rPr lang="en-US" sz="2500" dirty="0"/>
              <a:t>a) over 50% membership</a:t>
            </a:r>
          </a:p>
          <a:p>
            <a:pPr marL="400050" lvl="1" indent="0">
              <a:buNone/>
            </a:pPr>
            <a:r>
              <a:rPr lang="en-US" sz="2500" dirty="0"/>
              <a:t>b) over 10% membership and gets a majority in a ballot of all employees</a:t>
            </a:r>
          </a:p>
          <a:p>
            <a:r>
              <a:rPr lang="en-US" sz="2500" dirty="0"/>
              <a:t>Most union recognition is still voluntary</a:t>
            </a:r>
          </a:p>
        </p:txBody>
      </p:sp>
    </p:spTree>
    <p:extLst>
      <p:ext uri="{BB962C8B-B14F-4D97-AF65-F5344CB8AC3E}">
        <p14:creationId xmlns:p14="http://schemas.microsoft.com/office/powerpoint/2010/main" val="1969202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734" y="0"/>
            <a:ext cx="6816497" cy="6857998"/>
          </a:xfrm>
        </p:spPr>
        <p:txBody>
          <a:bodyPr anchor="t">
            <a:normAutofit/>
          </a:bodyPr>
          <a:lstStyle/>
          <a:p>
            <a:br>
              <a:rPr lang="en-US" sz="3000" dirty="0"/>
            </a:br>
            <a:r>
              <a:rPr lang="en-US" sz="3000" dirty="0"/>
              <a:t>Union recognition</a:t>
            </a:r>
          </a:p>
        </p:txBody>
      </p:sp>
      <p:sp>
        <p:nvSpPr>
          <p:cNvPr id="3" name="Content Placeholder 2"/>
          <p:cNvSpPr>
            <a:spLocks noGrp="1"/>
          </p:cNvSpPr>
          <p:nvPr>
            <p:ph idx="1"/>
          </p:nvPr>
        </p:nvSpPr>
        <p:spPr>
          <a:xfrm>
            <a:off x="696353" y="-1"/>
            <a:ext cx="7564778" cy="6857999"/>
          </a:xfrm>
        </p:spPr>
        <p:txBody>
          <a:bodyPr anchor="ctr">
            <a:normAutofit/>
          </a:bodyPr>
          <a:lstStyle/>
          <a:p>
            <a:r>
              <a:rPr lang="en-US" sz="2500" dirty="0"/>
              <a:t>Employer ‘recognises’ union for purposes of collective bargaining</a:t>
            </a:r>
          </a:p>
          <a:p>
            <a:r>
              <a:rPr lang="en-US" sz="2500" dirty="0"/>
              <a:t>Recognition agreement sets out scope of collective bargaining. Who is covered by collective agreements? What issues are for negotiation and/or consultation?</a:t>
            </a:r>
          </a:p>
          <a:p>
            <a:r>
              <a:rPr lang="en-US" sz="2500" dirty="0"/>
              <a:t>Custom and practice may extend scope over time </a:t>
            </a:r>
          </a:p>
          <a:p>
            <a:r>
              <a:rPr lang="en-US" sz="2500" dirty="0"/>
              <a:t>Statutory recognition limited to pay, hours and holidays</a:t>
            </a:r>
          </a:p>
        </p:txBody>
      </p:sp>
    </p:spTree>
    <p:extLst>
      <p:ext uri="{BB962C8B-B14F-4D97-AF65-F5344CB8AC3E}">
        <p14:creationId xmlns:p14="http://schemas.microsoft.com/office/powerpoint/2010/main" val="167844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6" y="2"/>
            <a:ext cx="6717336" cy="6857998"/>
          </a:xfrm>
        </p:spPr>
        <p:txBody>
          <a:bodyPr anchor="t">
            <a:normAutofit/>
          </a:bodyPr>
          <a:lstStyle/>
          <a:p>
            <a:br>
              <a:rPr lang="en-US" sz="3000" dirty="0"/>
            </a:br>
            <a:r>
              <a:rPr lang="en-US" sz="3000" dirty="0"/>
              <a:t>Collective agreements</a:t>
            </a:r>
          </a:p>
        </p:txBody>
      </p:sp>
      <p:sp>
        <p:nvSpPr>
          <p:cNvPr id="3" name="Content Placeholder 2"/>
          <p:cNvSpPr>
            <a:spLocks noGrp="1"/>
          </p:cNvSpPr>
          <p:nvPr>
            <p:ph idx="1"/>
          </p:nvPr>
        </p:nvSpPr>
        <p:spPr>
          <a:xfrm>
            <a:off x="801516" y="0"/>
            <a:ext cx="7251621" cy="6858000"/>
          </a:xfrm>
        </p:spPr>
        <p:txBody>
          <a:bodyPr anchor="ctr">
            <a:normAutofit/>
          </a:bodyPr>
          <a:lstStyle/>
          <a:p>
            <a:r>
              <a:rPr lang="en-US" sz="2500" dirty="0"/>
              <a:t>Not a legal contract</a:t>
            </a:r>
          </a:p>
          <a:p>
            <a:r>
              <a:rPr lang="en-US" sz="2500" dirty="0"/>
              <a:t>Can have contractual effect. Negotiated </a:t>
            </a:r>
            <a:br>
              <a:rPr lang="en-US" sz="2500" dirty="0"/>
            </a:br>
            <a:r>
              <a:rPr lang="en-US" sz="2500" dirty="0"/>
              <a:t>changes to terms and conditions are ‘implied terms’ altering employees’ contracts</a:t>
            </a:r>
          </a:p>
          <a:p>
            <a:r>
              <a:rPr lang="en-US" sz="2500" dirty="0"/>
              <a:t>Variation of collective agreement</a:t>
            </a:r>
          </a:p>
          <a:p>
            <a:r>
              <a:rPr lang="en-US" sz="2500" dirty="0"/>
              <a:t>By negotiation initiated by employer or union</a:t>
            </a:r>
          </a:p>
          <a:p>
            <a:r>
              <a:rPr lang="en-US" sz="2500" dirty="0"/>
              <a:t>By employer serving notice to terminate agreement</a:t>
            </a:r>
          </a:p>
        </p:txBody>
      </p:sp>
    </p:spTree>
    <p:extLst>
      <p:ext uri="{BB962C8B-B14F-4D97-AF65-F5344CB8AC3E}">
        <p14:creationId xmlns:p14="http://schemas.microsoft.com/office/powerpoint/2010/main" val="157903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59" y="1"/>
            <a:ext cx="6988106" cy="5391150"/>
          </a:xfrm>
        </p:spPr>
        <p:txBody>
          <a:bodyPr anchor="t">
            <a:normAutofit/>
          </a:bodyPr>
          <a:lstStyle/>
          <a:p>
            <a:br>
              <a:rPr lang="en-US" sz="3000" dirty="0"/>
            </a:br>
            <a:r>
              <a:rPr lang="en-US" sz="3000" dirty="0"/>
              <a:t>Information, Consultation, Negotiation</a:t>
            </a:r>
          </a:p>
        </p:txBody>
      </p:sp>
      <p:sp>
        <p:nvSpPr>
          <p:cNvPr id="3" name="Content Placeholder 2"/>
          <p:cNvSpPr>
            <a:spLocks noGrp="1"/>
          </p:cNvSpPr>
          <p:nvPr>
            <p:ph idx="1"/>
          </p:nvPr>
        </p:nvSpPr>
        <p:spPr>
          <a:xfrm>
            <a:off x="800059" y="1076325"/>
            <a:ext cx="6642227" cy="4314825"/>
          </a:xfrm>
        </p:spPr>
        <p:txBody>
          <a:bodyPr anchor="ctr">
            <a:normAutofit/>
          </a:bodyPr>
          <a:lstStyle/>
          <a:p>
            <a:r>
              <a:rPr lang="en-US" sz="2500" dirty="0"/>
              <a:t>Recognition agreement may provide for all of these</a:t>
            </a:r>
          </a:p>
          <a:p>
            <a:r>
              <a:rPr lang="en-US" sz="2500" dirty="0"/>
              <a:t>Information provision, no commitment to discuss information provided</a:t>
            </a:r>
          </a:p>
          <a:p>
            <a:r>
              <a:rPr lang="en-US" sz="2500" dirty="0"/>
              <a:t>Consultation: The purpose is to take into account employees’ views and interests</a:t>
            </a:r>
          </a:p>
          <a:p>
            <a:r>
              <a:rPr lang="en-US" sz="2500" dirty="0"/>
              <a:t>Negotiation: Aims to reach agreement on changes at work </a:t>
            </a:r>
          </a:p>
        </p:txBody>
      </p:sp>
      <p:sp>
        <p:nvSpPr>
          <p:cNvPr id="4" name="TextBox 3">
            <a:extLst>
              <a:ext uri="{FF2B5EF4-FFF2-40B4-BE49-F238E27FC236}">
                <a16:creationId xmlns:a16="http://schemas.microsoft.com/office/drawing/2014/main" id="{963C3F44-CAEB-414F-B061-5DB1F3604CF5}"/>
              </a:ext>
            </a:extLst>
          </p:cNvPr>
          <p:cNvSpPr txBox="1"/>
          <p:nvPr/>
        </p:nvSpPr>
        <p:spPr>
          <a:xfrm>
            <a:off x="800059" y="5381626"/>
            <a:ext cx="6561412" cy="553998"/>
          </a:xfrm>
          <a:prstGeom prst="rect">
            <a:avLst/>
          </a:prstGeom>
          <a:noFill/>
        </p:spPr>
        <p:txBody>
          <a:bodyPr wrap="none" rtlCol="0">
            <a:spAutoFit/>
          </a:bodyPr>
          <a:lstStyle/>
          <a:p>
            <a:r>
              <a:rPr lang="en-GB" sz="3000" b="1" dirty="0">
                <a:latin typeface="Arial" panose="020B0604020202020204" pitchFamily="34" charset="0"/>
                <a:cs typeface="Arial" panose="020B0604020202020204" pitchFamily="34" charset="0"/>
              </a:rPr>
              <a:t>All of these should be ‘meaningful’</a:t>
            </a:r>
          </a:p>
        </p:txBody>
      </p:sp>
    </p:spTree>
    <p:extLst>
      <p:ext uri="{BB962C8B-B14F-4D97-AF65-F5344CB8AC3E}">
        <p14:creationId xmlns:p14="http://schemas.microsoft.com/office/powerpoint/2010/main" val="277815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5" y="0"/>
            <a:ext cx="6901447" cy="6858000"/>
          </a:xfrm>
        </p:spPr>
        <p:txBody>
          <a:bodyPr anchor="t">
            <a:normAutofit/>
          </a:bodyPr>
          <a:lstStyle/>
          <a:p>
            <a:br>
              <a:rPr lang="en-US" sz="3000" dirty="0"/>
            </a:br>
            <a:r>
              <a:rPr lang="en-US" sz="3000" dirty="0"/>
              <a:t>Legal duties to consult</a:t>
            </a:r>
          </a:p>
        </p:txBody>
      </p:sp>
      <p:sp>
        <p:nvSpPr>
          <p:cNvPr id="3" name="Content Placeholder 2"/>
          <p:cNvSpPr>
            <a:spLocks noGrp="1"/>
          </p:cNvSpPr>
          <p:nvPr>
            <p:ph idx="1"/>
          </p:nvPr>
        </p:nvSpPr>
        <p:spPr>
          <a:xfrm>
            <a:off x="801516" y="0"/>
            <a:ext cx="7267663" cy="5343525"/>
          </a:xfrm>
        </p:spPr>
        <p:txBody>
          <a:bodyPr anchor="ctr">
            <a:normAutofit/>
          </a:bodyPr>
          <a:lstStyle/>
          <a:p>
            <a:r>
              <a:rPr lang="en-GB" sz="2500" dirty="0"/>
              <a:t>Redundancy, TUPE transfers, health &amp; safety, pension schemes</a:t>
            </a:r>
          </a:p>
          <a:p>
            <a:r>
              <a:rPr lang="en-GB" sz="2500" dirty="0"/>
              <a:t>Duties apply with or without union recognition</a:t>
            </a:r>
          </a:p>
          <a:p>
            <a:r>
              <a:rPr lang="en-GB" sz="2500" dirty="0"/>
              <a:t>Consultation ‘with a view to reaching agreement’</a:t>
            </a:r>
          </a:p>
          <a:p>
            <a:r>
              <a:rPr lang="en-GB" sz="2500" dirty="0"/>
              <a:t>Information and consultation duties in organisations over 50 employees</a:t>
            </a:r>
          </a:p>
        </p:txBody>
      </p:sp>
      <p:sp>
        <p:nvSpPr>
          <p:cNvPr id="6" name="TextBox 5">
            <a:extLst>
              <a:ext uri="{FF2B5EF4-FFF2-40B4-BE49-F238E27FC236}">
                <a16:creationId xmlns:a16="http://schemas.microsoft.com/office/drawing/2014/main" id="{E672FCC4-4C4B-4235-8092-8B7CE720B10E}"/>
              </a:ext>
            </a:extLst>
          </p:cNvPr>
          <p:cNvSpPr txBox="1"/>
          <p:nvPr/>
        </p:nvSpPr>
        <p:spPr>
          <a:xfrm>
            <a:off x="801515" y="5020359"/>
            <a:ext cx="7971009" cy="1015663"/>
          </a:xfrm>
          <a:prstGeom prst="rect">
            <a:avLst/>
          </a:prstGeom>
          <a:noFill/>
        </p:spPr>
        <p:txBody>
          <a:bodyPr wrap="square">
            <a:spAutoFit/>
          </a:bodyPr>
          <a:lstStyle/>
          <a:p>
            <a:r>
              <a:rPr lang="en-GB" sz="3000" b="0" i="0" dirty="0">
                <a:solidFill>
                  <a:srgbClr val="0B0C0C"/>
                </a:solidFill>
                <a:effectLst/>
                <a:latin typeface="Arial" panose="020B0604020202020204" pitchFamily="34" charset="0"/>
                <a:cs typeface="Arial" panose="020B0604020202020204" pitchFamily="34" charset="0"/>
              </a:rPr>
              <a:t>The Information and Consultation of Employees Regulations 2004 </a:t>
            </a: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407562"/>
      </p:ext>
    </p:extLst>
  </p:cSld>
  <p:clrMapOvr>
    <a:masterClrMapping/>
  </p:clrMapOvr>
</p:sld>
</file>

<file path=ppt/theme/theme1.xml><?xml version="1.0" encoding="utf-8"?>
<a:theme xmlns:a="http://schemas.openxmlformats.org/drawingml/2006/main" name="2019-01388-Template-Prospect-Powerpoint-template-Version-12-09-2019">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PPT-2019" id="{5FA888B5-2446-A74F-9193-EB4C4ED29CF5}" vid="{AA30CE0A-CFA3-4C4B-BFF3-D41AEF84E4D7}"/>
    </a:ext>
  </a:extLst>
</a:theme>
</file>

<file path=ppt/theme/theme2.xml><?xml version="1.0" encoding="utf-8"?>
<a:theme xmlns:a="http://schemas.openxmlformats.org/drawingml/2006/main" name="1_Prospect-Bectu">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PPT-2019" id="{405E0BFF-EB88-BB42-BEBC-09A44F733F0B}" vid="{FD6CA9A5-34C2-514C-B741-6BC4014BA8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4" ma:contentTypeDescription="Create a new document." ma:contentTypeScope="" ma:versionID="9396d207cea9de6b27abd6d0787bfd01">
  <xsd:schema xmlns:xsd="http://www.w3.org/2001/XMLSchema" xmlns:xs="http://www.w3.org/2001/XMLSchema" xmlns:p="http://schemas.microsoft.com/office/2006/metadata/properties" xmlns:ns2="0ecf5486-e989-4379-bfee-e9488933998c" targetNamespace="http://schemas.microsoft.com/office/2006/metadata/properties" ma:root="true" ma:fieldsID="3d08859f4a1f20abe31355dd31e33838" ns2:_="">
    <xsd:import namespace="0ecf5486-e989-4379-bfee-e948893399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90548C-76E1-4538-B3CA-5DAC48B8EEC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8E91209-D890-411D-B56E-D91B38D149C1}">
  <ds:schemaRefs>
    <ds:schemaRef ds:uri="0ecf5486-e989-4379-bfee-e948893399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0A4273-E105-496D-B85D-37BD0928AB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10144</TotalTime>
  <Words>6228</Words>
  <Application>Microsoft Office PowerPoint</Application>
  <PresentationFormat>Widescreen</PresentationFormat>
  <Paragraphs>549</Paragraphs>
  <Slides>49</Slides>
  <Notes>47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ＭＳ 明朝</vt:lpstr>
      <vt:lpstr>Arial</vt:lpstr>
      <vt:lpstr>Calibri</vt:lpstr>
      <vt:lpstr>Wingdings 3</vt:lpstr>
      <vt:lpstr>2019-01388-Template-Prospect-Powerpoint-template-Version-12-09-2019</vt:lpstr>
      <vt:lpstr>1_Prospect-Bectu</vt:lpstr>
      <vt:lpstr>Negotiations Skills </vt:lpstr>
      <vt:lpstr> Learning outcomes</vt:lpstr>
      <vt:lpstr> What sort of Negotiation was it?</vt:lpstr>
      <vt:lpstr>Session 2: Negotiation basics</vt:lpstr>
      <vt:lpstr> The ‘voluntarist’ tradition</vt:lpstr>
      <vt:lpstr> Union recognition</vt:lpstr>
      <vt:lpstr> Collective agreements</vt:lpstr>
      <vt:lpstr> Information, Consultation, Negotiation</vt:lpstr>
      <vt:lpstr> Legal duties to consult</vt:lpstr>
      <vt:lpstr> Rights to information from employer</vt:lpstr>
      <vt:lpstr> Negotiating Conventions</vt:lpstr>
      <vt:lpstr> What about the members?</vt:lpstr>
      <vt:lpstr>Tea break</vt:lpstr>
      <vt:lpstr>PowerPoint Presentation</vt:lpstr>
      <vt:lpstr> Activity B: Bargaining with the employer</vt:lpstr>
      <vt:lpstr>Feedback from activity</vt:lpstr>
      <vt:lpstr>Lunch Break</vt:lpstr>
      <vt:lpstr>Session 4: The negotiating process</vt:lpstr>
      <vt:lpstr> Negotiating is not an easy process</vt:lpstr>
      <vt:lpstr>The negotiation process</vt:lpstr>
      <vt:lpstr> What is your position?</vt:lpstr>
      <vt:lpstr> Informal discussions</vt:lpstr>
      <vt:lpstr> Activity E: Perception</vt:lpstr>
      <vt:lpstr> Negotiations are about discovery</vt:lpstr>
      <vt:lpstr> In the meeting</vt:lpstr>
      <vt:lpstr> Creating Win-Win</vt:lpstr>
      <vt:lpstr> Practical tips</vt:lpstr>
      <vt:lpstr>Do’s &amp; Don’ts  for a Negotiation meeting. </vt:lpstr>
      <vt:lpstr> Summary</vt:lpstr>
      <vt:lpstr> WIFTA and BATNA</vt:lpstr>
      <vt:lpstr>Tea break</vt:lpstr>
      <vt:lpstr> Activity F: Tactics</vt:lpstr>
      <vt:lpstr>Prep for day 2</vt:lpstr>
      <vt:lpstr>End of Day One</vt:lpstr>
      <vt:lpstr>Welcome back</vt:lpstr>
      <vt:lpstr> Making the most of recognition</vt:lpstr>
      <vt:lpstr>Any questions</vt:lpstr>
      <vt:lpstr> Activity I: Negotiations and your members</vt:lpstr>
      <vt:lpstr>Tea break</vt:lpstr>
      <vt:lpstr> Activity J: Getting your message across</vt:lpstr>
      <vt:lpstr>Session 4 Activity C  working out your strengths</vt:lpstr>
      <vt:lpstr> Activity D: Picking a team</vt:lpstr>
      <vt:lpstr>Session 6: Negotiations in practice</vt:lpstr>
      <vt:lpstr> Activity H: Negotiations at Stationery State</vt:lpstr>
      <vt:lpstr>Activity H Prep</vt:lpstr>
      <vt:lpstr>Lunch </vt:lpstr>
      <vt:lpstr> Activity H: The meeting</vt:lpstr>
      <vt:lpstr> Activity H:  The Feedback</vt:lpstr>
      <vt:lpstr>Evaluation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Kathryn Sharratt</cp:lastModifiedBy>
  <cp:revision>128</cp:revision>
  <cp:lastPrinted>2020-01-20T13:31:36Z</cp:lastPrinted>
  <dcterms:created xsi:type="dcterms:W3CDTF">2019-10-02T11:31:35Z</dcterms:created>
  <dcterms:modified xsi:type="dcterms:W3CDTF">2025-03-24T15:01:18Z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ies>
</file>