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notesMasterIdLst>
    <p:notesMasterId r:id="rId47"/>
  </p:notesMasterIdLst>
  <p:handoutMasterIdLst>
    <p:handoutMasterId r:id="rId48"/>
  </p:handoutMasterIdLst>
  <p:sldIdLst>
    <p:sldId id="504" r:id="rId2"/>
    <p:sldId id="510" r:id="rId3"/>
    <p:sldId id="592" r:id="rId4"/>
    <p:sldId id="258" r:id="rId5"/>
    <p:sldId id="595" r:id="rId6"/>
    <p:sldId id="517" r:id="rId7"/>
    <p:sldId id="262" r:id="rId8"/>
    <p:sldId id="661" r:id="rId9"/>
    <p:sldId id="655" r:id="rId10"/>
    <p:sldId id="671" r:id="rId11"/>
    <p:sldId id="656" r:id="rId12"/>
    <p:sldId id="657" r:id="rId13"/>
    <p:sldId id="598" r:id="rId14"/>
    <p:sldId id="609" r:id="rId15"/>
    <p:sldId id="524" r:id="rId16"/>
    <p:sldId id="579" r:id="rId17"/>
    <p:sldId id="653" r:id="rId18"/>
    <p:sldId id="580" r:id="rId19"/>
    <p:sldId id="565" r:id="rId20"/>
    <p:sldId id="668" r:id="rId21"/>
    <p:sldId id="506" r:id="rId22"/>
    <p:sldId id="575" r:id="rId23"/>
    <p:sldId id="576" r:id="rId24"/>
    <p:sldId id="578" r:id="rId25"/>
    <p:sldId id="610" r:id="rId26"/>
    <p:sldId id="556" r:id="rId27"/>
    <p:sldId id="666" r:id="rId28"/>
    <p:sldId id="667" r:id="rId29"/>
    <p:sldId id="669" r:id="rId30"/>
    <p:sldId id="670" r:id="rId31"/>
    <p:sldId id="563" r:id="rId32"/>
    <p:sldId id="659" r:id="rId33"/>
    <p:sldId id="599" r:id="rId34"/>
    <p:sldId id="665" r:id="rId35"/>
    <p:sldId id="663" r:id="rId36"/>
    <p:sldId id="658" r:id="rId37"/>
    <p:sldId id="652" r:id="rId38"/>
    <p:sldId id="505" r:id="rId39"/>
    <p:sldId id="608" r:id="rId40"/>
    <p:sldId id="279" r:id="rId41"/>
    <p:sldId id="280" r:id="rId42"/>
    <p:sldId id="660" r:id="rId43"/>
    <p:sldId id="272" r:id="rId44"/>
    <p:sldId id="604" r:id="rId45"/>
    <p:sldId id="60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to course" id="{B81ECFD6-CDC8-4D1F-8C65-21E78C4D6507}">
          <p14:sldIdLst>
            <p14:sldId id="504"/>
            <p14:sldId id="510"/>
            <p14:sldId id="592"/>
            <p14:sldId id="258"/>
          </p14:sldIdLst>
        </p14:section>
        <p14:section name="Intro activities" id="{1D7E4059-6E50-46F9-968E-3DA6664FB696}">
          <p14:sldIdLst>
            <p14:sldId id="595"/>
          </p14:sldIdLst>
        </p14:section>
        <p14:section name="Background/factual on MH and stress" id="{54DD4737-220B-4980-B691-ED245D77E115}">
          <p14:sldIdLst>
            <p14:sldId id="517"/>
            <p14:sldId id="262"/>
            <p14:sldId id="661"/>
            <p14:sldId id="655"/>
            <p14:sldId id="671"/>
            <p14:sldId id="656"/>
            <p14:sldId id="657"/>
          </p14:sldIdLst>
        </p14:section>
        <p14:section name="Activity on MH conditions" id="{8695BE66-FA8A-445B-805D-E6F75D129AC2}">
          <p14:sldIdLst>
            <p14:sldId id="598"/>
          </p14:sldIdLst>
        </p14:section>
        <p14:section name="The law - H&amp;S and stress" id="{FA58315E-BEDB-4DAD-B601-3D3BCCDEF6EF}">
          <p14:sldIdLst>
            <p14:sldId id="609"/>
            <p14:sldId id="524"/>
            <p14:sldId id="579"/>
            <p14:sldId id="653"/>
          </p14:sldIdLst>
        </p14:section>
        <p14:section name="Stress risk assessment" id="{0CC80E9B-93CF-4720-BF68-709969E77D98}">
          <p14:sldIdLst>
            <p14:sldId id="580"/>
            <p14:sldId id="565"/>
            <p14:sldId id="668"/>
            <p14:sldId id="506"/>
            <p14:sldId id="575"/>
            <p14:sldId id="576"/>
            <p14:sldId id="578"/>
            <p14:sldId id="610"/>
            <p14:sldId id="556"/>
            <p14:sldId id="666"/>
            <p14:sldId id="667"/>
            <p14:sldId id="669"/>
            <p14:sldId id="670"/>
            <p14:sldId id="563"/>
            <p14:sldId id="659"/>
          </p14:sldIdLst>
        </p14:section>
        <p14:section name="Stress risk assessment activity" id="{A6ECA690-159E-4048-8BC1-4C8CFB98FC9A}">
          <p14:sldIdLst>
            <p14:sldId id="599"/>
          </p14:sldIdLst>
        </p14:section>
        <p14:section name="Day two" id="{7EF0F86A-1A5A-4C2E-91BD-B2C3AFE417BE}">
          <p14:sldIdLst>
            <p14:sldId id="665"/>
            <p14:sldId id="663"/>
            <p14:sldId id="658"/>
            <p14:sldId id="652"/>
          </p14:sldIdLst>
        </p14:section>
        <p14:section name="The law - equality act" id="{AABD4E89-68FD-4802-8BCF-091806A439FE}">
          <p14:sldIdLst>
            <p14:sldId id="505"/>
            <p14:sldId id="608"/>
            <p14:sldId id="279"/>
            <p14:sldId id="280"/>
          </p14:sldIdLst>
        </p14:section>
        <p14:section name="Activity: policies" id="{E5EC3D1C-EA01-4AD2-A8BF-732380EDD9ED}">
          <p14:sldIdLst>
            <p14:sldId id="660"/>
            <p14:sldId id="272"/>
          </p14:sldIdLst>
        </p14:section>
        <p14:section name="Organising around MH" id="{EF51EF60-5CC4-494E-9E16-B03AC4870A7E}">
          <p14:sldIdLst>
            <p14:sldId id="604"/>
          </p14:sldIdLst>
        </p14:section>
        <p14:section name="Close" id="{A9733EEF-DE8C-4930-96E8-6C82E97DAAA0}">
          <p14:sldIdLst>
            <p14:sldId id="60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0DD"/>
    <a:srgbClr val="A3A2A7"/>
    <a:srgbClr val="A7A6AB"/>
    <a:srgbClr val="9FA29F"/>
    <a:srgbClr val="28292B"/>
    <a:srgbClr val="008476"/>
    <a:srgbClr val="FEC86E"/>
    <a:srgbClr val="FBD6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25" autoAdjust="0"/>
    <p:restoredTop sz="75323" autoAdjust="0"/>
  </p:normalViewPr>
  <p:slideViewPr>
    <p:cSldViewPr snapToGrid="0" snapToObjects="1">
      <p:cViewPr varScale="1">
        <p:scale>
          <a:sx n="67" d="100"/>
          <a:sy n="67" d="100"/>
        </p:scale>
        <p:origin x="52" y="204"/>
      </p:cViewPr>
      <p:guideLst/>
    </p:cSldViewPr>
  </p:slideViewPr>
  <p:outlineViewPr>
    <p:cViewPr>
      <p:scale>
        <a:sx n="33" d="100"/>
        <a:sy n="33" d="100"/>
      </p:scale>
      <p:origin x="0" y="-9324"/>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Roberts" userId="809e680c-7cbe-4ca5-8db2-be1c15666466" providerId="ADAL" clId="{74BF6374-1750-4DEF-94C4-1E83DDAB6A2A}"/>
    <pc:docChg chg="custSel modSld">
      <pc:chgData name="Martin Roberts" userId="809e680c-7cbe-4ca5-8db2-be1c15666466" providerId="ADAL" clId="{74BF6374-1750-4DEF-94C4-1E83DDAB6A2A}" dt="2024-10-07T12:37:42.076" v="0" actId="33524"/>
      <pc:docMkLst>
        <pc:docMk/>
      </pc:docMkLst>
      <pc:sldChg chg="modSp mod">
        <pc:chgData name="Martin Roberts" userId="809e680c-7cbe-4ca5-8db2-be1c15666466" providerId="ADAL" clId="{74BF6374-1750-4DEF-94C4-1E83DDAB6A2A}" dt="2024-10-07T12:37:42.076" v="0" actId="33524"/>
        <pc:sldMkLst>
          <pc:docMk/>
          <pc:sldMk cId="0" sldId="258"/>
        </pc:sldMkLst>
        <pc:spChg chg="mod">
          <ac:chgData name="Martin Roberts" userId="809e680c-7cbe-4ca5-8db2-be1c15666466" providerId="ADAL" clId="{74BF6374-1750-4DEF-94C4-1E83DDAB6A2A}" dt="2024-10-07T12:37:42.076" v="0" actId="33524"/>
          <ac:spMkLst>
            <pc:docMk/>
            <pc:sldMk cId="0" sldId="258"/>
            <ac:spMk id="126"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wat-fps3\ResearchSpecialistservices\Chris%20W\Presentations%20workshops%20training\Courses\Mental%20health%20awareness%202022\stress%20rat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wat-fps3\ResearchSpecialistservices\Chris%20W\Presentations%20workshops%20training\Courses\Mental%20health%20awareness%202022\stress%20rat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[Book2]Sheet1!PivotTable1</c:name>
    <c:fmtId val="7"/>
  </c:pivotSource>
  <c:chart>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5.6060805379314023E-2"/>
          <c:y val="4.4511879605720971E-2"/>
          <c:w val="0.72687699862149147"/>
          <c:h val="0.78537690760646528"/>
        </c:manualLayout>
      </c:layout>
      <c:lineChart>
        <c:grouping val="standard"/>
        <c:varyColors val="0"/>
        <c:ser>
          <c:idx val="0"/>
          <c:order val="0"/>
          <c:tx>
            <c:strRef>
              <c:f>Sheet1!$J$8:$J$9</c:f>
              <c:strCache>
                <c:ptCount val="1"/>
                <c:pt idx="0">
                  <c:v>All illness</c:v>
                </c:pt>
              </c:strCache>
            </c:strRef>
          </c:tx>
          <c:spPr>
            <a:ln w="38100" cap="rnd">
              <a:solidFill>
                <a:schemeClr val="accent1"/>
              </a:solidFill>
              <a:round/>
            </a:ln>
            <a:effectLst/>
          </c:spPr>
          <c:marker>
            <c:symbol val="none"/>
          </c:marker>
          <c:cat>
            <c:strRef>
              <c:f>Sheet1!$I$10:$I$27</c:f>
              <c:strCache>
                <c:ptCount val="17"/>
                <c:pt idx="0">
                  <c:v>2001/02</c:v>
                </c:pt>
                <c:pt idx="1">
                  <c:v>2003/04</c:v>
                </c:pt>
                <c:pt idx="2">
                  <c:v>2004/05</c:v>
                </c:pt>
                <c:pt idx="3">
                  <c:v>2005/06</c:v>
                </c:pt>
                <c:pt idx="4">
                  <c:v>2006/07</c:v>
                </c:pt>
                <c:pt idx="5">
                  <c:v>2007/08</c:v>
                </c:pt>
                <c:pt idx="6">
                  <c:v>2008/09</c:v>
                </c:pt>
                <c:pt idx="7">
                  <c:v>2009/10</c:v>
                </c:pt>
                <c:pt idx="8">
                  <c:v>2010/11</c:v>
                </c:pt>
                <c:pt idx="9">
                  <c:v>2011/12</c:v>
                </c:pt>
                <c:pt idx="10">
                  <c:v>2013/14</c:v>
                </c:pt>
                <c:pt idx="11">
                  <c:v>2014/15</c:v>
                </c:pt>
                <c:pt idx="12">
                  <c:v>2015/16</c:v>
                </c:pt>
                <c:pt idx="13">
                  <c:v>2016/17</c:v>
                </c:pt>
                <c:pt idx="14">
                  <c:v>2017/18</c:v>
                </c:pt>
                <c:pt idx="15">
                  <c:v>2018/19</c:v>
                </c:pt>
                <c:pt idx="16">
                  <c:v>2019/20</c:v>
                </c:pt>
              </c:strCache>
            </c:strRef>
          </c:cat>
          <c:val>
            <c:numRef>
              <c:f>Sheet1!$J$10:$J$27</c:f>
              <c:numCache>
                <c:formatCode>General</c:formatCode>
                <c:ptCount val="17"/>
                <c:pt idx="0">
                  <c:v>4870</c:v>
                </c:pt>
                <c:pt idx="1">
                  <c:v>4630</c:v>
                </c:pt>
                <c:pt idx="2">
                  <c:v>4210</c:v>
                </c:pt>
                <c:pt idx="3">
                  <c:v>3910</c:v>
                </c:pt>
                <c:pt idx="4">
                  <c:v>4710</c:v>
                </c:pt>
                <c:pt idx="5">
                  <c:v>4170</c:v>
                </c:pt>
                <c:pt idx="6">
                  <c:v>3890</c:v>
                </c:pt>
                <c:pt idx="7">
                  <c:v>4230</c:v>
                </c:pt>
                <c:pt idx="8">
                  <c:v>3830</c:v>
                </c:pt>
                <c:pt idx="9">
                  <c:v>3550</c:v>
                </c:pt>
                <c:pt idx="10">
                  <c:v>3990</c:v>
                </c:pt>
                <c:pt idx="11">
                  <c:v>3910</c:v>
                </c:pt>
                <c:pt idx="12">
                  <c:v>4050</c:v>
                </c:pt>
                <c:pt idx="13">
                  <c:v>3970</c:v>
                </c:pt>
                <c:pt idx="14">
                  <c:v>4120</c:v>
                </c:pt>
                <c:pt idx="15">
                  <c:v>4060</c:v>
                </c:pt>
                <c:pt idx="16">
                  <c:v>4830</c:v>
                </c:pt>
              </c:numCache>
            </c:numRef>
          </c:val>
          <c:smooth val="0"/>
          <c:extLst>
            <c:ext xmlns:c16="http://schemas.microsoft.com/office/drawing/2014/chart" uri="{C3380CC4-5D6E-409C-BE32-E72D297353CC}">
              <c16:uniqueId val="{00000000-1ADC-465B-8F26-929AAC8598B4}"/>
            </c:ext>
          </c:extLst>
        </c:ser>
        <c:ser>
          <c:idx val="1"/>
          <c:order val="1"/>
          <c:tx>
            <c:strRef>
              <c:f>Sheet1!$K$8:$K$9</c:f>
              <c:strCache>
                <c:ptCount val="1"/>
                <c:pt idx="0">
                  <c:v>Breathing or lung problems</c:v>
                </c:pt>
              </c:strCache>
            </c:strRef>
          </c:tx>
          <c:spPr>
            <a:ln w="38100" cap="rnd">
              <a:solidFill>
                <a:schemeClr val="accent2"/>
              </a:solidFill>
              <a:round/>
            </a:ln>
            <a:effectLst/>
          </c:spPr>
          <c:marker>
            <c:symbol val="none"/>
          </c:marker>
          <c:cat>
            <c:strRef>
              <c:f>Sheet1!$I$10:$I$27</c:f>
              <c:strCache>
                <c:ptCount val="17"/>
                <c:pt idx="0">
                  <c:v>2001/02</c:v>
                </c:pt>
                <c:pt idx="1">
                  <c:v>2003/04</c:v>
                </c:pt>
                <c:pt idx="2">
                  <c:v>2004/05</c:v>
                </c:pt>
                <c:pt idx="3">
                  <c:v>2005/06</c:v>
                </c:pt>
                <c:pt idx="4">
                  <c:v>2006/07</c:v>
                </c:pt>
                <c:pt idx="5">
                  <c:v>2007/08</c:v>
                </c:pt>
                <c:pt idx="6">
                  <c:v>2008/09</c:v>
                </c:pt>
                <c:pt idx="7">
                  <c:v>2009/10</c:v>
                </c:pt>
                <c:pt idx="8">
                  <c:v>2010/11</c:v>
                </c:pt>
                <c:pt idx="9">
                  <c:v>2011/12</c:v>
                </c:pt>
                <c:pt idx="10">
                  <c:v>2013/14</c:v>
                </c:pt>
                <c:pt idx="11">
                  <c:v>2014/15</c:v>
                </c:pt>
                <c:pt idx="12">
                  <c:v>2015/16</c:v>
                </c:pt>
                <c:pt idx="13">
                  <c:v>2016/17</c:v>
                </c:pt>
                <c:pt idx="14">
                  <c:v>2017/18</c:v>
                </c:pt>
                <c:pt idx="15">
                  <c:v>2018/19</c:v>
                </c:pt>
                <c:pt idx="16">
                  <c:v>2019/20</c:v>
                </c:pt>
              </c:strCache>
            </c:strRef>
          </c:cat>
          <c:val>
            <c:numRef>
              <c:f>Sheet1!$K$10:$K$27</c:f>
              <c:numCache>
                <c:formatCode>General</c:formatCode>
                <c:ptCount val="17"/>
                <c:pt idx="0">
                  <c:v>200</c:v>
                </c:pt>
                <c:pt idx="1">
                  <c:v>200</c:v>
                </c:pt>
                <c:pt idx="2">
                  <c:v>150</c:v>
                </c:pt>
                <c:pt idx="3">
                  <c:v>150</c:v>
                </c:pt>
                <c:pt idx="4">
                  <c:v>150</c:v>
                </c:pt>
                <c:pt idx="5">
                  <c:v>120</c:v>
                </c:pt>
                <c:pt idx="6">
                  <c:v>130</c:v>
                </c:pt>
                <c:pt idx="7">
                  <c:v>130</c:v>
                </c:pt>
                <c:pt idx="8">
                  <c:v>100</c:v>
                </c:pt>
                <c:pt idx="9">
                  <c:v>110</c:v>
                </c:pt>
                <c:pt idx="10">
                  <c:v>91</c:v>
                </c:pt>
                <c:pt idx="11">
                  <c:v>120</c:v>
                </c:pt>
                <c:pt idx="12">
                  <c:v>140</c:v>
                </c:pt>
                <c:pt idx="13">
                  <c:v>130</c:v>
                </c:pt>
                <c:pt idx="14">
                  <c:v>130</c:v>
                </c:pt>
                <c:pt idx="15">
                  <c:v>130</c:v>
                </c:pt>
                <c:pt idx="16">
                  <c:v>170</c:v>
                </c:pt>
              </c:numCache>
            </c:numRef>
          </c:val>
          <c:smooth val="0"/>
          <c:extLst>
            <c:ext xmlns:c16="http://schemas.microsoft.com/office/drawing/2014/chart" uri="{C3380CC4-5D6E-409C-BE32-E72D297353CC}">
              <c16:uniqueId val="{00000001-1ADC-465B-8F26-929AAC8598B4}"/>
            </c:ext>
          </c:extLst>
        </c:ser>
        <c:ser>
          <c:idx val="2"/>
          <c:order val="2"/>
          <c:tx>
            <c:strRef>
              <c:f>Sheet1!$L$8:$L$9</c:f>
              <c:strCache>
                <c:ptCount val="1"/>
                <c:pt idx="0">
                  <c:v>Infectious disease (virus, bacteria)</c:v>
                </c:pt>
              </c:strCache>
            </c:strRef>
          </c:tx>
          <c:spPr>
            <a:ln w="38100" cap="rnd">
              <a:solidFill>
                <a:schemeClr val="accent3"/>
              </a:solidFill>
              <a:round/>
            </a:ln>
            <a:effectLst/>
          </c:spPr>
          <c:marker>
            <c:symbol val="none"/>
          </c:marker>
          <c:cat>
            <c:strRef>
              <c:f>Sheet1!$I$10:$I$27</c:f>
              <c:strCache>
                <c:ptCount val="17"/>
                <c:pt idx="0">
                  <c:v>2001/02</c:v>
                </c:pt>
                <c:pt idx="1">
                  <c:v>2003/04</c:v>
                </c:pt>
                <c:pt idx="2">
                  <c:v>2004/05</c:v>
                </c:pt>
                <c:pt idx="3">
                  <c:v>2005/06</c:v>
                </c:pt>
                <c:pt idx="4">
                  <c:v>2006/07</c:v>
                </c:pt>
                <c:pt idx="5">
                  <c:v>2007/08</c:v>
                </c:pt>
                <c:pt idx="6">
                  <c:v>2008/09</c:v>
                </c:pt>
                <c:pt idx="7">
                  <c:v>2009/10</c:v>
                </c:pt>
                <c:pt idx="8">
                  <c:v>2010/11</c:v>
                </c:pt>
                <c:pt idx="9">
                  <c:v>2011/12</c:v>
                </c:pt>
                <c:pt idx="10">
                  <c:v>2013/14</c:v>
                </c:pt>
                <c:pt idx="11">
                  <c:v>2014/15</c:v>
                </c:pt>
                <c:pt idx="12">
                  <c:v>2015/16</c:v>
                </c:pt>
                <c:pt idx="13">
                  <c:v>2016/17</c:v>
                </c:pt>
                <c:pt idx="14">
                  <c:v>2017/18</c:v>
                </c:pt>
                <c:pt idx="15">
                  <c:v>2018/19</c:v>
                </c:pt>
                <c:pt idx="16">
                  <c:v>2019/20</c:v>
                </c:pt>
              </c:strCache>
            </c:strRef>
          </c:cat>
          <c:val>
            <c:numRef>
              <c:f>Sheet1!$L$10:$L$27</c:f>
              <c:numCache>
                <c:formatCode>General</c:formatCode>
                <c:ptCount val="17"/>
                <c:pt idx="0">
                  <c:v>110</c:v>
                </c:pt>
                <c:pt idx="1">
                  <c:v>91</c:v>
                </c:pt>
                <c:pt idx="2">
                  <c:v>93</c:v>
                </c:pt>
                <c:pt idx="3">
                  <c:v>80</c:v>
                </c:pt>
                <c:pt idx="4">
                  <c:v>130</c:v>
                </c:pt>
                <c:pt idx="5">
                  <c:v>130</c:v>
                </c:pt>
                <c:pt idx="6">
                  <c:v>110</c:v>
                </c:pt>
                <c:pt idx="7">
                  <c:v>190</c:v>
                </c:pt>
                <c:pt idx="8">
                  <c:v>120</c:v>
                </c:pt>
                <c:pt idx="9">
                  <c:v>67</c:v>
                </c:pt>
                <c:pt idx="10">
                  <c:v>73</c:v>
                </c:pt>
                <c:pt idx="11">
                  <c:v>78</c:v>
                </c:pt>
                <c:pt idx="13">
                  <c:v>100</c:v>
                </c:pt>
                <c:pt idx="14">
                  <c:v>130</c:v>
                </c:pt>
                <c:pt idx="15">
                  <c:v>90</c:v>
                </c:pt>
                <c:pt idx="16">
                  <c:v>90</c:v>
                </c:pt>
              </c:numCache>
            </c:numRef>
          </c:val>
          <c:smooth val="0"/>
          <c:extLst>
            <c:ext xmlns:c16="http://schemas.microsoft.com/office/drawing/2014/chart" uri="{C3380CC4-5D6E-409C-BE32-E72D297353CC}">
              <c16:uniqueId val="{00000002-1ADC-465B-8F26-929AAC8598B4}"/>
            </c:ext>
          </c:extLst>
        </c:ser>
        <c:ser>
          <c:idx val="3"/>
          <c:order val="3"/>
          <c:tx>
            <c:strRef>
              <c:f>Sheet1!$M$8:$M$9</c:f>
              <c:strCache>
                <c:ptCount val="1"/>
                <c:pt idx="0">
                  <c:v>Musculoskeletal disorders</c:v>
                </c:pt>
              </c:strCache>
            </c:strRef>
          </c:tx>
          <c:spPr>
            <a:ln w="38100" cap="rnd">
              <a:solidFill>
                <a:schemeClr val="accent4"/>
              </a:solidFill>
              <a:round/>
            </a:ln>
            <a:effectLst/>
          </c:spPr>
          <c:marker>
            <c:symbol val="none"/>
          </c:marker>
          <c:cat>
            <c:strRef>
              <c:f>Sheet1!$I$10:$I$27</c:f>
              <c:strCache>
                <c:ptCount val="17"/>
                <c:pt idx="0">
                  <c:v>2001/02</c:v>
                </c:pt>
                <c:pt idx="1">
                  <c:v>2003/04</c:v>
                </c:pt>
                <c:pt idx="2">
                  <c:v>2004/05</c:v>
                </c:pt>
                <c:pt idx="3">
                  <c:v>2005/06</c:v>
                </c:pt>
                <c:pt idx="4">
                  <c:v>2006/07</c:v>
                </c:pt>
                <c:pt idx="5">
                  <c:v>2007/08</c:v>
                </c:pt>
                <c:pt idx="6">
                  <c:v>2008/09</c:v>
                </c:pt>
                <c:pt idx="7">
                  <c:v>2009/10</c:v>
                </c:pt>
                <c:pt idx="8">
                  <c:v>2010/11</c:v>
                </c:pt>
                <c:pt idx="9">
                  <c:v>2011/12</c:v>
                </c:pt>
                <c:pt idx="10">
                  <c:v>2013/14</c:v>
                </c:pt>
                <c:pt idx="11">
                  <c:v>2014/15</c:v>
                </c:pt>
                <c:pt idx="12">
                  <c:v>2015/16</c:v>
                </c:pt>
                <c:pt idx="13">
                  <c:v>2016/17</c:v>
                </c:pt>
                <c:pt idx="14">
                  <c:v>2017/18</c:v>
                </c:pt>
                <c:pt idx="15">
                  <c:v>2018/19</c:v>
                </c:pt>
                <c:pt idx="16">
                  <c:v>2019/20</c:v>
                </c:pt>
              </c:strCache>
            </c:strRef>
          </c:cat>
          <c:val>
            <c:numRef>
              <c:f>Sheet1!$M$10:$M$27</c:f>
              <c:numCache>
                <c:formatCode>General</c:formatCode>
                <c:ptCount val="17"/>
                <c:pt idx="0">
                  <c:v>2140</c:v>
                </c:pt>
                <c:pt idx="1">
                  <c:v>2120</c:v>
                </c:pt>
                <c:pt idx="2">
                  <c:v>1950</c:v>
                </c:pt>
                <c:pt idx="3">
                  <c:v>1860</c:v>
                </c:pt>
                <c:pt idx="4">
                  <c:v>2190</c:v>
                </c:pt>
                <c:pt idx="5">
                  <c:v>1780</c:v>
                </c:pt>
                <c:pt idx="6">
                  <c:v>1770</c:v>
                </c:pt>
                <c:pt idx="7">
                  <c:v>1890</c:v>
                </c:pt>
                <c:pt idx="8">
                  <c:v>1700</c:v>
                </c:pt>
                <c:pt idx="9">
                  <c:v>1460</c:v>
                </c:pt>
                <c:pt idx="10">
                  <c:v>1690</c:v>
                </c:pt>
                <c:pt idx="11">
                  <c:v>1730</c:v>
                </c:pt>
                <c:pt idx="12">
                  <c:v>1670</c:v>
                </c:pt>
                <c:pt idx="13">
                  <c:v>1550</c:v>
                </c:pt>
                <c:pt idx="14">
                  <c:v>1420</c:v>
                </c:pt>
                <c:pt idx="15">
                  <c:v>1490</c:v>
                </c:pt>
                <c:pt idx="16">
                  <c:v>1460</c:v>
                </c:pt>
              </c:numCache>
            </c:numRef>
          </c:val>
          <c:smooth val="0"/>
          <c:extLst>
            <c:ext xmlns:c16="http://schemas.microsoft.com/office/drawing/2014/chart" uri="{C3380CC4-5D6E-409C-BE32-E72D297353CC}">
              <c16:uniqueId val="{00000003-1ADC-465B-8F26-929AAC8598B4}"/>
            </c:ext>
          </c:extLst>
        </c:ser>
        <c:ser>
          <c:idx val="4"/>
          <c:order val="4"/>
          <c:tx>
            <c:strRef>
              <c:f>Sheet1!$N$8:$N$9</c:f>
              <c:strCache>
                <c:ptCount val="1"/>
                <c:pt idx="0">
                  <c:v>Other type of illness</c:v>
                </c:pt>
              </c:strCache>
            </c:strRef>
          </c:tx>
          <c:spPr>
            <a:ln w="38100" cap="rnd">
              <a:solidFill>
                <a:srgbClr val="002060"/>
              </a:solidFill>
              <a:round/>
            </a:ln>
            <a:effectLst/>
          </c:spPr>
          <c:marker>
            <c:symbol val="none"/>
          </c:marker>
          <c:cat>
            <c:strRef>
              <c:f>Sheet1!$I$10:$I$27</c:f>
              <c:strCache>
                <c:ptCount val="17"/>
                <c:pt idx="0">
                  <c:v>2001/02</c:v>
                </c:pt>
                <c:pt idx="1">
                  <c:v>2003/04</c:v>
                </c:pt>
                <c:pt idx="2">
                  <c:v>2004/05</c:v>
                </c:pt>
                <c:pt idx="3">
                  <c:v>2005/06</c:v>
                </c:pt>
                <c:pt idx="4">
                  <c:v>2006/07</c:v>
                </c:pt>
                <c:pt idx="5">
                  <c:v>2007/08</c:v>
                </c:pt>
                <c:pt idx="6">
                  <c:v>2008/09</c:v>
                </c:pt>
                <c:pt idx="7">
                  <c:v>2009/10</c:v>
                </c:pt>
                <c:pt idx="8">
                  <c:v>2010/11</c:v>
                </c:pt>
                <c:pt idx="9">
                  <c:v>2011/12</c:v>
                </c:pt>
                <c:pt idx="10">
                  <c:v>2013/14</c:v>
                </c:pt>
                <c:pt idx="11">
                  <c:v>2014/15</c:v>
                </c:pt>
                <c:pt idx="12">
                  <c:v>2015/16</c:v>
                </c:pt>
                <c:pt idx="13">
                  <c:v>2016/17</c:v>
                </c:pt>
                <c:pt idx="14">
                  <c:v>2017/18</c:v>
                </c:pt>
                <c:pt idx="15">
                  <c:v>2018/19</c:v>
                </c:pt>
                <c:pt idx="16">
                  <c:v>2019/20</c:v>
                </c:pt>
              </c:strCache>
            </c:strRef>
          </c:cat>
          <c:val>
            <c:numRef>
              <c:f>Sheet1!$N$10:$N$27</c:f>
              <c:numCache>
                <c:formatCode>General</c:formatCode>
                <c:ptCount val="17"/>
                <c:pt idx="0">
                  <c:v>400</c:v>
                </c:pt>
                <c:pt idx="1">
                  <c:v>300</c:v>
                </c:pt>
                <c:pt idx="2">
                  <c:v>290</c:v>
                </c:pt>
                <c:pt idx="3">
                  <c:v>290</c:v>
                </c:pt>
                <c:pt idx="4">
                  <c:v>350</c:v>
                </c:pt>
                <c:pt idx="5">
                  <c:v>350</c:v>
                </c:pt>
                <c:pt idx="6">
                  <c:v>260</c:v>
                </c:pt>
                <c:pt idx="7">
                  <c:v>250</c:v>
                </c:pt>
                <c:pt idx="8">
                  <c:v>340</c:v>
                </c:pt>
                <c:pt idx="9">
                  <c:v>270</c:v>
                </c:pt>
                <c:pt idx="10">
                  <c:v>350</c:v>
                </c:pt>
                <c:pt idx="11">
                  <c:v>350</c:v>
                </c:pt>
                <c:pt idx="12">
                  <c:v>390</c:v>
                </c:pt>
                <c:pt idx="13">
                  <c:v>370</c:v>
                </c:pt>
                <c:pt idx="14">
                  <c:v>370</c:v>
                </c:pt>
                <c:pt idx="15">
                  <c:v>330</c:v>
                </c:pt>
                <c:pt idx="16">
                  <c:v>480</c:v>
                </c:pt>
              </c:numCache>
            </c:numRef>
          </c:val>
          <c:smooth val="0"/>
          <c:extLst>
            <c:ext xmlns:c16="http://schemas.microsoft.com/office/drawing/2014/chart" uri="{C3380CC4-5D6E-409C-BE32-E72D297353CC}">
              <c16:uniqueId val="{00000004-1ADC-465B-8F26-929AAC8598B4}"/>
            </c:ext>
          </c:extLst>
        </c:ser>
        <c:ser>
          <c:idx val="5"/>
          <c:order val="5"/>
          <c:tx>
            <c:strRef>
              <c:f>Sheet1!$O$8:$O$9</c:f>
              <c:strCache>
                <c:ptCount val="1"/>
                <c:pt idx="0">
                  <c:v>Stress, depression or anxiety</c:v>
                </c:pt>
              </c:strCache>
            </c:strRef>
          </c:tx>
          <c:spPr>
            <a:ln w="38100" cap="rnd">
              <a:solidFill>
                <a:schemeClr val="accent6"/>
              </a:solidFill>
              <a:round/>
            </a:ln>
            <a:effectLst/>
          </c:spPr>
          <c:marker>
            <c:symbol val="none"/>
          </c:marker>
          <c:cat>
            <c:strRef>
              <c:f>Sheet1!$I$10:$I$27</c:f>
              <c:strCache>
                <c:ptCount val="17"/>
                <c:pt idx="0">
                  <c:v>2001/02</c:v>
                </c:pt>
                <c:pt idx="1">
                  <c:v>2003/04</c:v>
                </c:pt>
                <c:pt idx="2">
                  <c:v>2004/05</c:v>
                </c:pt>
                <c:pt idx="3">
                  <c:v>2005/06</c:v>
                </c:pt>
                <c:pt idx="4">
                  <c:v>2006/07</c:v>
                </c:pt>
                <c:pt idx="5">
                  <c:v>2007/08</c:v>
                </c:pt>
                <c:pt idx="6">
                  <c:v>2008/09</c:v>
                </c:pt>
                <c:pt idx="7">
                  <c:v>2009/10</c:v>
                </c:pt>
                <c:pt idx="8">
                  <c:v>2010/11</c:v>
                </c:pt>
                <c:pt idx="9">
                  <c:v>2011/12</c:v>
                </c:pt>
                <c:pt idx="10">
                  <c:v>2013/14</c:v>
                </c:pt>
                <c:pt idx="11">
                  <c:v>2014/15</c:v>
                </c:pt>
                <c:pt idx="12">
                  <c:v>2015/16</c:v>
                </c:pt>
                <c:pt idx="13">
                  <c:v>2016/17</c:v>
                </c:pt>
                <c:pt idx="14">
                  <c:v>2017/18</c:v>
                </c:pt>
                <c:pt idx="15">
                  <c:v>2018/19</c:v>
                </c:pt>
                <c:pt idx="16">
                  <c:v>2019/20</c:v>
                </c:pt>
              </c:strCache>
            </c:strRef>
          </c:cat>
          <c:val>
            <c:numRef>
              <c:f>Sheet1!$O$10:$O$27</c:f>
              <c:numCache>
                <c:formatCode>General</c:formatCode>
                <c:ptCount val="17"/>
                <c:pt idx="0">
                  <c:v>1560</c:v>
                </c:pt>
                <c:pt idx="1">
                  <c:v>1550</c:v>
                </c:pt>
                <c:pt idx="2">
                  <c:v>1420</c:v>
                </c:pt>
                <c:pt idx="3">
                  <c:v>1190</c:v>
                </c:pt>
                <c:pt idx="4">
                  <c:v>1550</c:v>
                </c:pt>
                <c:pt idx="5">
                  <c:v>1460</c:v>
                </c:pt>
                <c:pt idx="6">
                  <c:v>1370</c:v>
                </c:pt>
                <c:pt idx="7">
                  <c:v>1460</c:v>
                </c:pt>
                <c:pt idx="8">
                  <c:v>1330</c:v>
                </c:pt>
                <c:pt idx="9">
                  <c:v>1420</c:v>
                </c:pt>
                <c:pt idx="10">
                  <c:v>1560</c:v>
                </c:pt>
                <c:pt idx="11">
                  <c:v>1390</c:v>
                </c:pt>
                <c:pt idx="12">
                  <c:v>1510</c:v>
                </c:pt>
                <c:pt idx="13">
                  <c:v>1610</c:v>
                </c:pt>
                <c:pt idx="14">
                  <c:v>1800</c:v>
                </c:pt>
                <c:pt idx="15">
                  <c:v>1800</c:v>
                </c:pt>
                <c:pt idx="16">
                  <c:v>2440</c:v>
                </c:pt>
              </c:numCache>
            </c:numRef>
          </c:val>
          <c:smooth val="0"/>
          <c:extLst>
            <c:ext xmlns:c16="http://schemas.microsoft.com/office/drawing/2014/chart" uri="{C3380CC4-5D6E-409C-BE32-E72D297353CC}">
              <c16:uniqueId val="{00000005-1ADC-465B-8F26-929AAC8598B4}"/>
            </c:ext>
          </c:extLst>
        </c:ser>
        <c:dLbls>
          <c:showLegendKey val="0"/>
          <c:showVal val="0"/>
          <c:showCatName val="0"/>
          <c:showSerName val="0"/>
          <c:showPercent val="0"/>
          <c:showBubbleSize val="0"/>
        </c:dLbls>
        <c:smooth val="0"/>
        <c:axId val="631310864"/>
        <c:axId val="631305288"/>
      </c:lineChart>
      <c:catAx>
        <c:axId val="63131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31305288"/>
        <c:crosses val="autoZero"/>
        <c:auto val="1"/>
        <c:lblAlgn val="ctr"/>
        <c:lblOffset val="100"/>
        <c:noMultiLvlLbl val="0"/>
      </c:catAx>
      <c:valAx>
        <c:axId val="631305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31310864"/>
        <c:crosses val="autoZero"/>
        <c:crossBetween val="midCat"/>
      </c:valAx>
      <c:spPr>
        <a:noFill/>
        <a:ln>
          <a:noFill/>
        </a:ln>
        <a:effectLst/>
      </c:spPr>
    </c:plotArea>
    <c:legend>
      <c:legendPos val="r"/>
      <c:layout>
        <c:manualLayout>
          <c:xMode val="edge"/>
          <c:yMode val="edge"/>
          <c:x val="0.82074751262258439"/>
          <c:y val="4.4845225045327695E-2"/>
          <c:w val="0.16943452806216289"/>
          <c:h val="0.7781056599196366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latin typeface="Arial"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4817063288082"/>
          <c:y val="3.0263531015353382E-2"/>
          <c:w val="0.75751269573828695"/>
          <c:h val="0.7907639689375290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86-4545-B0F7-8672CDAA772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586-4545-B0F7-8672CDAA772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586-4545-B0F7-8672CDAA772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586-4545-B0F7-8672CDAA7724}"/>
              </c:ext>
            </c:extLst>
          </c:dPt>
          <c:dLbls>
            <c:dLbl>
              <c:idx val="0"/>
              <c:layout>
                <c:manualLayout>
                  <c:x val="-0.18843307086614183"/>
                  <c:y val="-1.197738272231839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86-4545-B0F7-8672CDAA7724}"/>
                </c:ext>
              </c:extLst>
            </c:dLbl>
            <c:dLbl>
              <c:idx val="1"/>
              <c:layout>
                <c:manualLayout>
                  <c:x val="0.18344663167104111"/>
                  <c:y val="-5.669873618887914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86-4545-B0F7-8672CDAA7724}"/>
                </c:ext>
              </c:extLst>
            </c:dLbl>
            <c:dLbl>
              <c:idx val="2"/>
              <c:layout>
                <c:manualLayout>
                  <c:x val="0.1186078302712161"/>
                  <c:y val="8.406805980004405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28292B"/>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86-4545-B0F7-8672CDAA7724}"/>
                </c:ext>
              </c:extLst>
            </c:dLbl>
            <c:dLbl>
              <c:idx val="3"/>
              <c:layout>
                <c:manualLayout>
                  <c:x val="7.829090113735783E-2"/>
                  <c:y val="9.735736767503941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86-4545-B0F7-8672CDAA772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Sheet2!$F$2:$F$5</c:f>
              <c:strCache>
                <c:ptCount val="4"/>
                <c:pt idx="0">
                  <c:v>Stress, depression or anxiety</c:v>
                </c:pt>
                <c:pt idx="1">
                  <c:v>Musculoskeletal disorders</c:v>
                </c:pt>
                <c:pt idx="2">
                  <c:v>Breathing or lung problems</c:v>
                </c:pt>
                <c:pt idx="3">
                  <c:v>All other types of illness</c:v>
                </c:pt>
              </c:strCache>
            </c:strRef>
          </c:cat>
          <c:val>
            <c:numRef>
              <c:f>Sheet2!$G$2:$G$5</c:f>
              <c:numCache>
                <c:formatCode>#,###;"*";0;@</c:formatCode>
                <c:ptCount val="4"/>
                <c:pt idx="0">
                  <c:v>17909</c:v>
                </c:pt>
                <c:pt idx="1">
                  <c:v>8854</c:v>
                </c:pt>
                <c:pt idx="2">
                  <c:v>2048</c:v>
                </c:pt>
                <c:pt idx="3" formatCode="General">
                  <c:v>3081</c:v>
                </c:pt>
              </c:numCache>
            </c:numRef>
          </c:val>
          <c:extLst>
            <c:ext xmlns:c16="http://schemas.microsoft.com/office/drawing/2014/chart" uri="{C3380CC4-5D6E-409C-BE32-E72D297353CC}">
              <c16:uniqueId val="{00000008-7586-4545-B0F7-8672CDAA772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3298556430446195E-2"/>
          <c:y val="0.86073208283065616"/>
          <c:w val="0.91895822397200355"/>
          <c:h val="0.1392679171693438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Sheet3!$A$4:$A$6</c:f>
              <c:strCache>
                <c:ptCount val="3"/>
                <c:pt idx="0">
                  <c:v>Stress, depression or anxiety (19-20)</c:v>
                </c:pt>
                <c:pt idx="1">
                  <c:v>All workplace injuries (19-20)</c:v>
                </c:pt>
                <c:pt idx="2">
                  <c:v>Labour disputes (19)</c:v>
                </c:pt>
              </c:strCache>
            </c:strRef>
          </c:cat>
          <c:val>
            <c:numRef>
              <c:f>Sheet3!$B$4:$B$6</c:f>
              <c:numCache>
                <c:formatCode>#,###;"*";0;@</c:formatCode>
                <c:ptCount val="3"/>
                <c:pt idx="0">
                  <c:v>17909000</c:v>
                </c:pt>
                <c:pt idx="1">
                  <c:v>6316000</c:v>
                </c:pt>
                <c:pt idx="2" formatCode="General">
                  <c:v>234000</c:v>
                </c:pt>
              </c:numCache>
            </c:numRef>
          </c:val>
          <c:extLst>
            <c:ext xmlns:c16="http://schemas.microsoft.com/office/drawing/2014/chart" uri="{C3380CC4-5D6E-409C-BE32-E72D297353CC}">
              <c16:uniqueId val="{00000000-ABD8-4940-A4AE-73FA8132F41D}"/>
            </c:ext>
          </c:extLst>
        </c:ser>
        <c:dLbls>
          <c:dLblPos val="outEnd"/>
          <c:showLegendKey val="0"/>
          <c:showVal val="1"/>
          <c:showCatName val="0"/>
          <c:showSerName val="0"/>
          <c:showPercent val="0"/>
          <c:showBubbleSize val="0"/>
        </c:dLbls>
        <c:gapWidth val="219"/>
        <c:axId val="971445664"/>
        <c:axId val="971447960"/>
      </c:barChart>
      <c:catAx>
        <c:axId val="97144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971447960"/>
        <c:crosses val="autoZero"/>
        <c:auto val="1"/>
        <c:lblAlgn val="ctr"/>
        <c:lblOffset val="100"/>
        <c:noMultiLvlLbl val="0"/>
      </c:catAx>
      <c:valAx>
        <c:axId val="9714479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971445664"/>
        <c:crosses val="autoZero"/>
        <c:crossBetween val="between"/>
        <c:dispUnits>
          <c:builtInUnit val="thousands"/>
          <c:dispUnitsLbl>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200" baseline="0">
          <a:latin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45AE6C-E953-4CC4-A1B6-77DDFDF6E871}" type="doc">
      <dgm:prSet loTypeId="urn:microsoft.com/office/officeart/2005/8/layout/process2" loCatId="process" qsTypeId="urn:microsoft.com/office/officeart/2005/8/quickstyle/simple4" qsCatId="simple" csTypeId="urn:microsoft.com/office/officeart/2005/8/colors/accent1_3" csCatId="accent1" phldr="1"/>
      <dgm:spPr/>
      <dgm:t>
        <a:bodyPr/>
        <a:lstStyle/>
        <a:p>
          <a:endParaRPr lang="en-GB"/>
        </a:p>
      </dgm:t>
    </dgm:pt>
    <dgm:pt modelId="{3263058F-1BE8-4DEE-B110-D60D7499681A}">
      <dgm:prSet phldrT="[Text]" custT="1"/>
      <dgm:spPr/>
      <dgm:t>
        <a:bodyPr/>
        <a:lstStyle/>
        <a:p>
          <a:r>
            <a:rPr lang="en-US" sz="1600" b="1" dirty="0">
              <a:latin typeface="Tahoma" panose="020B0604030504040204" pitchFamily="34" charset="0"/>
              <a:ea typeface="Tahoma" panose="020B0604030504040204" pitchFamily="34" charset="0"/>
              <a:cs typeface="Tahoma" panose="020B0604030504040204" pitchFamily="34" charset="0"/>
            </a:rPr>
            <a:t>Understand the Management Standards </a:t>
          </a:r>
          <a:endParaRPr lang="en-GB" sz="1600" dirty="0">
            <a:latin typeface="Tahoma" panose="020B0604030504040204" pitchFamily="34" charset="0"/>
            <a:ea typeface="Tahoma" panose="020B0604030504040204" pitchFamily="34" charset="0"/>
            <a:cs typeface="Tahoma" panose="020B0604030504040204" pitchFamily="34" charset="0"/>
          </a:endParaRPr>
        </a:p>
      </dgm:t>
    </dgm:pt>
    <dgm:pt modelId="{D10D7C03-48FD-4621-A2FC-1209A91CEA4C}" type="parTrans" cxnId="{DDD8B6B4-540A-479D-86C1-643598C247C6}">
      <dgm:prSet/>
      <dgm:spPr/>
      <dgm:t>
        <a:bodyPr/>
        <a:lstStyle/>
        <a:p>
          <a:endParaRPr lang="en-GB"/>
        </a:p>
      </dgm:t>
    </dgm:pt>
    <dgm:pt modelId="{560E8637-1CB5-4048-8008-4966C3B53AC2}" type="sibTrans" cxnId="{DDD8B6B4-540A-479D-86C1-643598C247C6}">
      <dgm:prSet/>
      <dgm:spPr/>
      <dgm:t>
        <a:bodyPr/>
        <a:lstStyle/>
        <a:p>
          <a:endParaRPr lang="en-GB"/>
        </a:p>
      </dgm:t>
    </dgm:pt>
    <dgm:pt modelId="{B2204C6C-96CC-4B82-8FAB-A6EBD9EAA0E1}">
      <dgm:prSet phldrT="[Text]" custT="1"/>
      <dgm:spPr>
        <a:gradFill rotWithShape="0">
          <a:gsLst>
            <a:gs pos="0">
              <a:schemeClr val="bg1">
                <a:lumMod val="65000"/>
              </a:schemeClr>
            </a:gs>
            <a:gs pos="100000">
              <a:schemeClr val="bg1">
                <a:lumMod val="75000"/>
              </a:schemeClr>
            </a:gs>
          </a:gsLst>
          <a:lin ang="16200000" scaled="0"/>
        </a:gradFill>
        <a:effectLst>
          <a:glow>
            <a:schemeClr val="accent1">
              <a:alpha val="0"/>
            </a:schemeClr>
          </a:glow>
          <a:softEdge rad="0"/>
        </a:effectLst>
      </dgm:spPr>
      <dgm:t>
        <a:bodyPr/>
        <a:lstStyle/>
        <a:p>
          <a:r>
            <a:rPr lang="en-US" sz="1600" b="1" dirty="0">
              <a:latin typeface="Tahoma" panose="020B0604030504040204" pitchFamily="34" charset="0"/>
              <a:ea typeface="Tahoma" panose="020B0604030504040204" pitchFamily="34" charset="0"/>
              <a:cs typeface="Tahoma" panose="020B0604030504040204" pitchFamily="34" charset="0"/>
            </a:rPr>
            <a:t>Gather data </a:t>
          </a:r>
          <a:endParaRPr lang="en-GB" sz="1600" dirty="0">
            <a:latin typeface="Tahoma" panose="020B0604030504040204" pitchFamily="34" charset="0"/>
            <a:ea typeface="Tahoma" panose="020B0604030504040204" pitchFamily="34" charset="0"/>
            <a:cs typeface="Tahoma" panose="020B0604030504040204" pitchFamily="34" charset="0"/>
          </a:endParaRPr>
        </a:p>
      </dgm:t>
    </dgm:pt>
    <dgm:pt modelId="{98428A15-5B41-4E53-A1DD-83450C353399}" type="parTrans" cxnId="{3C851883-87C7-4AF3-AAD4-2B3E37CFEA92}">
      <dgm:prSet/>
      <dgm:spPr/>
      <dgm:t>
        <a:bodyPr/>
        <a:lstStyle/>
        <a:p>
          <a:endParaRPr lang="en-GB"/>
        </a:p>
      </dgm:t>
    </dgm:pt>
    <dgm:pt modelId="{9BBDF261-8005-4CFB-B740-131D551016E3}" type="sibTrans" cxnId="{3C851883-87C7-4AF3-AAD4-2B3E37CFEA92}">
      <dgm:prSet/>
      <dgm:spPr/>
      <dgm:t>
        <a:bodyPr/>
        <a:lstStyle/>
        <a:p>
          <a:endParaRPr lang="en-GB"/>
        </a:p>
      </dgm:t>
    </dgm:pt>
    <dgm:pt modelId="{9E689DC5-1ED0-43F5-9C50-362A72170FDC}">
      <dgm:prSet phldrT="[Text]" custT="1"/>
      <dgm:spPr>
        <a:gradFill rotWithShape="0">
          <a:gsLst>
            <a:gs pos="0">
              <a:schemeClr val="bg1">
                <a:lumMod val="65000"/>
              </a:schemeClr>
            </a:gs>
            <a:gs pos="100000">
              <a:schemeClr val="bg1">
                <a:lumMod val="75000"/>
              </a:schemeClr>
            </a:gs>
          </a:gsLst>
          <a:lin ang="16200000" scaled="0"/>
        </a:gradFill>
        <a:effectLst>
          <a:glow>
            <a:schemeClr val="accent1">
              <a:alpha val="0"/>
            </a:schemeClr>
          </a:glow>
          <a:softEdge rad="0"/>
        </a:effectLst>
      </dgm:spPr>
      <dgm:t>
        <a:bodyPr/>
        <a:lstStyle/>
        <a:p>
          <a:r>
            <a:rPr lang="en-US" sz="1600" b="1" dirty="0">
              <a:latin typeface="Tahoma" panose="020B0604030504040204" pitchFamily="34" charset="0"/>
              <a:ea typeface="Tahoma" panose="020B0604030504040204" pitchFamily="34" charset="0"/>
              <a:cs typeface="Tahoma" panose="020B0604030504040204" pitchFamily="34" charset="0"/>
            </a:rPr>
            <a:t>Explore problems and develop solutions</a:t>
          </a:r>
          <a:endParaRPr lang="en-GB" sz="1600" dirty="0">
            <a:latin typeface="Tahoma" panose="020B0604030504040204" pitchFamily="34" charset="0"/>
            <a:ea typeface="Tahoma" panose="020B0604030504040204" pitchFamily="34" charset="0"/>
            <a:cs typeface="Tahoma" panose="020B0604030504040204" pitchFamily="34" charset="0"/>
          </a:endParaRPr>
        </a:p>
      </dgm:t>
    </dgm:pt>
    <dgm:pt modelId="{801CAB50-2480-45D9-9884-DD20D5DDE5AC}" type="parTrans" cxnId="{F8342B66-9524-46FE-AD40-D411B325AA69}">
      <dgm:prSet/>
      <dgm:spPr/>
      <dgm:t>
        <a:bodyPr/>
        <a:lstStyle/>
        <a:p>
          <a:endParaRPr lang="en-GB"/>
        </a:p>
      </dgm:t>
    </dgm:pt>
    <dgm:pt modelId="{D55EB2E5-6239-40E9-91E9-2095D286EA7F}" type="sibTrans" cxnId="{F8342B66-9524-46FE-AD40-D411B325AA69}">
      <dgm:prSet/>
      <dgm:spPr/>
      <dgm:t>
        <a:bodyPr/>
        <a:lstStyle/>
        <a:p>
          <a:endParaRPr lang="en-GB"/>
        </a:p>
      </dgm:t>
    </dgm:pt>
    <dgm:pt modelId="{E4B6ADEE-ABA2-4486-B280-DDDF1BB1EBEC}">
      <dgm:prSet phldrT="[Text]" custT="1"/>
      <dgm:spPr>
        <a:gradFill rotWithShape="0">
          <a:gsLst>
            <a:gs pos="0">
              <a:schemeClr val="bg1">
                <a:lumMod val="65000"/>
              </a:schemeClr>
            </a:gs>
            <a:gs pos="100000">
              <a:schemeClr val="bg1">
                <a:lumMod val="75000"/>
              </a:schemeClr>
            </a:gs>
          </a:gsLst>
          <a:lin ang="16200000" scaled="0"/>
        </a:gradFill>
        <a:effectLst>
          <a:glow>
            <a:schemeClr val="accent1">
              <a:alpha val="0"/>
            </a:schemeClr>
          </a:glow>
          <a:softEdge rad="0"/>
        </a:effectLst>
      </dgm:spPr>
      <dgm:t>
        <a:bodyPr/>
        <a:lstStyle/>
        <a:p>
          <a:r>
            <a:rPr lang="en-US" sz="1600" b="1" dirty="0">
              <a:latin typeface="Tahoma" panose="020B0604030504040204" pitchFamily="34" charset="0"/>
              <a:ea typeface="Tahoma" panose="020B0604030504040204" pitchFamily="34" charset="0"/>
              <a:cs typeface="Tahoma" panose="020B0604030504040204" pitchFamily="34" charset="0"/>
            </a:rPr>
            <a:t>Develop and implement action plans </a:t>
          </a:r>
          <a:endParaRPr lang="en-GB" sz="1600" dirty="0">
            <a:latin typeface="Tahoma" panose="020B0604030504040204" pitchFamily="34" charset="0"/>
            <a:ea typeface="Tahoma" panose="020B0604030504040204" pitchFamily="34" charset="0"/>
            <a:cs typeface="Tahoma" panose="020B0604030504040204" pitchFamily="34" charset="0"/>
          </a:endParaRPr>
        </a:p>
      </dgm:t>
    </dgm:pt>
    <dgm:pt modelId="{ACEF6721-FFAC-4DE1-8579-E765B382AAF0}" type="parTrans" cxnId="{75BEA55F-993D-422C-B3E1-5BC68F9BA418}">
      <dgm:prSet/>
      <dgm:spPr/>
      <dgm:t>
        <a:bodyPr/>
        <a:lstStyle/>
        <a:p>
          <a:endParaRPr lang="en-GB"/>
        </a:p>
      </dgm:t>
    </dgm:pt>
    <dgm:pt modelId="{0724E39B-805D-4E67-9904-949CE427A920}" type="sibTrans" cxnId="{75BEA55F-993D-422C-B3E1-5BC68F9BA418}">
      <dgm:prSet/>
      <dgm:spPr/>
      <dgm:t>
        <a:bodyPr/>
        <a:lstStyle/>
        <a:p>
          <a:endParaRPr lang="en-GB"/>
        </a:p>
      </dgm:t>
    </dgm:pt>
    <dgm:pt modelId="{EAB5C121-A751-465B-9C59-AD70C2F0FAC0}">
      <dgm:prSet phldrT="[Text]" custT="1"/>
      <dgm:spPr>
        <a:gradFill rotWithShape="0">
          <a:gsLst>
            <a:gs pos="0">
              <a:schemeClr val="bg1">
                <a:lumMod val="65000"/>
              </a:schemeClr>
            </a:gs>
            <a:gs pos="100000">
              <a:schemeClr val="bg1">
                <a:lumMod val="75000"/>
              </a:schemeClr>
            </a:gs>
          </a:gsLst>
          <a:lin ang="16200000" scaled="0"/>
        </a:gradFill>
        <a:effectLst>
          <a:glow>
            <a:schemeClr val="accent1">
              <a:alpha val="0"/>
            </a:schemeClr>
          </a:glow>
          <a:softEdge rad="0"/>
        </a:effectLst>
      </dgm:spPr>
      <dgm:t>
        <a:bodyPr/>
        <a:lstStyle/>
        <a:p>
          <a:r>
            <a:rPr lang="en-GB" sz="1600" b="1" dirty="0">
              <a:latin typeface="Tahoma" panose="020B0604030504040204" pitchFamily="34" charset="0"/>
              <a:ea typeface="Tahoma" panose="020B0604030504040204" pitchFamily="34" charset="0"/>
              <a:cs typeface="Tahoma" panose="020B0604030504040204" pitchFamily="34" charset="0"/>
            </a:rPr>
            <a:t>Monitor and review</a:t>
          </a:r>
        </a:p>
      </dgm:t>
    </dgm:pt>
    <dgm:pt modelId="{347A3CE4-6B4E-44DD-8A37-32617E5D606B}" type="parTrans" cxnId="{7B04C0B7-F1E8-418F-873D-F3D66DC777B9}">
      <dgm:prSet/>
      <dgm:spPr/>
      <dgm:t>
        <a:bodyPr/>
        <a:lstStyle/>
        <a:p>
          <a:endParaRPr lang="en-GB"/>
        </a:p>
      </dgm:t>
    </dgm:pt>
    <dgm:pt modelId="{E82C111B-7AA2-407F-99E9-815F47C453A1}" type="sibTrans" cxnId="{7B04C0B7-F1E8-418F-873D-F3D66DC777B9}">
      <dgm:prSet/>
      <dgm:spPr/>
      <dgm:t>
        <a:bodyPr/>
        <a:lstStyle/>
        <a:p>
          <a:endParaRPr lang="en-GB"/>
        </a:p>
      </dgm:t>
    </dgm:pt>
    <dgm:pt modelId="{4926E82A-D0F6-45AB-B7FB-30BB859ABCF8}" type="pres">
      <dgm:prSet presAssocID="{9745AE6C-E953-4CC4-A1B6-77DDFDF6E871}" presName="linearFlow" presStyleCnt="0">
        <dgm:presLayoutVars>
          <dgm:resizeHandles val="exact"/>
        </dgm:presLayoutVars>
      </dgm:prSet>
      <dgm:spPr/>
    </dgm:pt>
    <dgm:pt modelId="{55C1E09A-78BF-47EE-AAD8-4E9AF267366C}" type="pres">
      <dgm:prSet presAssocID="{3263058F-1BE8-4DEE-B110-D60D7499681A}" presName="node" presStyleLbl="node1" presStyleIdx="0" presStyleCnt="5" custScaleX="248362">
        <dgm:presLayoutVars>
          <dgm:bulletEnabled val="1"/>
        </dgm:presLayoutVars>
      </dgm:prSet>
      <dgm:spPr/>
    </dgm:pt>
    <dgm:pt modelId="{FCDECD79-523F-4F90-9CA6-0F9A97E521FA}" type="pres">
      <dgm:prSet presAssocID="{560E8637-1CB5-4048-8008-4966C3B53AC2}" presName="sibTrans" presStyleLbl="sibTrans2D1" presStyleIdx="0" presStyleCnt="4"/>
      <dgm:spPr/>
    </dgm:pt>
    <dgm:pt modelId="{88AE829C-F163-4998-A409-35D5FC624DDD}" type="pres">
      <dgm:prSet presAssocID="{560E8637-1CB5-4048-8008-4966C3B53AC2}" presName="connectorText" presStyleLbl="sibTrans2D1" presStyleIdx="0" presStyleCnt="4"/>
      <dgm:spPr/>
    </dgm:pt>
    <dgm:pt modelId="{B335F9B6-F557-48AF-B87C-1E3A3C81B1DB}" type="pres">
      <dgm:prSet presAssocID="{B2204C6C-96CC-4B82-8FAB-A6EBD9EAA0E1}" presName="node" presStyleLbl="node1" presStyleIdx="1" presStyleCnt="5" custScaleX="248362">
        <dgm:presLayoutVars>
          <dgm:bulletEnabled val="1"/>
        </dgm:presLayoutVars>
      </dgm:prSet>
      <dgm:spPr/>
    </dgm:pt>
    <dgm:pt modelId="{DD169546-4501-490C-B277-2D056F4D4D87}" type="pres">
      <dgm:prSet presAssocID="{9BBDF261-8005-4CFB-B740-131D551016E3}" presName="sibTrans" presStyleLbl="sibTrans2D1" presStyleIdx="1" presStyleCnt="4"/>
      <dgm:spPr/>
    </dgm:pt>
    <dgm:pt modelId="{52F79702-2F35-47BA-B10F-37CBEF11FD96}" type="pres">
      <dgm:prSet presAssocID="{9BBDF261-8005-4CFB-B740-131D551016E3}" presName="connectorText" presStyleLbl="sibTrans2D1" presStyleIdx="1" presStyleCnt="4"/>
      <dgm:spPr/>
    </dgm:pt>
    <dgm:pt modelId="{70B81956-413D-4F7A-AE5D-1B2857270A01}" type="pres">
      <dgm:prSet presAssocID="{9E689DC5-1ED0-43F5-9C50-362A72170FDC}" presName="node" presStyleLbl="node1" presStyleIdx="2" presStyleCnt="5" custScaleX="248362">
        <dgm:presLayoutVars>
          <dgm:bulletEnabled val="1"/>
        </dgm:presLayoutVars>
      </dgm:prSet>
      <dgm:spPr/>
    </dgm:pt>
    <dgm:pt modelId="{932EE4DB-67A0-4B39-83A7-E51C67F354E3}" type="pres">
      <dgm:prSet presAssocID="{D55EB2E5-6239-40E9-91E9-2095D286EA7F}" presName="sibTrans" presStyleLbl="sibTrans2D1" presStyleIdx="2" presStyleCnt="4"/>
      <dgm:spPr/>
    </dgm:pt>
    <dgm:pt modelId="{AFC5C33C-9420-4A9B-8497-96299BC55D38}" type="pres">
      <dgm:prSet presAssocID="{D55EB2E5-6239-40E9-91E9-2095D286EA7F}" presName="connectorText" presStyleLbl="sibTrans2D1" presStyleIdx="2" presStyleCnt="4"/>
      <dgm:spPr/>
    </dgm:pt>
    <dgm:pt modelId="{245732D6-6407-4C14-830C-1019D94DEDE6}" type="pres">
      <dgm:prSet presAssocID="{E4B6ADEE-ABA2-4486-B280-DDDF1BB1EBEC}" presName="node" presStyleLbl="node1" presStyleIdx="3" presStyleCnt="5" custScaleX="248362">
        <dgm:presLayoutVars>
          <dgm:bulletEnabled val="1"/>
        </dgm:presLayoutVars>
      </dgm:prSet>
      <dgm:spPr/>
    </dgm:pt>
    <dgm:pt modelId="{401A7F02-6267-430A-BADE-5C3E350FC8E7}" type="pres">
      <dgm:prSet presAssocID="{0724E39B-805D-4E67-9904-949CE427A920}" presName="sibTrans" presStyleLbl="sibTrans2D1" presStyleIdx="3" presStyleCnt="4"/>
      <dgm:spPr/>
    </dgm:pt>
    <dgm:pt modelId="{B8E1E83D-94E1-415E-A6E9-21363F39DDE3}" type="pres">
      <dgm:prSet presAssocID="{0724E39B-805D-4E67-9904-949CE427A920}" presName="connectorText" presStyleLbl="sibTrans2D1" presStyleIdx="3" presStyleCnt="4"/>
      <dgm:spPr/>
    </dgm:pt>
    <dgm:pt modelId="{0BE3EB1A-4C4E-4B8F-939A-6BE34AAFABC6}" type="pres">
      <dgm:prSet presAssocID="{EAB5C121-A751-465B-9C59-AD70C2F0FAC0}" presName="node" presStyleLbl="node1" presStyleIdx="4" presStyleCnt="5" custScaleX="248362">
        <dgm:presLayoutVars>
          <dgm:bulletEnabled val="1"/>
        </dgm:presLayoutVars>
      </dgm:prSet>
      <dgm:spPr/>
    </dgm:pt>
  </dgm:ptLst>
  <dgm:cxnLst>
    <dgm:cxn modelId="{877EFA05-59C3-4A7E-B08C-74688230826F}" type="presOf" srcId="{D55EB2E5-6239-40E9-91E9-2095D286EA7F}" destId="{AFC5C33C-9420-4A9B-8497-96299BC55D38}" srcOrd="1" destOrd="0" presId="urn:microsoft.com/office/officeart/2005/8/layout/process2"/>
    <dgm:cxn modelId="{092F331D-BBE7-42CC-ABBB-FD166768F7F2}" type="presOf" srcId="{9BBDF261-8005-4CFB-B740-131D551016E3}" destId="{DD169546-4501-490C-B277-2D056F4D4D87}" srcOrd="0" destOrd="0" presId="urn:microsoft.com/office/officeart/2005/8/layout/process2"/>
    <dgm:cxn modelId="{201FE429-6AC4-4FA5-A37E-A98A82D7367B}" type="presOf" srcId="{E4B6ADEE-ABA2-4486-B280-DDDF1BB1EBEC}" destId="{245732D6-6407-4C14-830C-1019D94DEDE6}" srcOrd="0" destOrd="0" presId="urn:microsoft.com/office/officeart/2005/8/layout/process2"/>
    <dgm:cxn modelId="{75BEA55F-993D-422C-B3E1-5BC68F9BA418}" srcId="{9745AE6C-E953-4CC4-A1B6-77DDFDF6E871}" destId="{E4B6ADEE-ABA2-4486-B280-DDDF1BB1EBEC}" srcOrd="3" destOrd="0" parTransId="{ACEF6721-FFAC-4DE1-8579-E765B382AAF0}" sibTransId="{0724E39B-805D-4E67-9904-949CE427A920}"/>
    <dgm:cxn modelId="{C5750541-EC1A-4371-8D12-0FE0DA5C8B6D}" type="presOf" srcId="{9BBDF261-8005-4CFB-B740-131D551016E3}" destId="{52F79702-2F35-47BA-B10F-37CBEF11FD96}" srcOrd="1" destOrd="0" presId="urn:microsoft.com/office/officeart/2005/8/layout/process2"/>
    <dgm:cxn modelId="{5C0FBD64-0712-46F7-8E93-34B151D28CC6}" type="presOf" srcId="{3263058F-1BE8-4DEE-B110-D60D7499681A}" destId="{55C1E09A-78BF-47EE-AAD8-4E9AF267366C}" srcOrd="0" destOrd="0" presId="urn:microsoft.com/office/officeart/2005/8/layout/process2"/>
    <dgm:cxn modelId="{F8342B66-9524-46FE-AD40-D411B325AA69}" srcId="{9745AE6C-E953-4CC4-A1B6-77DDFDF6E871}" destId="{9E689DC5-1ED0-43F5-9C50-362A72170FDC}" srcOrd="2" destOrd="0" parTransId="{801CAB50-2480-45D9-9884-DD20D5DDE5AC}" sibTransId="{D55EB2E5-6239-40E9-91E9-2095D286EA7F}"/>
    <dgm:cxn modelId="{164A3F53-7D7F-4D89-838A-A768B3F7E5B4}" type="presOf" srcId="{EAB5C121-A751-465B-9C59-AD70C2F0FAC0}" destId="{0BE3EB1A-4C4E-4B8F-939A-6BE34AAFABC6}" srcOrd="0" destOrd="0" presId="urn:microsoft.com/office/officeart/2005/8/layout/process2"/>
    <dgm:cxn modelId="{17061454-27D4-4F6A-A073-6F7290388923}" type="presOf" srcId="{D55EB2E5-6239-40E9-91E9-2095D286EA7F}" destId="{932EE4DB-67A0-4B39-83A7-E51C67F354E3}" srcOrd="0" destOrd="0" presId="urn:microsoft.com/office/officeart/2005/8/layout/process2"/>
    <dgm:cxn modelId="{EF7BC956-D93B-4320-A803-983E39478E7D}" type="presOf" srcId="{560E8637-1CB5-4048-8008-4966C3B53AC2}" destId="{88AE829C-F163-4998-A409-35D5FC624DDD}" srcOrd="1" destOrd="0" presId="urn:microsoft.com/office/officeart/2005/8/layout/process2"/>
    <dgm:cxn modelId="{3C851883-87C7-4AF3-AAD4-2B3E37CFEA92}" srcId="{9745AE6C-E953-4CC4-A1B6-77DDFDF6E871}" destId="{B2204C6C-96CC-4B82-8FAB-A6EBD9EAA0E1}" srcOrd="1" destOrd="0" parTransId="{98428A15-5B41-4E53-A1DD-83450C353399}" sibTransId="{9BBDF261-8005-4CFB-B740-131D551016E3}"/>
    <dgm:cxn modelId="{194B5E85-5989-4202-B660-67CB5AA8E39B}" type="presOf" srcId="{B2204C6C-96CC-4B82-8FAB-A6EBD9EAA0E1}" destId="{B335F9B6-F557-48AF-B87C-1E3A3C81B1DB}" srcOrd="0" destOrd="0" presId="urn:microsoft.com/office/officeart/2005/8/layout/process2"/>
    <dgm:cxn modelId="{5DDE0AAB-2434-4DC4-8501-E250CD7D2626}" type="presOf" srcId="{0724E39B-805D-4E67-9904-949CE427A920}" destId="{401A7F02-6267-430A-BADE-5C3E350FC8E7}" srcOrd="0" destOrd="0" presId="urn:microsoft.com/office/officeart/2005/8/layout/process2"/>
    <dgm:cxn modelId="{7052B6B2-24EC-4717-AC08-FD5E48D85A3E}" type="presOf" srcId="{0724E39B-805D-4E67-9904-949CE427A920}" destId="{B8E1E83D-94E1-415E-A6E9-21363F39DDE3}" srcOrd="1" destOrd="0" presId="urn:microsoft.com/office/officeart/2005/8/layout/process2"/>
    <dgm:cxn modelId="{DDD8B6B4-540A-479D-86C1-643598C247C6}" srcId="{9745AE6C-E953-4CC4-A1B6-77DDFDF6E871}" destId="{3263058F-1BE8-4DEE-B110-D60D7499681A}" srcOrd="0" destOrd="0" parTransId="{D10D7C03-48FD-4621-A2FC-1209A91CEA4C}" sibTransId="{560E8637-1CB5-4048-8008-4966C3B53AC2}"/>
    <dgm:cxn modelId="{7B04C0B7-F1E8-418F-873D-F3D66DC777B9}" srcId="{9745AE6C-E953-4CC4-A1B6-77DDFDF6E871}" destId="{EAB5C121-A751-465B-9C59-AD70C2F0FAC0}" srcOrd="4" destOrd="0" parTransId="{347A3CE4-6B4E-44DD-8A37-32617E5D606B}" sibTransId="{E82C111B-7AA2-407F-99E9-815F47C453A1}"/>
    <dgm:cxn modelId="{865913E8-09E1-4469-B9C8-929E51752382}" type="presOf" srcId="{560E8637-1CB5-4048-8008-4966C3B53AC2}" destId="{FCDECD79-523F-4F90-9CA6-0F9A97E521FA}" srcOrd="0" destOrd="0" presId="urn:microsoft.com/office/officeart/2005/8/layout/process2"/>
    <dgm:cxn modelId="{67DA41F6-6913-4F91-B025-B6165622829A}" type="presOf" srcId="{9E689DC5-1ED0-43F5-9C50-362A72170FDC}" destId="{70B81956-413D-4F7A-AE5D-1B2857270A01}" srcOrd="0" destOrd="0" presId="urn:microsoft.com/office/officeart/2005/8/layout/process2"/>
    <dgm:cxn modelId="{8C840AF7-42D5-431C-A6C6-05F14009C754}" type="presOf" srcId="{9745AE6C-E953-4CC4-A1B6-77DDFDF6E871}" destId="{4926E82A-D0F6-45AB-B7FB-30BB859ABCF8}" srcOrd="0" destOrd="0" presId="urn:microsoft.com/office/officeart/2005/8/layout/process2"/>
    <dgm:cxn modelId="{55F1B0AC-471E-43C4-BF75-7D801FB32709}" type="presParOf" srcId="{4926E82A-D0F6-45AB-B7FB-30BB859ABCF8}" destId="{55C1E09A-78BF-47EE-AAD8-4E9AF267366C}" srcOrd="0" destOrd="0" presId="urn:microsoft.com/office/officeart/2005/8/layout/process2"/>
    <dgm:cxn modelId="{5438A0BA-0BF7-4C4A-AC50-AB693C0E63B2}" type="presParOf" srcId="{4926E82A-D0F6-45AB-B7FB-30BB859ABCF8}" destId="{FCDECD79-523F-4F90-9CA6-0F9A97E521FA}" srcOrd="1" destOrd="0" presId="urn:microsoft.com/office/officeart/2005/8/layout/process2"/>
    <dgm:cxn modelId="{5A629AF1-4AE9-4887-B97B-5F99D706D890}" type="presParOf" srcId="{FCDECD79-523F-4F90-9CA6-0F9A97E521FA}" destId="{88AE829C-F163-4998-A409-35D5FC624DDD}" srcOrd="0" destOrd="0" presId="urn:microsoft.com/office/officeart/2005/8/layout/process2"/>
    <dgm:cxn modelId="{9A8A3C0E-E499-44E6-B8C0-ECB69DA2C7F2}" type="presParOf" srcId="{4926E82A-D0F6-45AB-B7FB-30BB859ABCF8}" destId="{B335F9B6-F557-48AF-B87C-1E3A3C81B1DB}" srcOrd="2" destOrd="0" presId="urn:microsoft.com/office/officeart/2005/8/layout/process2"/>
    <dgm:cxn modelId="{EC72FE96-F057-436A-8B00-F000489559A8}" type="presParOf" srcId="{4926E82A-D0F6-45AB-B7FB-30BB859ABCF8}" destId="{DD169546-4501-490C-B277-2D056F4D4D87}" srcOrd="3" destOrd="0" presId="urn:microsoft.com/office/officeart/2005/8/layout/process2"/>
    <dgm:cxn modelId="{A7125423-DDC7-4E80-8F63-1EFB53FF6749}" type="presParOf" srcId="{DD169546-4501-490C-B277-2D056F4D4D87}" destId="{52F79702-2F35-47BA-B10F-37CBEF11FD96}" srcOrd="0" destOrd="0" presId="urn:microsoft.com/office/officeart/2005/8/layout/process2"/>
    <dgm:cxn modelId="{17214B45-20C7-4518-A6F9-48A85505416E}" type="presParOf" srcId="{4926E82A-D0F6-45AB-B7FB-30BB859ABCF8}" destId="{70B81956-413D-4F7A-AE5D-1B2857270A01}" srcOrd="4" destOrd="0" presId="urn:microsoft.com/office/officeart/2005/8/layout/process2"/>
    <dgm:cxn modelId="{6261D08A-B4A9-40AD-9CC5-B8F0B3C4D94F}" type="presParOf" srcId="{4926E82A-D0F6-45AB-B7FB-30BB859ABCF8}" destId="{932EE4DB-67A0-4B39-83A7-E51C67F354E3}" srcOrd="5" destOrd="0" presId="urn:microsoft.com/office/officeart/2005/8/layout/process2"/>
    <dgm:cxn modelId="{A26BF02A-C174-438D-85AD-A09B1DA48DE4}" type="presParOf" srcId="{932EE4DB-67A0-4B39-83A7-E51C67F354E3}" destId="{AFC5C33C-9420-4A9B-8497-96299BC55D38}" srcOrd="0" destOrd="0" presId="urn:microsoft.com/office/officeart/2005/8/layout/process2"/>
    <dgm:cxn modelId="{C219F98A-67DF-46A7-8BB2-62266B9C081A}" type="presParOf" srcId="{4926E82A-D0F6-45AB-B7FB-30BB859ABCF8}" destId="{245732D6-6407-4C14-830C-1019D94DEDE6}" srcOrd="6" destOrd="0" presId="urn:microsoft.com/office/officeart/2005/8/layout/process2"/>
    <dgm:cxn modelId="{BE545032-44D6-4A25-8BF2-4F445106E77E}" type="presParOf" srcId="{4926E82A-D0F6-45AB-B7FB-30BB859ABCF8}" destId="{401A7F02-6267-430A-BADE-5C3E350FC8E7}" srcOrd="7" destOrd="0" presId="urn:microsoft.com/office/officeart/2005/8/layout/process2"/>
    <dgm:cxn modelId="{89F8EA6D-B713-431D-A875-E62FF62E6D73}" type="presParOf" srcId="{401A7F02-6267-430A-BADE-5C3E350FC8E7}" destId="{B8E1E83D-94E1-415E-A6E9-21363F39DDE3}" srcOrd="0" destOrd="0" presId="urn:microsoft.com/office/officeart/2005/8/layout/process2"/>
    <dgm:cxn modelId="{37C588A2-6D60-4F71-AEA1-FF663C9A663C}" type="presParOf" srcId="{4926E82A-D0F6-45AB-B7FB-30BB859ABCF8}" destId="{0BE3EB1A-4C4E-4B8F-939A-6BE34AAFABC6}"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45AE6C-E953-4CC4-A1B6-77DDFDF6E871}" type="doc">
      <dgm:prSet loTypeId="urn:microsoft.com/office/officeart/2005/8/layout/process2" loCatId="process" qsTypeId="urn:microsoft.com/office/officeart/2005/8/quickstyle/simple4" qsCatId="simple" csTypeId="urn:microsoft.com/office/officeart/2005/8/colors/accent1_3" csCatId="accent1" phldr="1"/>
      <dgm:spPr/>
      <dgm:t>
        <a:bodyPr/>
        <a:lstStyle/>
        <a:p>
          <a:endParaRPr lang="en-GB"/>
        </a:p>
      </dgm:t>
    </dgm:pt>
    <dgm:pt modelId="{3263058F-1BE8-4DEE-B110-D60D7499681A}">
      <dgm:prSet phldrT="[Text]" custT="1"/>
      <dgm:spPr>
        <a:gradFill rotWithShape="0">
          <a:gsLst>
            <a:gs pos="0">
              <a:schemeClr val="bg1">
                <a:lumMod val="65000"/>
              </a:schemeClr>
            </a:gs>
            <a:gs pos="100000">
              <a:schemeClr val="bg1">
                <a:lumMod val="75000"/>
              </a:schemeClr>
            </a:gs>
          </a:gsLst>
          <a:lin ang="16200000" scaled="0"/>
        </a:gradFill>
      </dgm:spPr>
      <dgm:t>
        <a:bodyPr/>
        <a:lstStyle/>
        <a:p>
          <a:r>
            <a:rPr lang="en-US" sz="1600" b="1" dirty="0">
              <a:latin typeface="Tahoma" panose="020B0604030504040204" pitchFamily="34" charset="0"/>
              <a:ea typeface="Tahoma" panose="020B0604030504040204" pitchFamily="34" charset="0"/>
              <a:cs typeface="Tahoma" panose="020B0604030504040204" pitchFamily="34" charset="0"/>
            </a:rPr>
            <a:t>Understand the Management Standards </a:t>
          </a:r>
          <a:endParaRPr lang="en-GB" sz="1600" dirty="0">
            <a:latin typeface="Tahoma" panose="020B0604030504040204" pitchFamily="34" charset="0"/>
            <a:ea typeface="Tahoma" panose="020B0604030504040204" pitchFamily="34" charset="0"/>
            <a:cs typeface="Tahoma" panose="020B0604030504040204" pitchFamily="34" charset="0"/>
          </a:endParaRPr>
        </a:p>
      </dgm:t>
    </dgm:pt>
    <dgm:pt modelId="{D10D7C03-48FD-4621-A2FC-1209A91CEA4C}" type="parTrans" cxnId="{DDD8B6B4-540A-479D-86C1-643598C247C6}">
      <dgm:prSet/>
      <dgm:spPr/>
      <dgm:t>
        <a:bodyPr/>
        <a:lstStyle/>
        <a:p>
          <a:endParaRPr lang="en-GB"/>
        </a:p>
      </dgm:t>
    </dgm:pt>
    <dgm:pt modelId="{560E8637-1CB5-4048-8008-4966C3B53AC2}" type="sibTrans" cxnId="{DDD8B6B4-540A-479D-86C1-643598C247C6}">
      <dgm:prSet/>
      <dgm:spPr/>
      <dgm:t>
        <a:bodyPr/>
        <a:lstStyle/>
        <a:p>
          <a:endParaRPr lang="en-GB"/>
        </a:p>
      </dgm:t>
    </dgm:pt>
    <dgm:pt modelId="{B2204C6C-96CC-4B82-8FAB-A6EBD9EAA0E1}">
      <dgm:prSet phldrT="[Text]" custT="1"/>
      <dgm:spPr>
        <a:effectLst>
          <a:glow>
            <a:schemeClr val="accent1">
              <a:alpha val="0"/>
            </a:schemeClr>
          </a:glow>
          <a:softEdge rad="0"/>
        </a:effectLst>
      </dgm:spPr>
      <dgm:t>
        <a:bodyPr/>
        <a:lstStyle/>
        <a:p>
          <a:r>
            <a:rPr lang="en-US" sz="1600" b="1" dirty="0">
              <a:latin typeface="Tahoma" panose="020B0604030504040204" pitchFamily="34" charset="0"/>
              <a:ea typeface="Tahoma" panose="020B0604030504040204" pitchFamily="34" charset="0"/>
              <a:cs typeface="Tahoma" panose="020B0604030504040204" pitchFamily="34" charset="0"/>
            </a:rPr>
            <a:t>Gather data </a:t>
          </a:r>
          <a:endParaRPr lang="en-GB" sz="1600" dirty="0">
            <a:latin typeface="Tahoma" panose="020B0604030504040204" pitchFamily="34" charset="0"/>
            <a:ea typeface="Tahoma" panose="020B0604030504040204" pitchFamily="34" charset="0"/>
            <a:cs typeface="Tahoma" panose="020B0604030504040204" pitchFamily="34" charset="0"/>
          </a:endParaRPr>
        </a:p>
      </dgm:t>
    </dgm:pt>
    <dgm:pt modelId="{98428A15-5B41-4E53-A1DD-83450C353399}" type="parTrans" cxnId="{3C851883-87C7-4AF3-AAD4-2B3E37CFEA92}">
      <dgm:prSet/>
      <dgm:spPr/>
      <dgm:t>
        <a:bodyPr/>
        <a:lstStyle/>
        <a:p>
          <a:endParaRPr lang="en-GB"/>
        </a:p>
      </dgm:t>
    </dgm:pt>
    <dgm:pt modelId="{9BBDF261-8005-4CFB-B740-131D551016E3}" type="sibTrans" cxnId="{3C851883-87C7-4AF3-AAD4-2B3E37CFEA92}">
      <dgm:prSet/>
      <dgm:spPr/>
      <dgm:t>
        <a:bodyPr/>
        <a:lstStyle/>
        <a:p>
          <a:endParaRPr lang="en-GB"/>
        </a:p>
      </dgm:t>
    </dgm:pt>
    <dgm:pt modelId="{9E689DC5-1ED0-43F5-9C50-362A72170FDC}">
      <dgm:prSet phldrT="[Text]" custT="1"/>
      <dgm:spPr>
        <a:gradFill rotWithShape="0">
          <a:gsLst>
            <a:gs pos="0">
              <a:schemeClr val="bg1">
                <a:lumMod val="65000"/>
              </a:schemeClr>
            </a:gs>
            <a:gs pos="100000">
              <a:schemeClr val="bg1">
                <a:lumMod val="75000"/>
              </a:schemeClr>
            </a:gs>
          </a:gsLst>
          <a:lin ang="16200000" scaled="0"/>
        </a:gradFill>
        <a:effectLst>
          <a:glow>
            <a:schemeClr val="accent1">
              <a:alpha val="0"/>
            </a:schemeClr>
          </a:glow>
          <a:softEdge rad="0"/>
        </a:effectLst>
      </dgm:spPr>
      <dgm:t>
        <a:bodyPr/>
        <a:lstStyle/>
        <a:p>
          <a:r>
            <a:rPr lang="en-US" sz="1600" b="1" dirty="0">
              <a:latin typeface="Tahoma" panose="020B0604030504040204" pitchFamily="34" charset="0"/>
              <a:ea typeface="Tahoma" panose="020B0604030504040204" pitchFamily="34" charset="0"/>
              <a:cs typeface="Tahoma" panose="020B0604030504040204" pitchFamily="34" charset="0"/>
            </a:rPr>
            <a:t>Explore problems and develop solutions</a:t>
          </a:r>
          <a:endParaRPr lang="en-GB" sz="1600" dirty="0">
            <a:latin typeface="Tahoma" panose="020B0604030504040204" pitchFamily="34" charset="0"/>
            <a:ea typeface="Tahoma" panose="020B0604030504040204" pitchFamily="34" charset="0"/>
            <a:cs typeface="Tahoma" panose="020B0604030504040204" pitchFamily="34" charset="0"/>
          </a:endParaRPr>
        </a:p>
      </dgm:t>
    </dgm:pt>
    <dgm:pt modelId="{801CAB50-2480-45D9-9884-DD20D5DDE5AC}" type="parTrans" cxnId="{F8342B66-9524-46FE-AD40-D411B325AA69}">
      <dgm:prSet/>
      <dgm:spPr/>
      <dgm:t>
        <a:bodyPr/>
        <a:lstStyle/>
        <a:p>
          <a:endParaRPr lang="en-GB"/>
        </a:p>
      </dgm:t>
    </dgm:pt>
    <dgm:pt modelId="{D55EB2E5-6239-40E9-91E9-2095D286EA7F}" type="sibTrans" cxnId="{F8342B66-9524-46FE-AD40-D411B325AA69}">
      <dgm:prSet/>
      <dgm:spPr/>
      <dgm:t>
        <a:bodyPr/>
        <a:lstStyle/>
        <a:p>
          <a:endParaRPr lang="en-GB"/>
        </a:p>
      </dgm:t>
    </dgm:pt>
    <dgm:pt modelId="{E4B6ADEE-ABA2-4486-B280-DDDF1BB1EBEC}">
      <dgm:prSet phldrT="[Text]" custT="1"/>
      <dgm:spPr>
        <a:gradFill rotWithShape="0">
          <a:gsLst>
            <a:gs pos="0">
              <a:schemeClr val="bg1">
                <a:lumMod val="65000"/>
              </a:schemeClr>
            </a:gs>
            <a:gs pos="100000">
              <a:schemeClr val="bg1">
                <a:lumMod val="75000"/>
              </a:schemeClr>
            </a:gs>
          </a:gsLst>
          <a:lin ang="16200000" scaled="0"/>
        </a:gradFill>
        <a:effectLst>
          <a:glow>
            <a:schemeClr val="accent1">
              <a:alpha val="0"/>
            </a:schemeClr>
          </a:glow>
          <a:softEdge rad="0"/>
        </a:effectLst>
      </dgm:spPr>
      <dgm:t>
        <a:bodyPr/>
        <a:lstStyle/>
        <a:p>
          <a:r>
            <a:rPr lang="en-US" sz="1600" b="1" dirty="0">
              <a:latin typeface="Tahoma" panose="020B0604030504040204" pitchFamily="34" charset="0"/>
              <a:ea typeface="Tahoma" panose="020B0604030504040204" pitchFamily="34" charset="0"/>
              <a:cs typeface="Tahoma" panose="020B0604030504040204" pitchFamily="34" charset="0"/>
            </a:rPr>
            <a:t>Develop and implement action plans </a:t>
          </a:r>
          <a:endParaRPr lang="en-GB" sz="1600" dirty="0">
            <a:latin typeface="Tahoma" panose="020B0604030504040204" pitchFamily="34" charset="0"/>
            <a:ea typeface="Tahoma" panose="020B0604030504040204" pitchFamily="34" charset="0"/>
            <a:cs typeface="Tahoma" panose="020B0604030504040204" pitchFamily="34" charset="0"/>
          </a:endParaRPr>
        </a:p>
      </dgm:t>
    </dgm:pt>
    <dgm:pt modelId="{ACEF6721-FFAC-4DE1-8579-E765B382AAF0}" type="parTrans" cxnId="{75BEA55F-993D-422C-B3E1-5BC68F9BA418}">
      <dgm:prSet/>
      <dgm:spPr/>
      <dgm:t>
        <a:bodyPr/>
        <a:lstStyle/>
        <a:p>
          <a:endParaRPr lang="en-GB"/>
        </a:p>
      </dgm:t>
    </dgm:pt>
    <dgm:pt modelId="{0724E39B-805D-4E67-9904-949CE427A920}" type="sibTrans" cxnId="{75BEA55F-993D-422C-B3E1-5BC68F9BA418}">
      <dgm:prSet/>
      <dgm:spPr/>
      <dgm:t>
        <a:bodyPr/>
        <a:lstStyle/>
        <a:p>
          <a:endParaRPr lang="en-GB"/>
        </a:p>
      </dgm:t>
    </dgm:pt>
    <dgm:pt modelId="{EAB5C121-A751-465B-9C59-AD70C2F0FAC0}">
      <dgm:prSet phldrT="[Text]" custT="1"/>
      <dgm:spPr>
        <a:gradFill rotWithShape="0">
          <a:gsLst>
            <a:gs pos="0">
              <a:schemeClr val="bg1">
                <a:lumMod val="65000"/>
              </a:schemeClr>
            </a:gs>
            <a:gs pos="100000">
              <a:schemeClr val="bg1">
                <a:lumMod val="75000"/>
              </a:schemeClr>
            </a:gs>
          </a:gsLst>
          <a:lin ang="16200000" scaled="0"/>
        </a:gradFill>
        <a:effectLst>
          <a:glow>
            <a:schemeClr val="accent1">
              <a:alpha val="0"/>
            </a:schemeClr>
          </a:glow>
          <a:softEdge rad="0"/>
        </a:effectLst>
      </dgm:spPr>
      <dgm:t>
        <a:bodyPr/>
        <a:lstStyle/>
        <a:p>
          <a:r>
            <a:rPr lang="en-GB" sz="1600" b="1" dirty="0">
              <a:latin typeface="Tahoma" panose="020B0604030504040204" pitchFamily="34" charset="0"/>
              <a:ea typeface="Tahoma" panose="020B0604030504040204" pitchFamily="34" charset="0"/>
              <a:cs typeface="Tahoma" panose="020B0604030504040204" pitchFamily="34" charset="0"/>
            </a:rPr>
            <a:t>Monitor and review</a:t>
          </a:r>
        </a:p>
      </dgm:t>
    </dgm:pt>
    <dgm:pt modelId="{347A3CE4-6B4E-44DD-8A37-32617E5D606B}" type="parTrans" cxnId="{7B04C0B7-F1E8-418F-873D-F3D66DC777B9}">
      <dgm:prSet/>
      <dgm:spPr/>
      <dgm:t>
        <a:bodyPr/>
        <a:lstStyle/>
        <a:p>
          <a:endParaRPr lang="en-GB"/>
        </a:p>
      </dgm:t>
    </dgm:pt>
    <dgm:pt modelId="{E82C111B-7AA2-407F-99E9-815F47C453A1}" type="sibTrans" cxnId="{7B04C0B7-F1E8-418F-873D-F3D66DC777B9}">
      <dgm:prSet/>
      <dgm:spPr/>
      <dgm:t>
        <a:bodyPr/>
        <a:lstStyle/>
        <a:p>
          <a:endParaRPr lang="en-GB"/>
        </a:p>
      </dgm:t>
    </dgm:pt>
    <dgm:pt modelId="{4926E82A-D0F6-45AB-B7FB-30BB859ABCF8}" type="pres">
      <dgm:prSet presAssocID="{9745AE6C-E953-4CC4-A1B6-77DDFDF6E871}" presName="linearFlow" presStyleCnt="0">
        <dgm:presLayoutVars>
          <dgm:resizeHandles val="exact"/>
        </dgm:presLayoutVars>
      </dgm:prSet>
      <dgm:spPr/>
    </dgm:pt>
    <dgm:pt modelId="{55C1E09A-78BF-47EE-AAD8-4E9AF267366C}" type="pres">
      <dgm:prSet presAssocID="{3263058F-1BE8-4DEE-B110-D60D7499681A}" presName="node" presStyleLbl="node1" presStyleIdx="0" presStyleCnt="5" custScaleX="248362">
        <dgm:presLayoutVars>
          <dgm:bulletEnabled val="1"/>
        </dgm:presLayoutVars>
      </dgm:prSet>
      <dgm:spPr/>
    </dgm:pt>
    <dgm:pt modelId="{FCDECD79-523F-4F90-9CA6-0F9A97E521FA}" type="pres">
      <dgm:prSet presAssocID="{560E8637-1CB5-4048-8008-4966C3B53AC2}" presName="sibTrans" presStyleLbl="sibTrans2D1" presStyleIdx="0" presStyleCnt="4"/>
      <dgm:spPr/>
    </dgm:pt>
    <dgm:pt modelId="{88AE829C-F163-4998-A409-35D5FC624DDD}" type="pres">
      <dgm:prSet presAssocID="{560E8637-1CB5-4048-8008-4966C3B53AC2}" presName="connectorText" presStyleLbl="sibTrans2D1" presStyleIdx="0" presStyleCnt="4"/>
      <dgm:spPr/>
    </dgm:pt>
    <dgm:pt modelId="{B335F9B6-F557-48AF-B87C-1E3A3C81B1DB}" type="pres">
      <dgm:prSet presAssocID="{B2204C6C-96CC-4B82-8FAB-A6EBD9EAA0E1}" presName="node" presStyleLbl="node1" presStyleIdx="1" presStyleCnt="5" custScaleX="248362">
        <dgm:presLayoutVars>
          <dgm:bulletEnabled val="1"/>
        </dgm:presLayoutVars>
      </dgm:prSet>
      <dgm:spPr/>
    </dgm:pt>
    <dgm:pt modelId="{DD169546-4501-490C-B277-2D056F4D4D87}" type="pres">
      <dgm:prSet presAssocID="{9BBDF261-8005-4CFB-B740-131D551016E3}" presName="sibTrans" presStyleLbl="sibTrans2D1" presStyleIdx="1" presStyleCnt="4"/>
      <dgm:spPr/>
    </dgm:pt>
    <dgm:pt modelId="{52F79702-2F35-47BA-B10F-37CBEF11FD96}" type="pres">
      <dgm:prSet presAssocID="{9BBDF261-8005-4CFB-B740-131D551016E3}" presName="connectorText" presStyleLbl="sibTrans2D1" presStyleIdx="1" presStyleCnt="4"/>
      <dgm:spPr/>
    </dgm:pt>
    <dgm:pt modelId="{70B81956-413D-4F7A-AE5D-1B2857270A01}" type="pres">
      <dgm:prSet presAssocID="{9E689DC5-1ED0-43F5-9C50-362A72170FDC}" presName="node" presStyleLbl="node1" presStyleIdx="2" presStyleCnt="5" custScaleX="248362">
        <dgm:presLayoutVars>
          <dgm:bulletEnabled val="1"/>
        </dgm:presLayoutVars>
      </dgm:prSet>
      <dgm:spPr/>
    </dgm:pt>
    <dgm:pt modelId="{932EE4DB-67A0-4B39-83A7-E51C67F354E3}" type="pres">
      <dgm:prSet presAssocID="{D55EB2E5-6239-40E9-91E9-2095D286EA7F}" presName="sibTrans" presStyleLbl="sibTrans2D1" presStyleIdx="2" presStyleCnt="4"/>
      <dgm:spPr/>
    </dgm:pt>
    <dgm:pt modelId="{AFC5C33C-9420-4A9B-8497-96299BC55D38}" type="pres">
      <dgm:prSet presAssocID="{D55EB2E5-6239-40E9-91E9-2095D286EA7F}" presName="connectorText" presStyleLbl="sibTrans2D1" presStyleIdx="2" presStyleCnt="4"/>
      <dgm:spPr/>
    </dgm:pt>
    <dgm:pt modelId="{245732D6-6407-4C14-830C-1019D94DEDE6}" type="pres">
      <dgm:prSet presAssocID="{E4B6ADEE-ABA2-4486-B280-DDDF1BB1EBEC}" presName="node" presStyleLbl="node1" presStyleIdx="3" presStyleCnt="5" custScaleX="248362">
        <dgm:presLayoutVars>
          <dgm:bulletEnabled val="1"/>
        </dgm:presLayoutVars>
      </dgm:prSet>
      <dgm:spPr/>
    </dgm:pt>
    <dgm:pt modelId="{401A7F02-6267-430A-BADE-5C3E350FC8E7}" type="pres">
      <dgm:prSet presAssocID="{0724E39B-805D-4E67-9904-949CE427A920}" presName="sibTrans" presStyleLbl="sibTrans2D1" presStyleIdx="3" presStyleCnt="4"/>
      <dgm:spPr/>
    </dgm:pt>
    <dgm:pt modelId="{B8E1E83D-94E1-415E-A6E9-21363F39DDE3}" type="pres">
      <dgm:prSet presAssocID="{0724E39B-805D-4E67-9904-949CE427A920}" presName="connectorText" presStyleLbl="sibTrans2D1" presStyleIdx="3" presStyleCnt="4"/>
      <dgm:spPr/>
    </dgm:pt>
    <dgm:pt modelId="{0BE3EB1A-4C4E-4B8F-939A-6BE34AAFABC6}" type="pres">
      <dgm:prSet presAssocID="{EAB5C121-A751-465B-9C59-AD70C2F0FAC0}" presName="node" presStyleLbl="node1" presStyleIdx="4" presStyleCnt="5" custScaleX="248362">
        <dgm:presLayoutVars>
          <dgm:bulletEnabled val="1"/>
        </dgm:presLayoutVars>
      </dgm:prSet>
      <dgm:spPr/>
    </dgm:pt>
  </dgm:ptLst>
  <dgm:cxnLst>
    <dgm:cxn modelId="{FBBF3F23-7F2A-4F68-8AAE-F3F6B49C2709}" type="presOf" srcId="{9BBDF261-8005-4CFB-B740-131D551016E3}" destId="{DD169546-4501-490C-B277-2D056F4D4D87}" srcOrd="0" destOrd="0" presId="urn:microsoft.com/office/officeart/2005/8/layout/process2"/>
    <dgm:cxn modelId="{712F9A29-13C0-4D6D-8E53-26AA872BE853}" type="presOf" srcId="{0724E39B-805D-4E67-9904-949CE427A920}" destId="{401A7F02-6267-430A-BADE-5C3E350FC8E7}" srcOrd="0" destOrd="0" presId="urn:microsoft.com/office/officeart/2005/8/layout/process2"/>
    <dgm:cxn modelId="{296D933E-6AD2-46D3-AE50-6356AAC5B024}" type="presOf" srcId="{560E8637-1CB5-4048-8008-4966C3B53AC2}" destId="{88AE829C-F163-4998-A409-35D5FC624DDD}" srcOrd="1" destOrd="0" presId="urn:microsoft.com/office/officeart/2005/8/layout/process2"/>
    <dgm:cxn modelId="{DA3B8B5C-200B-464A-83A8-DAE99DC7F566}" type="presOf" srcId="{3263058F-1BE8-4DEE-B110-D60D7499681A}" destId="{55C1E09A-78BF-47EE-AAD8-4E9AF267366C}" srcOrd="0" destOrd="0" presId="urn:microsoft.com/office/officeart/2005/8/layout/process2"/>
    <dgm:cxn modelId="{75BEA55F-993D-422C-B3E1-5BC68F9BA418}" srcId="{9745AE6C-E953-4CC4-A1B6-77DDFDF6E871}" destId="{E4B6ADEE-ABA2-4486-B280-DDDF1BB1EBEC}" srcOrd="3" destOrd="0" parTransId="{ACEF6721-FFAC-4DE1-8579-E765B382AAF0}" sibTransId="{0724E39B-805D-4E67-9904-949CE427A920}"/>
    <dgm:cxn modelId="{B9852A45-A72E-4BE9-9B4F-1B3CBDB8E59C}" type="presOf" srcId="{B2204C6C-96CC-4B82-8FAB-A6EBD9EAA0E1}" destId="{B335F9B6-F557-48AF-B87C-1E3A3C81B1DB}" srcOrd="0" destOrd="0" presId="urn:microsoft.com/office/officeart/2005/8/layout/process2"/>
    <dgm:cxn modelId="{01A4BA45-C473-4DC8-A389-56358046DCF4}" type="presOf" srcId="{560E8637-1CB5-4048-8008-4966C3B53AC2}" destId="{FCDECD79-523F-4F90-9CA6-0F9A97E521FA}" srcOrd="0" destOrd="0" presId="urn:microsoft.com/office/officeart/2005/8/layout/process2"/>
    <dgm:cxn modelId="{F8342B66-9524-46FE-AD40-D411B325AA69}" srcId="{9745AE6C-E953-4CC4-A1B6-77DDFDF6E871}" destId="{9E689DC5-1ED0-43F5-9C50-362A72170FDC}" srcOrd="2" destOrd="0" parTransId="{801CAB50-2480-45D9-9884-DD20D5DDE5AC}" sibTransId="{D55EB2E5-6239-40E9-91E9-2095D286EA7F}"/>
    <dgm:cxn modelId="{D22E026C-4344-43B6-B25F-82C9307F2CA3}" type="presOf" srcId="{EAB5C121-A751-465B-9C59-AD70C2F0FAC0}" destId="{0BE3EB1A-4C4E-4B8F-939A-6BE34AAFABC6}" srcOrd="0" destOrd="0" presId="urn:microsoft.com/office/officeart/2005/8/layout/process2"/>
    <dgm:cxn modelId="{3C851883-87C7-4AF3-AAD4-2B3E37CFEA92}" srcId="{9745AE6C-E953-4CC4-A1B6-77DDFDF6E871}" destId="{B2204C6C-96CC-4B82-8FAB-A6EBD9EAA0E1}" srcOrd="1" destOrd="0" parTransId="{98428A15-5B41-4E53-A1DD-83450C353399}" sibTransId="{9BBDF261-8005-4CFB-B740-131D551016E3}"/>
    <dgm:cxn modelId="{B38F8997-4F82-485B-8BC9-EB09D122650D}" type="presOf" srcId="{9745AE6C-E953-4CC4-A1B6-77DDFDF6E871}" destId="{4926E82A-D0F6-45AB-B7FB-30BB859ABCF8}" srcOrd="0" destOrd="0" presId="urn:microsoft.com/office/officeart/2005/8/layout/process2"/>
    <dgm:cxn modelId="{A71E70B0-DAC5-4913-8638-2718DA590273}" type="presOf" srcId="{E4B6ADEE-ABA2-4486-B280-DDDF1BB1EBEC}" destId="{245732D6-6407-4C14-830C-1019D94DEDE6}" srcOrd="0" destOrd="0" presId="urn:microsoft.com/office/officeart/2005/8/layout/process2"/>
    <dgm:cxn modelId="{977B32B1-481D-46B8-83EE-DE884F35E658}" type="presOf" srcId="{D55EB2E5-6239-40E9-91E9-2095D286EA7F}" destId="{932EE4DB-67A0-4B39-83A7-E51C67F354E3}" srcOrd="0" destOrd="0" presId="urn:microsoft.com/office/officeart/2005/8/layout/process2"/>
    <dgm:cxn modelId="{DDD8B6B4-540A-479D-86C1-643598C247C6}" srcId="{9745AE6C-E953-4CC4-A1B6-77DDFDF6E871}" destId="{3263058F-1BE8-4DEE-B110-D60D7499681A}" srcOrd="0" destOrd="0" parTransId="{D10D7C03-48FD-4621-A2FC-1209A91CEA4C}" sibTransId="{560E8637-1CB5-4048-8008-4966C3B53AC2}"/>
    <dgm:cxn modelId="{7B04C0B7-F1E8-418F-873D-F3D66DC777B9}" srcId="{9745AE6C-E953-4CC4-A1B6-77DDFDF6E871}" destId="{EAB5C121-A751-465B-9C59-AD70C2F0FAC0}" srcOrd="4" destOrd="0" parTransId="{347A3CE4-6B4E-44DD-8A37-32617E5D606B}" sibTransId="{E82C111B-7AA2-407F-99E9-815F47C453A1}"/>
    <dgm:cxn modelId="{EE4CFFC1-4DB4-4729-907C-64649C8B01DE}" type="presOf" srcId="{0724E39B-805D-4E67-9904-949CE427A920}" destId="{B8E1E83D-94E1-415E-A6E9-21363F39DDE3}" srcOrd="1" destOrd="0" presId="urn:microsoft.com/office/officeart/2005/8/layout/process2"/>
    <dgm:cxn modelId="{37F169D4-A48A-4220-BF87-E5CEBB9C9672}" type="presOf" srcId="{9BBDF261-8005-4CFB-B740-131D551016E3}" destId="{52F79702-2F35-47BA-B10F-37CBEF11FD96}" srcOrd="1" destOrd="0" presId="urn:microsoft.com/office/officeart/2005/8/layout/process2"/>
    <dgm:cxn modelId="{0E2FA8D4-C3CC-48D9-88F9-79AEB8A499CC}" type="presOf" srcId="{9E689DC5-1ED0-43F5-9C50-362A72170FDC}" destId="{70B81956-413D-4F7A-AE5D-1B2857270A01}" srcOrd="0" destOrd="0" presId="urn:microsoft.com/office/officeart/2005/8/layout/process2"/>
    <dgm:cxn modelId="{377831E4-642C-4AE1-8E8C-C16F43B586C1}" type="presOf" srcId="{D55EB2E5-6239-40E9-91E9-2095D286EA7F}" destId="{AFC5C33C-9420-4A9B-8497-96299BC55D38}" srcOrd="1" destOrd="0" presId="urn:microsoft.com/office/officeart/2005/8/layout/process2"/>
    <dgm:cxn modelId="{AE27DAA4-A0B1-462C-B59E-74FAF1C42E32}" type="presParOf" srcId="{4926E82A-D0F6-45AB-B7FB-30BB859ABCF8}" destId="{55C1E09A-78BF-47EE-AAD8-4E9AF267366C}" srcOrd="0" destOrd="0" presId="urn:microsoft.com/office/officeart/2005/8/layout/process2"/>
    <dgm:cxn modelId="{18567442-BC3B-4850-B98C-DA4BE9415A29}" type="presParOf" srcId="{4926E82A-D0F6-45AB-B7FB-30BB859ABCF8}" destId="{FCDECD79-523F-4F90-9CA6-0F9A97E521FA}" srcOrd="1" destOrd="0" presId="urn:microsoft.com/office/officeart/2005/8/layout/process2"/>
    <dgm:cxn modelId="{859EA183-B97B-4AFA-8419-B43DF0C03B72}" type="presParOf" srcId="{FCDECD79-523F-4F90-9CA6-0F9A97E521FA}" destId="{88AE829C-F163-4998-A409-35D5FC624DDD}" srcOrd="0" destOrd="0" presId="urn:microsoft.com/office/officeart/2005/8/layout/process2"/>
    <dgm:cxn modelId="{7247722C-7BC4-4138-92E6-10DE1012BC22}" type="presParOf" srcId="{4926E82A-D0F6-45AB-B7FB-30BB859ABCF8}" destId="{B335F9B6-F557-48AF-B87C-1E3A3C81B1DB}" srcOrd="2" destOrd="0" presId="urn:microsoft.com/office/officeart/2005/8/layout/process2"/>
    <dgm:cxn modelId="{6E0F43BA-F0F5-4FA1-8D32-D1821F05BC13}" type="presParOf" srcId="{4926E82A-D0F6-45AB-B7FB-30BB859ABCF8}" destId="{DD169546-4501-490C-B277-2D056F4D4D87}" srcOrd="3" destOrd="0" presId="urn:microsoft.com/office/officeart/2005/8/layout/process2"/>
    <dgm:cxn modelId="{7EAD1556-C0D5-4524-970F-FCE8FF18537C}" type="presParOf" srcId="{DD169546-4501-490C-B277-2D056F4D4D87}" destId="{52F79702-2F35-47BA-B10F-37CBEF11FD96}" srcOrd="0" destOrd="0" presId="urn:microsoft.com/office/officeart/2005/8/layout/process2"/>
    <dgm:cxn modelId="{42E56689-16C0-4FB1-991D-D0F4E7F4E4E5}" type="presParOf" srcId="{4926E82A-D0F6-45AB-B7FB-30BB859ABCF8}" destId="{70B81956-413D-4F7A-AE5D-1B2857270A01}" srcOrd="4" destOrd="0" presId="urn:microsoft.com/office/officeart/2005/8/layout/process2"/>
    <dgm:cxn modelId="{4E9C46B9-5A2A-4A39-87BB-09F182099E60}" type="presParOf" srcId="{4926E82A-D0F6-45AB-B7FB-30BB859ABCF8}" destId="{932EE4DB-67A0-4B39-83A7-E51C67F354E3}" srcOrd="5" destOrd="0" presId="urn:microsoft.com/office/officeart/2005/8/layout/process2"/>
    <dgm:cxn modelId="{D7E04365-D678-44DE-8C19-1E468ABBAC03}" type="presParOf" srcId="{932EE4DB-67A0-4B39-83A7-E51C67F354E3}" destId="{AFC5C33C-9420-4A9B-8497-96299BC55D38}" srcOrd="0" destOrd="0" presId="urn:microsoft.com/office/officeart/2005/8/layout/process2"/>
    <dgm:cxn modelId="{8CF5AE20-11C7-49C1-8EDC-F055A8DED5C4}" type="presParOf" srcId="{4926E82A-D0F6-45AB-B7FB-30BB859ABCF8}" destId="{245732D6-6407-4C14-830C-1019D94DEDE6}" srcOrd="6" destOrd="0" presId="urn:microsoft.com/office/officeart/2005/8/layout/process2"/>
    <dgm:cxn modelId="{36EE34D3-7248-4C68-948C-DF99C7F9464D}" type="presParOf" srcId="{4926E82A-D0F6-45AB-B7FB-30BB859ABCF8}" destId="{401A7F02-6267-430A-BADE-5C3E350FC8E7}" srcOrd="7" destOrd="0" presId="urn:microsoft.com/office/officeart/2005/8/layout/process2"/>
    <dgm:cxn modelId="{5C53F780-3BA8-4D8E-8A90-009D979A5526}" type="presParOf" srcId="{401A7F02-6267-430A-BADE-5C3E350FC8E7}" destId="{B8E1E83D-94E1-415E-A6E9-21363F39DDE3}" srcOrd="0" destOrd="0" presId="urn:microsoft.com/office/officeart/2005/8/layout/process2"/>
    <dgm:cxn modelId="{966ED985-2B53-4164-94AD-751B6AABE3B7}" type="presParOf" srcId="{4926E82A-D0F6-45AB-B7FB-30BB859ABCF8}" destId="{0BE3EB1A-4C4E-4B8F-939A-6BE34AAFABC6}"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45AE6C-E953-4CC4-A1B6-77DDFDF6E871}" type="doc">
      <dgm:prSet loTypeId="urn:microsoft.com/office/officeart/2005/8/layout/process2" loCatId="process" qsTypeId="urn:microsoft.com/office/officeart/2005/8/quickstyle/simple4" qsCatId="simple" csTypeId="urn:microsoft.com/office/officeart/2005/8/colors/accent1_3" csCatId="accent1" phldr="1"/>
      <dgm:spPr/>
      <dgm:t>
        <a:bodyPr/>
        <a:lstStyle/>
        <a:p>
          <a:endParaRPr lang="en-GB"/>
        </a:p>
      </dgm:t>
    </dgm:pt>
    <dgm:pt modelId="{3263058F-1BE8-4DEE-B110-D60D7499681A}">
      <dgm:prSet phldrT="[Text]" custT="1"/>
      <dgm:spPr>
        <a:gradFill rotWithShape="0">
          <a:gsLst>
            <a:gs pos="0">
              <a:schemeClr val="bg1">
                <a:lumMod val="65000"/>
              </a:schemeClr>
            </a:gs>
            <a:gs pos="100000">
              <a:schemeClr val="bg1">
                <a:lumMod val="75000"/>
              </a:schemeClr>
            </a:gs>
          </a:gsLst>
          <a:lin ang="16200000" scaled="0"/>
        </a:gradFill>
      </dgm:spPr>
      <dgm:t>
        <a:bodyPr/>
        <a:lstStyle/>
        <a:p>
          <a:r>
            <a:rPr lang="en-US" sz="1600" b="1" dirty="0">
              <a:latin typeface="Tahoma" panose="020B0604030504040204" pitchFamily="34" charset="0"/>
              <a:ea typeface="Tahoma" panose="020B0604030504040204" pitchFamily="34" charset="0"/>
              <a:cs typeface="Tahoma" panose="020B0604030504040204" pitchFamily="34" charset="0"/>
            </a:rPr>
            <a:t>Understand the Management Standards </a:t>
          </a:r>
          <a:endParaRPr lang="en-GB" sz="1600" dirty="0">
            <a:latin typeface="Tahoma" panose="020B0604030504040204" pitchFamily="34" charset="0"/>
            <a:ea typeface="Tahoma" panose="020B0604030504040204" pitchFamily="34" charset="0"/>
            <a:cs typeface="Tahoma" panose="020B0604030504040204" pitchFamily="34" charset="0"/>
          </a:endParaRPr>
        </a:p>
      </dgm:t>
    </dgm:pt>
    <dgm:pt modelId="{D10D7C03-48FD-4621-A2FC-1209A91CEA4C}" type="parTrans" cxnId="{DDD8B6B4-540A-479D-86C1-643598C247C6}">
      <dgm:prSet/>
      <dgm:spPr/>
      <dgm:t>
        <a:bodyPr/>
        <a:lstStyle/>
        <a:p>
          <a:endParaRPr lang="en-GB"/>
        </a:p>
      </dgm:t>
    </dgm:pt>
    <dgm:pt modelId="{560E8637-1CB5-4048-8008-4966C3B53AC2}" type="sibTrans" cxnId="{DDD8B6B4-540A-479D-86C1-643598C247C6}">
      <dgm:prSet/>
      <dgm:spPr/>
      <dgm:t>
        <a:bodyPr/>
        <a:lstStyle/>
        <a:p>
          <a:endParaRPr lang="en-GB"/>
        </a:p>
      </dgm:t>
    </dgm:pt>
    <dgm:pt modelId="{B2204C6C-96CC-4B82-8FAB-A6EBD9EAA0E1}">
      <dgm:prSet phldrT="[Text]" custT="1"/>
      <dgm:spPr>
        <a:gradFill rotWithShape="0">
          <a:gsLst>
            <a:gs pos="0">
              <a:schemeClr val="bg1">
                <a:lumMod val="65000"/>
              </a:schemeClr>
            </a:gs>
            <a:gs pos="100000">
              <a:schemeClr val="bg1">
                <a:lumMod val="75000"/>
              </a:schemeClr>
            </a:gs>
          </a:gsLst>
          <a:lin ang="16200000" scaled="0"/>
        </a:gradFill>
        <a:effectLst>
          <a:glow>
            <a:schemeClr val="accent1">
              <a:alpha val="0"/>
            </a:schemeClr>
          </a:glow>
          <a:softEdge rad="0"/>
        </a:effectLst>
      </dgm:spPr>
      <dgm:t>
        <a:bodyPr/>
        <a:lstStyle/>
        <a:p>
          <a:r>
            <a:rPr lang="en-US" sz="1600" b="1" dirty="0">
              <a:latin typeface="Tahoma" panose="020B0604030504040204" pitchFamily="34" charset="0"/>
              <a:ea typeface="Tahoma" panose="020B0604030504040204" pitchFamily="34" charset="0"/>
              <a:cs typeface="Tahoma" panose="020B0604030504040204" pitchFamily="34" charset="0"/>
            </a:rPr>
            <a:t>Gather data </a:t>
          </a:r>
          <a:endParaRPr lang="en-GB" sz="1600" dirty="0">
            <a:latin typeface="Tahoma" panose="020B0604030504040204" pitchFamily="34" charset="0"/>
            <a:ea typeface="Tahoma" panose="020B0604030504040204" pitchFamily="34" charset="0"/>
            <a:cs typeface="Tahoma" panose="020B0604030504040204" pitchFamily="34" charset="0"/>
          </a:endParaRPr>
        </a:p>
      </dgm:t>
    </dgm:pt>
    <dgm:pt modelId="{98428A15-5B41-4E53-A1DD-83450C353399}" type="parTrans" cxnId="{3C851883-87C7-4AF3-AAD4-2B3E37CFEA92}">
      <dgm:prSet/>
      <dgm:spPr/>
      <dgm:t>
        <a:bodyPr/>
        <a:lstStyle/>
        <a:p>
          <a:endParaRPr lang="en-GB"/>
        </a:p>
      </dgm:t>
    </dgm:pt>
    <dgm:pt modelId="{9BBDF261-8005-4CFB-B740-131D551016E3}" type="sibTrans" cxnId="{3C851883-87C7-4AF3-AAD4-2B3E37CFEA92}">
      <dgm:prSet/>
      <dgm:spPr/>
      <dgm:t>
        <a:bodyPr/>
        <a:lstStyle/>
        <a:p>
          <a:endParaRPr lang="en-GB"/>
        </a:p>
      </dgm:t>
    </dgm:pt>
    <dgm:pt modelId="{9E689DC5-1ED0-43F5-9C50-362A72170FDC}">
      <dgm:prSet phldrT="[Text]" custT="1"/>
      <dgm:spPr>
        <a:effectLst>
          <a:glow>
            <a:schemeClr val="accent1">
              <a:alpha val="0"/>
            </a:schemeClr>
          </a:glow>
          <a:softEdge rad="0"/>
        </a:effectLst>
      </dgm:spPr>
      <dgm:t>
        <a:bodyPr/>
        <a:lstStyle/>
        <a:p>
          <a:r>
            <a:rPr lang="en-US" sz="1600" b="1" dirty="0">
              <a:latin typeface="Tahoma" panose="020B0604030504040204" pitchFamily="34" charset="0"/>
              <a:ea typeface="Tahoma" panose="020B0604030504040204" pitchFamily="34" charset="0"/>
              <a:cs typeface="Tahoma" panose="020B0604030504040204" pitchFamily="34" charset="0"/>
            </a:rPr>
            <a:t>Explore problems and develop solutions</a:t>
          </a:r>
          <a:endParaRPr lang="en-GB" sz="1600" dirty="0">
            <a:latin typeface="Tahoma" panose="020B0604030504040204" pitchFamily="34" charset="0"/>
            <a:ea typeface="Tahoma" panose="020B0604030504040204" pitchFamily="34" charset="0"/>
            <a:cs typeface="Tahoma" panose="020B0604030504040204" pitchFamily="34" charset="0"/>
          </a:endParaRPr>
        </a:p>
      </dgm:t>
    </dgm:pt>
    <dgm:pt modelId="{801CAB50-2480-45D9-9884-DD20D5DDE5AC}" type="parTrans" cxnId="{F8342B66-9524-46FE-AD40-D411B325AA69}">
      <dgm:prSet/>
      <dgm:spPr/>
      <dgm:t>
        <a:bodyPr/>
        <a:lstStyle/>
        <a:p>
          <a:endParaRPr lang="en-GB"/>
        </a:p>
      </dgm:t>
    </dgm:pt>
    <dgm:pt modelId="{D55EB2E5-6239-40E9-91E9-2095D286EA7F}" type="sibTrans" cxnId="{F8342B66-9524-46FE-AD40-D411B325AA69}">
      <dgm:prSet/>
      <dgm:spPr/>
      <dgm:t>
        <a:bodyPr/>
        <a:lstStyle/>
        <a:p>
          <a:endParaRPr lang="en-GB"/>
        </a:p>
      </dgm:t>
    </dgm:pt>
    <dgm:pt modelId="{E4B6ADEE-ABA2-4486-B280-DDDF1BB1EBEC}">
      <dgm:prSet phldrT="[Text]" custT="1"/>
      <dgm:spPr>
        <a:gradFill rotWithShape="0">
          <a:gsLst>
            <a:gs pos="0">
              <a:schemeClr val="bg1">
                <a:lumMod val="65000"/>
              </a:schemeClr>
            </a:gs>
            <a:gs pos="100000">
              <a:schemeClr val="bg1">
                <a:lumMod val="75000"/>
              </a:schemeClr>
            </a:gs>
          </a:gsLst>
          <a:lin ang="16200000" scaled="0"/>
        </a:gradFill>
        <a:effectLst>
          <a:glow>
            <a:schemeClr val="accent1">
              <a:alpha val="0"/>
            </a:schemeClr>
          </a:glow>
          <a:softEdge rad="0"/>
        </a:effectLst>
      </dgm:spPr>
      <dgm:t>
        <a:bodyPr/>
        <a:lstStyle/>
        <a:p>
          <a:r>
            <a:rPr lang="en-US" sz="1600" b="1" dirty="0">
              <a:latin typeface="Tahoma" panose="020B0604030504040204" pitchFamily="34" charset="0"/>
              <a:ea typeface="Tahoma" panose="020B0604030504040204" pitchFamily="34" charset="0"/>
              <a:cs typeface="Tahoma" panose="020B0604030504040204" pitchFamily="34" charset="0"/>
            </a:rPr>
            <a:t>Develop and implement action plans </a:t>
          </a:r>
          <a:endParaRPr lang="en-GB" sz="1600" dirty="0">
            <a:latin typeface="Tahoma" panose="020B0604030504040204" pitchFamily="34" charset="0"/>
            <a:ea typeface="Tahoma" panose="020B0604030504040204" pitchFamily="34" charset="0"/>
            <a:cs typeface="Tahoma" panose="020B0604030504040204" pitchFamily="34" charset="0"/>
          </a:endParaRPr>
        </a:p>
      </dgm:t>
    </dgm:pt>
    <dgm:pt modelId="{ACEF6721-FFAC-4DE1-8579-E765B382AAF0}" type="parTrans" cxnId="{75BEA55F-993D-422C-B3E1-5BC68F9BA418}">
      <dgm:prSet/>
      <dgm:spPr/>
      <dgm:t>
        <a:bodyPr/>
        <a:lstStyle/>
        <a:p>
          <a:endParaRPr lang="en-GB"/>
        </a:p>
      </dgm:t>
    </dgm:pt>
    <dgm:pt modelId="{0724E39B-805D-4E67-9904-949CE427A920}" type="sibTrans" cxnId="{75BEA55F-993D-422C-B3E1-5BC68F9BA418}">
      <dgm:prSet/>
      <dgm:spPr/>
      <dgm:t>
        <a:bodyPr/>
        <a:lstStyle/>
        <a:p>
          <a:endParaRPr lang="en-GB"/>
        </a:p>
      </dgm:t>
    </dgm:pt>
    <dgm:pt modelId="{EAB5C121-A751-465B-9C59-AD70C2F0FAC0}">
      <dgm:prSet phldrT="[Text]" custT="1"/>
      <dgm:spPr>
        <a:gradFill rotWithShape="0">
          <a:gsLst>
            <a:gs pos="0">
              <a:schemeClr val="bg1">
                <a:lumMod val="65000"/>
              </a:schemeClr>
            </a:gs>
            <a:gs pos="100000">
              <a:schemeClr val="bg1">
                <a:lumMod val="75000"/>
              </a:schemeClr>
            </a:gs>
          </a:gsLst>
          <a:lin ang="16200000" scaled="0"/>
        </a:gradFill>
        <a:effectLst>
          <a:glow>
            <a:schemeClr val="accent1">
              <a:alpha val="0"/>
            </a:schemeClr>
          </a:glow>
          <a:softEdge rad="0"/>
        </a:effectLst>
      </dgm:spPr>
      <dgm:t>
        <a:bodyPr/>
        <a:lstStyle/>
        <a:p>
          <a:r>
            <a:rPr lang="en-GB" sz="1600" b="1" dirty="0">
              <a:latin typeface="Tahoma" panose="020B0604030504040204" pitchFamily="34" charset="0"/>
              <a:ea typeface="Tahoma" panose="020B0604030504040204" pitchFamily="34" charset="0"/>
              <a:cs typeface="Tahoma" panose="020B0604030504040204" pitchFamily="34" charset="0"/>
            </a:rPr>
            <a:t>Monitor and review</a:t>
          </a:r>
        </a:p>
      </dgm:t>
    </dgm:pt>
    <dgm:pt modelId="{347A3CE4-6B4E-44DD-8A37-32617E5D606B}" type="parTrans" cxnId="{7B04C0B7-F1E8-418F-873D-F3D66DC777B9}">
      <dgm:prSet/>
      <dgm:spPr/>
      <dgm:t>
        <a:bodyPr/>
        <a:lstStyle/>
        <a:p>
          <a:endParaRPr lang="en-GB"/>
        </a:p>
      </dgm:t>
    </dgm:pt>
    <dgm:pt modelId="{E82C111B-7AA2-407F-99E9-815F47C453A1}" type="sibTrans" cxnId="{7B04C0B7-F1E8-418F-873D-F3D66DC777B9}">
      <dgm:prSet/>
      <dgm:spPr/>
      <dgm:t>
        <a:bodyPr/>
        <a:lstStyle/>
        <a:p>
          <a:endParaRPr lang="en-GB"/>
        </a:p>
      </dgm:t>
    </dgm:pt>
    <dgm:pt modelId="{4926E82A-D0F6-45AB-B7FB-30BB859ABCF8}" type="pres">
      <dgm:prSet presAssocID="{9745AE6C-E953-4CC4-A1B6-77DDFDF6E871}" presName="linearFlow" presStyleCnt="0">
        <dgm:presLayoutVars>
          <dgm:resizeHandles val="exact"/>
        </dgm:presLayoutVars>
      </dgm:prSet>
      <dgm:spPr/>
    </dgm:pt>
    <dgm:pt modelId="{55C1E09A-78BF-47EE-AAD8-4E9AF267366C}" type="pres">
      <dgm:prSet presAssocID="{3263058F-1BE8-4DEE-B110-D60D7499681A}" presName="node" presStyleLbl="node1" presStyleIdx="0" presStyleCnt="5" custScaleX="248362">
        <dgm:presLayoutVars>
          <dgm:bulletEnabled val="1"/>
        </dgm:presLayoutVars>
      </dgm:prSet>
      <dgm:spPr/>
    </dgm:pt>
    <dgm:pt modelId="{FCDECD79-523F-4F90-9CA6-0F9A97E521FA}" type="pres">
      <dgm:prSet presAssocID="{560E8637-1CB5-4048-8008-4966C3B53AC2}" presName="sibTrans" presStyleLbl="sibTrans2D1" presStyleIdx="0" presStyleCnt="4"/>
      <dgm:spPr/>
    </dgm:pt>
    <dgm:pt modelId="{88AE829C-F163-4998-A409-35D5FC624DDD}" type="pres">
      <dgm:prSet presAssocID="{560E8637-1CB5-4048-8008-4966C3B53AC2}" presName="connectorText" presStyleLbl="sibTrans2D1" presStyleIdx="0" presStyleCnt="4"/>
      <dgm:spPr/>
    </dgm:pt>
    <dgm:pt modelId="{B335F9B6-F557-48AF-B87C-1E3A3C81B1DB}" type="pres">
      <dgm:prSet presAssocID="{B2204C6C-96CC-4B82-8FAB-A6EBD9EAA0E1}" presName="node" presStyleLbl="node1" presStyleIdx="1" presStyleCnt="5" custScaleX="248362">
        <dgm:presLayoutVars>
          <dgm:bulletEnabled val="1"/>
        </dgm:presLayoutVars>
      </dgm:prSet>
      <dgm:spPr/>
    </dgm:pt>
    <dgm:pt modelId="{DD169546-4501-490C-B277-2D056F4D4D87}" type="pres">
      <dgm:prSet presAssocID="{9BBDF261-8005-4CFB-B740-131D551016E3}" presName="sibTrans" presStyleLbl="sibTrans2D1" presStyleIdx="1" presStyleCnt="4"/>
      <dgm:spPr/>
    </dgm:pt>
    <dgm:pt modelId="{52F79702-2F35-47BA-B10F-37CBEF11FD96}" type="pres">
      <dgm:prSet presAssocID="{9BBDF261-8005-4CFB-B740-131D551016E3}" presName="connectorText" presStyleLbl="sibTrans2D1" presStyleIdx="1" presStyleCnt="4"/>
      <dgm:spPr/>
    </dgm:pt>
    <dgm:pt modelId="{70B81956-413D-4F7A-AE5D-1B2857270A01}" type="pres">
      <dgm:prSet presAssocID="{9E689DC5-1ED0-43F5-9C50-362A72170FDC}" presName="node" presStyleLbl="node1" presStyleIdx="2" presStyleCnt="5" custScaleX="248362">
        <dgm:presLayoutVars>
          <dgm:bulletEnabled val="1"/>
        </dgm:presLayoutVars>
      </dgm:prSet>
      <dgm:spPr/>
    </dgm:pt>
    <dgm:pt modelId="{932EE4DB-67A0-4B39-83A7-E51C67F354E3}" type="pres">
      <dgm:prSet presAssocID="{D55EB2E5-6239-40E9-91E9-2095D286EA7F}" presName="sibTrans" presStyleLbl="sibTrans2D1" presStyleIdx="2" presStyleCnt="4"/>
      <dgm:spPr/>
    </dgm:pt>
    <dgm:pt modelId="{AFC5C33C-9420-4A9B-8497-96299BC55D38}" type="pres">
      <dgm:prSet presAssocID="{D55EB2E5-6239-40E9-91E9-2095D286EA7F}" presName="connectorText" presStyleLbl="sibTrans2D1" presStyleIdx="2" presStyleCnt="4"/>
      <dgm:spPr/>
    </dgm:pt>
    <dgm:pt modelId="{245732D6-6407-4C14-830C-1019D94DEDE6}" type="pres">
      <dgm:prSet presAssocID="{E4B6ADEE-ABA2-4486-B280-DDDF1BB1EBEC}" presName="node" presStyleLbl="node1" presStyleIdx="3" presStyleCnt="5" custScaleX="248362">
        <dgm:presLayoutVars>
          <dgm:bulletEnabled val="1"/>
        </dgm:presLayoutVars>
      </dgm:prSet>
      <dgm:spPr/>
    </dgm:pt>
    <dgm:pt modelId="{401A7F02-6267-430A-BADE-5C3E350FC8E7}" type="pres">
      <dgm:prSet presAssocID="{0724E39B-805D-4E67-9904-949CE427A920}" presName="sibTrans" presStyleLbl="sibTrans2D1" presStyleIdx="3" presStyleCnt="4"/>
      <dgm:spPr/>
    </dgm:pt>
    <dgm:pt modelId="{B8E1E83D-94E1-415E-A6E9-21363F39DDE3}" type="pres">
      <dgm:prSet presAssocID="{0724E39B-805D-4E67-9904-949CE427A920}" presName="connectorText" presStyleLbl="sibTrans2D1" presStyleIdx="3" presStyleCnt="4"/>
      <dgm:spPr/>
    </dgm:pt>
    <dgm:pt modelId="{0BE3EB1A-4C4E-4B8F-939A-6BE34AAFABC6}" type="pres">
      <dgm:prSet presAssocID="{EAB5C121-A751-465B-9C59-AD70C2F0FAC0}" presName="node" presStyleLbl="node1" presStyleIdx="4" presStyleCnt="5" custScaleX="248362">
        <dgm:presLayoutVars>
          <dgm:bulletEnabled val="1"/>
        </dgm:presLayoutVars>
      </dgm:prSet>
      <dgm:spPr/>
    </dgm:pt>
  </dgm:ptLst>
  <dgm:cxnLst>
    <dgm:cxn modelId="{3BA3730F-A757-4D52-ADB6-92888633BB05}" type="presOf" srcId="{9BBDF261-8005-4CFB-B740-131D551016E3}" destId="{52F79702-2F35-47BA-B10F-37CBEF11FD96}" srcOrd="1" destOrd="0" presId="urn:microsoft.com/office/officeart/2005/8/layout/process2"/>
    <dgm:cxn modelId="{DEF20712-9974-47DB-ADA4-EAD592C761F3}" type="presOf" srcId="{D55EB2E5-6239-40E9-91E9-2095D286EA7F}" destId="{932EE4DB-67A0-4B39-83A7-E51C67F354E3}" srcOrd="0" destOrd="0" presId="urn:microsoft.com/office/officeart/2005/8/layout/process2"/>
    <dgm:cxn modelId="{4F258927-2DF0-42FD-8FBB-ABCE34134238}" type="presOf" srcId="{B2204C6C-96CC-4B82-8FAB-A6EBD9EAA0E1}" destId="{B335F9B6-F557-48AF-B87C-1E3A3C81B1DB}" srcOrd="0" destOrd="0" presId="urn:microsoft.com/office/officeart/2005/8/layout/process2"/>
    <dgm:cxn modelId="{8AAE182E-77F2-4260-85A4-73E1DE2C0104}" type="presOf" srcId="{9BBDF261-8005-4CFB-B740-131D551016E3}" destId="{DD169546-4501-490C-B277-2D056F4D4D87}" srcOrd="0" destOrd="0" presId="urn:microsoft.com/office/officeart/2005/8/layout/process2"/>
    <dgm:cxn modelId="{9C4AFF31-9E72-4E43-8BE5-E1B584DF4DB8}" type="presOf" srcId="{3263058F-1BE8-4DEE-B110-D60D7499681A}" destId="{55C1E09A-78BF-47EE-AAD8-4E9AF267366C}" srcOrd="0" destOrd="0" presId="urn:microsoft.com/office/officeart/2005/8/layout/process2"/>
    <dgm:cxn modelId="{64A15736-1ABB-4D70-B2DD-3B7C13BD52DD}" type="presOf" srcId="{D55EB2E5-6239-40E9-91E9-2095D286EA7F}" destId="{AFC5C33C-9420-4A9B-8497-96299BC55D38}" srcOrd="1" destOrd="0" presId="urn:microsoft.com/office/officeart/2005/8/layout/process2"/>
    <dgm:cxn modelId="{EFE3BA5E-61DA-4981-A3E7-E8AC7FEFF0C0}" type="presOf" srcId="{560E8637-1CB5-4048-8008-4966C3B53AC2}" destId="{FCDECD79-523F-4F90-9CA6-0F9A97E521FA}" srcOrd="0" destOrd="0" presId="urn:microsoft.com/office/officeart/2005/8/layout/process2"/>
    <dgm:cxn modelId="{75BEA55F-993D-422C-B3E1-5BC68F9BA418}" srcId="{9745AE6C-E953-4CC4-A1B6-77DDFDF6E871}" destId="{E4B6ADEE-ABA2-4486-B280-DDDF1BB1EBEC}" srcOrd="3" destOrd="0" parTransId="{ACEF6721-FFAC-4DE1-8579-E765B382AAF0}" sibTransId="{0724E39B-805D-4E67-9904-949CE427A920}"/>
    <dgm:cxn modelId="{F8342B66-9524-46FE-AD40-D411B325AA69}" srcId="{9745AE6C-E953-4CC4-A1B6-77DDFDF6E871}" destId="{9E689DC5-1ED0-43F5-9C50-362A72170FDC}" srcOrd="2" destOrd="0" parTransId="{801CAB50-2480-45D9-9884-DD20D5DDE5AC}" sibTransId="{D55EB2E5-6239-40E9-91E9-2095D286EA7F}"/>
    <dgm:cxn modelId="{DFDC0771-BD42-4EB4-A88D-E8F9057843B4}" type="presOf" srcId="{E4B6ADEE-ABA2-4486-B280-DDDF1BB1EBEC}" destId="{245732D6-6407-4C14-830C-1019D94DEDE6}" srcOrd="0" destOrd="0" presId="urn:microsoft.com/office/officeart/2005/8/layout/process2"/>
    <dgm:cxn modelId="{E5B7E751-6A81-4D06-9B6E-46A5FAE2A5F0}" type="presOf" srcId="{9745AE6C-E953-4CC4-A1B6-77DDFDF6E871}" destId="{4926E82A-D0F6-45AB-B7FB-30BB859ABCF8}" srcOrd="0" destOrd="0" presId="urn:microsoft.com/office/officeart/2005/8/layout/process2"/>
    <dgm:cxn modelId="{3C851883-87C7-4AF3-AAD4-2B3E37CFEA92}" srcId="{9745AE6C-E953-4CC4-A1B6-77DDFDF6E871}" destId="{B2204C6C-96CC-4B82-8FAB-A6EBD9EAA0E1}" srcOrd="1" destOrd="0" parTransId="{98428A15-5B41-4E53-A1DD-83450C353399}" sibTransId="{9BBDF261-8005-4CFB-B740-131D551016E3}"/>
    <dgm:cxn modelId="{9B57318B-6E48-4E7C-84C0-D5DD91EEBFA2}" type="presOf" srcId="{560E8637-1CB5-4048-8008-4966C3B53AC2}" destId="{88AE829C-F163-4998-A409-35D5FC624DDD}" srcOrd="1" destOrd="0" presId="urn:microsoft.com/office/officeart/2005/8/layout/process2"/>
    <dgm:cxn modelId="{611D0F93-6C06-4089-91A7-2F68665A3A75}" type="presOf" srcId="{0724E39B-805D-4E67-9904-949CE427A920}" destId="{401A7F02-6267-430A-BADE-5C3E350FC8E7}" srcOrd="0" destOrd="0" presId="urn:microsoft.com/office/officeart/2005/8/layout/process2"/>
    <dgm:cxn modelId="{9543D59E-E214-4292-8A00-B1FDB504B7D7}" type="presOf" srcId="{0724E39B-805D-4E67-9904-949CE427A920}" destId="{B8E1E83D-94E1-415E-A6E9-21363F39DDE3}" srcOrd="1" destOrd="0" presId="urn:microsoft.com/office/officeart/2005/8/layout/process2"/>
    <dgm:cxn modelId="{26467BA2-B252-446B-9899-48077F82A094}" type="presOf" srcId="{9E689DC5-1ED0-43F5-9C50-362A72170FDC}" destId="{70B81956-413D-4F7A-AE5D-1B2857270A01}" srcOrd="0" destOrd="0" presId="urn:microsoft.com/office/officeart/2005/8/layout/process2"/>
    <dgm:cxn modelId="{10D8CCA3-9ACF-4444-A141-54A53A2C9699}" type="presOf" srcId="{EAB5C121-A751-465B-9C59-AD70C2F0FAC0}" destId="{0BE3EB1A-4C4E-4B8F-939A-6BE34AAFABC6}" srcOrd="0" destOrd="0" presId="urn:microsoft.com/office/officeart/2005/8/layout/process2"/>
    <dgm:cxn modelId="{DDD8B6B4-540A-479D-86C1-643598C247C6}" srcId="{9745AE6C-E953-4CC4-A1B6-77DDFDF6E871}" destId="{3263058F-1BE8-4DEE-B110-D60D7499681A}" srcOrd="0" destOrd="0" parTransId="{D10D7C03-48FD-4621-A2FC-1209A91CEA4C}" sibTransId="{560E8637-1CB5-4048-8008-4966C3B53AC2}"/>
    <dgm:cxn modelId="{7B04C0B7-F1E8-418F-873D-F3D66DC777B9}" srcId="{9745AE6C-E953-4CC4-A1B6-77DDFDF6E871}" destId="{EAB5C121-A751-465B-9C59-AD70C2F0FAC0}" srcOrd="4" destOrd="0" parTransId="{347A3CE4-6B4E-44DD-8A37-32617E5D606B}" sibTransId="{E82C111B-7AA2-407F-99E9-815F47C453A1}"/>
    <dgm:cxn modelId="{1A39596D-CD06-4954-92E2-3428C6939A64}" type="presParOf" srcId="{4926E82A-D0F6-45AB-B7FB-30BB859ABCF8}" destId="{55C1E09A-78BF-47EE-AAD8-4E9AF267366C}" srcOrd="0" destOrd="0" presId="urn:microsoft.com/office/officeart/2005/8/layout/process2"/>
    <dgm:cxn modelId="{685AE7EF-5952-4772-A100-67185D314BDA}" type="presParOf" srcId="{4926E82A-D0F6-45AB-B7FB-30BB859ABCF8}" destId="{FCDECD79-523F-4F90-9CA6-0F9A97E521FA}" srcOrd="1" destOrd="0" presId="urn:microsoft.com/office/officeart/2005/8/layout/process2"/>
    <dgm:cxn modelId="{53BE6C5D-814C-4A5C-B6A6-3386F9765434}" type="presParOf" srcId="{FCDECD79-523F-4F90-9CA6-0F9A97E521FA}" destId="{88AE829C-F163-4998-A409-35D5FC624DDD}" srcOrd="0" destOrd="0" presId="urn:microsoft.com/office/officeart/2005/8/layout/process2"/>
    <dgm:cxn modelId="{34BECB97-58A6-420B-84B3-270ED777C397}" type="presParOf" srcId="{4926E82A-D0F6-45AB-B7FB-30BB859ABCF8}" destId="{B335F9B6-F557-48AF-B87C-1E3A3C81B1DB}" srcOrd="2" destOrd="0" presId="urn:microsoft.com/office/officeart/2005/8/layout/process2"/>
    <dgm:cxn modelId="{525D4E09-D8B3-45F0-930C-7CE1FC158747}" type="presParOf" srcId="{4926E82A-D0F6-45AB-B7FB-30BB859ABCF8}" destId="{DD169546-4501-490C-B277-2D056F4D4D87}" srcOrd="3" destOrd="0" presId="urn:microsoft.com/office/officeart/2005/8/layout/process2"/>
    <dgm:cxn modelId="{896AD14B-1918-48EC-AD03-862EC630E6A2}" type="presParOf" srcId="{DD169546-4501-490C-B277-2D056F4D4D87}" destId="{52F79702-2F35-47BA-B10F-37CBEF11FD96}" srcOrd="0" destOrd="0" presId="urn:microsoft.com/office/officeart/2005/8/layout/process2"/>
    <dgm:cxn modelId="{3E00381D-36CB-44AF-8640-9181DCD66F18}" type="presParOf" srcId="{4926E82A-D0F6-45AB-B7FB-30BB859ABCF8}" destId="{70B81956-413D-4F7A-AE5D-1B2857270A01}" srcOrd="4" destOrd="0" presId="urn:microsoft.com/office/officeart/2005/8/layout/process2"/>
    <dgm:cxn modelId="{CFD3A23F-60E6-4852-BD9E-AC75193ED334}" type="presParOf" srcId="{4926E82A-D0F6-45AB-B7FB-30BB859ABCF8}" destId="{932EE4DB-67A0-4B39-83A7-E51C67F354E3}" srcOrd="5" destOrd="0" presId="urn:microsoft.com/office/officeart/2005/8/layout/process2"/>
    <dgm:cxn modelId="{5898BBBF-FCB8-426A-8EB4-4F0D33C53CF1}" type="presParOf" srcId="{932EE4DB-67A0-4B39-83A7-E51C67F354E3}" destId="{AFC5C33C-9420-4A9B-8497-96299BC55D38}" srcOrd="0" destOrd="0" presId="urn:microsoft.com/office/officeart/2005/8/layout/process2"/>
    <dgm:cxn modelId="{67FCD3C5-E4A5-4221-BF16-75062B79AE55}" type="presParOf" srcId="{4926E82A-D0F6-45AB-B7FB-30BB859ABCF8}" destId="{245732D6-6407-4C14-830C-1019D94DEDE6}" srcOrd="6" destOrd="0" presId="urn:microsoft.com/office/officeart/2005/8/layout/process2"/>
    <dgm:cxn modelId="{567686A5-6CB6-40F6-B99F-BC8C9BEEA580}" type="presParOf" srcId="{4926E82A-D0F6-45AB-B7FB-30BB859ABCF8}" destId="{401A7F02-6267-430A-BADE-5C3E350FC8E7}" srcOrd="7" destOrd="0" presId="urn:microsoft.com/office/officeart/2005/8/layout/process2"/>
    <dgm:cxn modelId="{29E75EB4-931D-4EB3-B91C-1BFF406C7F84}" type="presParOf" srcId="{401A7F02-6267-430A-BADE-5C3E350FC8E7}" destId="{B8E1E83D-94E1-415E-A6E9-21363F39DDE3}" srcOrd="0" destOrd="0" presId="urn:microsoft.com/office/officeart/2005/8/layout/process2"/>
    <dgm:cxn modelId="{809D847A-9076-4DFB-8172-7EB42D06CB01}" type="presParOf" srcId="{4926E82A-D0F6-45AB-B7FB-30BB859ABCF8}" destId="{0BE3EB1A-4C4E-4B8F-939A-6BE34AAFABC6}" srcOrd="8"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45AE6C-E953-4CC4-A1B6-77DDFDF6E871}" type="doc">
      <dgm:prSet loTypeId="urn:microsoft.com/office/officeart/2005/8/layout/process2" loCatId="process" qsTypeId="urn:microsoft.com/office/officeart/2005/8/quickstyle/simple4" qsCatId="simple" csTypeId="urn:microsoft.com/office/officeart/2005/8/colors/accent1_3" csCatId="accent1" phldr="1"/>
      <dgm:spPr/>
      <dgm:t>
        <a:bodyPr/>
        <a:lstStyle/>
        <a:p>
          <a:endParaRPr lang="en-GB"/>
        </a:p>
      </dgm:t>
    </dgm:pt>
    <dgm:pt modelId="{3263058F-1BE8-4DEE-B110-D60D7499681A}">
      <dgm:prSet phldrT="[Text]" custT="1"/>
      <dgm:spPr>
        <a:gradFill rotWithShape="0">
          <a:gsLst>
            <a:gs pos="0">
              <a:schemeClr val="bg1">
                <a:lumMod val="65000"/>
              </a:schemeClr>
            </a:gs>
            <a:gs pos="100000">
              <a:schemeClr val="bg1">
                <a:lumMod val="75000"/>
              </a:schemeClr>
            </a:gs>
          </a:gsLst>
          <a:lin ang="16200000" scaled="0"/>
        </a:gradFill>
      </dgm:spPr>
      <dgm:t>
        <a:bodyPr/>
        <a:lstStyle/>
        <a:p>
          <a:r>
            <a:rPr lang="en-US" sz="1600" b="1" dirty="0">
              <a:latin typeface="Tahoma" panose="020B0604030504040204" pitchFamily="34" charset="0"/>
              <a:ea typeface="Tahoma" panose="020B0604030504040204" pitchFamily="34" charset="0"/>
              <a:cs typeface="Tahoma" panose="020B0604030504040204" pitchFamily="34" charset="0"/>
            </a:rPr>
            <a:t>Understand the Management Standards </a:t>
          </a:r>
          <a:endParaRPr lang="en-GB" sz="1600" dirty="0">
            <a:latin typeface="Tahoma" panose="020B0604030504040204" pitchFamily="34" charset="0"/>
            <a:ea typeface="Tahoma" panose="020B0604030504040204" pitchFamily="34" charset="0"/>
            <a:cs typeface="Tahoma" panose="020B0604030504040204" pitchFamily="34" charset="0"/>
          </a:endParaRPr>
        </a:p>
      </dgm:t>
    </dgm:pt>
    <dgm:pt modelId="{D10D7C03-48FD-4621-A2FC-1209A91CEA4C}" type="parTrans" cxnId="{DDD8B6B4-540A-479D-86C1-643598C247C6}">
      <dgm:prSet/>
      <dgm:spPr/>
      <dgm:t>
        <a:bodyPr/>
        <a:lstStyle/>
        <a:p>
          <a:endParaRPr lang="en-GB"/>
        </a:p>
      </dgm:t>
    </dgm:pt>
    <dgm:pt modelId="{560E8637-1CB5-4048-8008-4966C3B53AC2}" type="sibTrans" cxnId="{DDD8B6B4-540A-479D-86C1-643598C247C6}">
      <dgm:prSet/>
      <dgm:spPr/>
      <dgm:t>
        <a:bodyPr/>
        <a:lstStyle/>
        <a:p>
          <a:endParaRPr lang="en-GB"/>
        </a:p>
      </dgm:t>
    </dgm:pt>
    <dgm:pt modelId="{B2204C6C-96CC-4B82-8FAB-A6EBD9EAA0E1}">
      <dgm:prSet phldrT="[Text]" custT="1"/>
      <dgm:spPr>
        <a:gradFill rotWithShape="0">
          <a:gsLst>
            <a:gs pos="0">
              <a:schemeClr val="bg1">
                <a:lumMod val="65000"/>
              </a:schemeClr>
            </a:gs>
            <a:gs pos="100000">
              <a:schemeClr val="bg1">
                <a:lumMod val="75000"/>
              </a:schemeClr>
            </a:gs>
          </a:gsLst>
          <a:lin ang="16200000" scaled="0"/>
        </a:gradFill>
        <a:effectLst>
          <a:glow>
            <a:schemeClr val="accent1">
              <a:alpha val="0"/>
            </a:schemeClr>
          </a:glow>
          <a:softEdge rad="0"/>
        </a:effectLst>
      </dgm:spPr>
      <dgm:t>
        <a:bodyPr/>
        <a:lstStyle/>
        <a:p>
          <a:r>
            <a:rPr lang="en-US" sz="1600" b="1" dirty="0">
              <a:latin typeface="Tahoma" panose="020B0604030504040204" pitchFamily="34" charset="0"/>
              <a:ea typeface="Tahoma" panose="020B0604030504040204" pitchFamily="34" charset="0"/>
              <a:cs typeface="Tahoma" panose="020B0604030504040204" pitchFamily="34" charset="0"/>
            </a:rPr>
            <a:t>Gather data </a:t>
          </a:r>
          <a:endParaRPr lang="en-GB" sz="1600" dirty="0">
            <a:latin typeface="Tahoma" panose="020B0604030504040204" pitchFamily="34" charset="0"/>
            <a:ea typeface="Tahoma" panose="020B0604030504040204" pitchFamily="34" charset="0"/>
            <a:cs typeface="Tahoma" panose="020B0604030504040204" pitchFamily="34" charset="0"/>
          </a:endParaRPr>
        </a:p>
      </dgm:t>
    </dgm:pt>
    <dgm:pt modelId="{98428A15-5B41-4E53-A1DD-83450C353399}" type="parTrans" cxnId="{3C851883-87C7-4AF3-AAD4-2B3E37CFEA92}">
      <dgm:prSet/>
      <dgm:spPr/>
      <dgm:t>
        <a:bodyPr/>
        <a:lstStyle/>
        <a:p>
          <a:endParaRPr lang="en-GB"/>
        </a:p>
      </dgm:t>
    </dgm:pt>
    <dgm:pt modelId="{9BBDF261-8005-4CFB-B740-131D551016E3}" type="sibTrans" cxnId="{3C851883-87C7-4AF3-AAD4-2B3E37CFEA92}">
      <dgm:prSet/>
      <dgm:spPr/>
      <dgm:t>
        <a:bodyPr/>
        <a:lstStyle/>
        <a:p>
          <a:endParaRPr lang="en-GB"/>
        </a:p>
      </dgm:t>
    </dgm:pt>
    <dgm:pt modelId="{9E689DC5-1ED0-43F5-9C50-362A72170FDC}">
      <dgm:prSet phldrT="[Text]" custT="1"/>
      <dgm:spPr>
        <a:gradFill rotWithShape="0">
          <a:gsLst>
            <a:gs pos="0">
              <a:schemeClr val="bg1">
                <a:lumMod val="65000"/>
              </a:schemeClr>
            </a:gs>
            <a:gs pos="100000">
              <a:schemeClr val="bg1">
                <a:lumMod val="75000"/>
              </a:schemeClr>
            </a:gs>
          </a:gsLst>
          <a:lin ang="16200000" scaled="0"/>
        </a:gradFill>
        <a:effectLst>
          <a:glow>
            <a:schemeClr val="accent1">
              <a:alpha val="0"/>
            </a:schemeClr>
          </a:glow>
          <a:softEdge rad="0"/>
        </a:effectLst>
      </dgm:spPr>
      <dgm:t>
        <a:bodyPr/>
        <a:lstStyle/>
        <a:p>
          <a:r>
            <a:rPr lang="en-US" sz="1600" b="1" dirty="0">
              <a:latin typeface="Tahoma" panose="020B0604030504040204" pitchFamily="34" charset="0"/>
              <a:ea typeface="Tahoma" panose="020B0604030504040204" pitchFamily="34" charset="0"/>
              <a:cs typeface="Tahoma" panose="020B0604030504040204" pitchFamily="34" charset="0"/>
            </a:rPr>
            <a:t>Explore problems and develop solutions</a:t>
          </a:r>
          <a:endParaRPr lang="en-GB" sz="1600" dirty="0">
            <a:latin typeface="Tahoma" panose="020B0604030504040204" pitchFamily="34" charset="0"/>
            <a:ea typeface="Tahoma" panose="020B0604030504040204" pitchFamily="34" charset="0"/>
            <a:cs typeface="Tahoma" panose="020B0604030504040204" pitchFamily="34" charset="0"/>
          </a:endParaRPr>
        </a:p>
      </dgm:t>
    </dgm:pt>
    <dgm:pt modelId="{801CAB50-2480-45D9-9884-DD20D5DDE5AC}" type="parTrans" cxnId="{F8342B66-9524-46FE-AD40-D411B325AA69}">
      <dgm:prSet/>
      <dgm:spPr/>
      <dgm:t>
        <a:bodyPr/>
        <a:lstStyle/>
        <a:p>
          <a:endParaRPr lang="en-GB"/>
        </a:p>
      </dgm:t>
    </dgm:pt>
    <dgm:pt modelId="{D55EB2E5-6239-40E9-91E9-2095D286EA7F}" type="sibTrans" cxnId="{F8342B66-9524-46FE-AD40-D411B325AA69}">
      <dgm:prSet/>
      <dgm:spPr/>
      <dgm:t>
        <a:bodyPr/>
        <a:lstStyle/>
        <a:p>
          <a:endParaRPr lang="en-GB"/>
        </a:p>
      </dgm:t>
    </dgm:pt>
    <dgm:pt modelId="{E4B6ADEE-ABA2-4486-B280-DDDF1BB1EBEC}">
      <dgm:prSet phldrT="[Text]" custT="1"/>
      <dgm:spPr>
        <a:effectLst>
          <a:glow>
            <a:schemeClr val="accent1">
              <a:alpha val="0"/>
            </a:schemeClr>
          </a:glow>
          <a:softEdge rad="0"/>
        </a:effectLst>
      </dgm:spPr>
      <dgm:t>
        <a:bodyPr/>
        <a:lstStyle/>
        <a:p>
          <a:r>
            <a:rPr lang="en-US" sz="1600" b="1" dirty="0">
              <a:latin typeface="Tahoma" panose="020B0604030504040204" pitchFamily="34" charset="0"/>
              <a:ea typeface="Tahoma" panose="020B0604030504040204" pitchFamily="34" charset="0"/>
              <a:cs typeface="Tahoma" panose="020B0604030504040204" pitchFamily="34" charset="0"/>
            </a:rPr>
            <a:t>Develop and implement action plans </a:t>
          </a:r>
          <a:endParaRPr lang="en-GB" sz="1600" dirty="0">
            <a:latin typeface="Tahoma" panose="020B0604030504040204" pitchFamily="34" charset="0"/>
            <a:ea typeface="Tahoma" panose="020B0604030504040204" pitchFamily="34" charset="0"/>
            <a:cs typeface="Tahoma" panose="020B0604030504040204" pitchFamily="34" charset="0"/>
          </a:endParaRPr>
        </a:p>
      </dgm:t>
    </dgm:pt>
    <dgm:pt modelId="{ACEF6721-FFAC-4DE1-8579-E765B382AAF0}" type="parTrans" cxnId="{75BEA55F-993D-422C-B3E1-5BC68F9BA418}">
      <dgm:prSet/>
      <dgm:spPr/>
      <dgm:t>
        <a:bodyPr/>
        <a:lstStyle/>
        <a:p>
          <a:endParaRPr lang="en-GB"/>
        </a:p>
      </dgm:t>
    </dgm:pt>
    <dgm:pt modelId="{0724E39B-805D-4E67-9904-949CE427A920}" type="sibTrans" cxnId="{75BEA55F-993D-422C-B3E1-5BC68F9BA418}">
      <dgm:prSet/>
      <dgm:spPr/>
      <dgm:t>
        <a:bodyPr/>
        <a:lstStyle/>
        <a:p>
          <a:endParaRPr lang="en-GB"/>
        </a:p>
      </dgm:t>
    </dgm:pt>
    <dgm:pt modelId="{EAB5C121-A751-465B-9C59-AD70C2F0FAC0}">
      <dgm:prSet phldrT="[Text]" custT="1"/>
      <dgm:spPr>
        <a:gradFill rotWithShape="0">
          <a:gsLst>
            <a:gs pos="0">
              <a:schemeClr val="bg1">
                <a:lumMod val="65000"/>
              </a:schemeClr>
            </a:gs>
            <a:gs pos="100000">
              <a:schemeClr val="bg1">
                <a:lumMod val="75000"/>
              </a:schemeClr>
            </a:gs>
          </a:gsLst>
          <a:lin ang="16200000" scaled="0"/>
        </a:gradFill>
        <a:effectLst>
          <a:glow>
            <a:schemeClr val="accent1">
              <a:alpha val="0"/>
            </a:schemeClr>
          </a:glow>
          <a:softEdge rad="0"/>
        </a:effectLst>
      </dgm:spPr>
      <dgm:t>
        <a:bodyPr/>
        <a:lstStyle/>
        <a:p>
          <a:r>
            <a:rPr lang="en-GB" sz="1600" b="1" dirty="0">
              <a:latin typeface="Tahoma" panose="020B0604030504040204" pitchFamily="34" charset="0"/>
              <a:ea typeface="Tahoma" panose="020B0604030504040204" pitchFamily="34" charset="0"/>
              <a:cs typeface="Tahoma" panose="020B0604030504040204" pitchFamily="34" charset="0"/>
            </a:rPr>
            <a:t>Monitor and review</a:t>
          </a:r>
        </a:p>
      </dgm:t>
    </dgm:pt>
    <dgm:pt modelId="{347A3CE4-6B4E-44DD-8A37-32617E5D606B}" type="parTrans" cxnId="{7B04C0B7-F1E8-418F-873D-F3D66DC777B9}">
      <dgm:prSet/>
      <dgm:spPr/>
      <dgm:t>
        <a:bodyPr/>
        <a:lstStyle/>
        <a:p>
          <a:endParaRPr lang="en-GB"/>
        </a:p>
      </dgm:t>
    </dgm:pt>
    <dgm:pt modelId="{E82C111B-7AA2-407F-99E9-815F47C453A1}" type="sibTrans" cxnId="{7B04C0B7-F1E8-418F-873D-F3D66DC777B9}">
      <dgm:prSet/>
      <dgm:spPr/>
      <dgm:t>
        <a:bodyPr/>
        <a:lstStyle/>
        <a:p>
          <a:endParaRPr lang="en-GB"/>
        </a:p>
      </dgm:t>
    </dgm:pt>
    <dgm:pt modelId="{4926E82A-D0F6-45AB-B7FB-30BB859ABCF8}" type="pres">
      <dgm:prSet presAssocID="{9745AE6C-E953-4CC4-A1B6-77DDFDF6E871}" presName="linearFlow" presStyleCnt="0">
        <dgm:presLayoutVars>
          <dgm:resizeHandles val="exact"/>
        </dgm:presLayoutVars>
      </dgm:prSet>
      <dgm:spPr/>
    </dgm:pt>
    <dgm:pt modelId="{55C1E09A-78BF-47EE-AAD8-4E9AF267366C}" type="pres">
      <dgm:prSet presAssocID="{3263058F-1BE8-4DEE-B110-D60D7499681A}" presName="node" presStyleLbl="node1" presStyleIdx="0" presStyleCnt="5" custScaleX="248362">
        <dgm:presLayoutVars>
          <dgm:bulletEnabled val="1"/>
        </dgm:presLayoutVars>
      </dgm:prSet>
      <dgm:spPr/>
    </dgm:pt>
    <dgm:pt modelId="{FCDECD79-523F-4F90-9CA6-0F9A97E521FA}" type="pres">
      <dgm:prSet presAssocID="{560E8637-1CB5-4048-8008-4966C3B53AC2}" presName="sibTrans" presStyleLbl="sibTrans2D1" presStyleIdx="0" presStyleCnt="4"/>
      <dgm:spPr/>
    </dgm:pt>
    <dgm:pt modelId="{88AE829C-F163-4998-A409-35D5FC624DDD}" type="pres">
      <dgm:prSet presAssocID="{560E8637-1CB5-4048-8008-4966C3B53AC2}" presName="connectorText" presStyleLbl="sibTrans2D1" presStyleIdx="0" presStyleCnt="4"/>
      <dgm:spPr/>
    </dgm:pt>
    <dgm:pt modelId="{B335F9B6-F557-48AF-B87C-1E3A3C81B1DB}" type="pres">
      <dgm:prSet presAssocID="{B2204C6C-96CC-4B82-8FAB-A6EBD9EAA0E1}" presName="node" presStyleLbl="node1" presStyleIdx="1" presStyleCnt="5" custScaleX="248362">
        <dgm:presLayoutVars>
          <dgm:bulletEnabled val="1"/>
        </dgm:presLayoutVars>
      </dgm:prSet>
      <dgm:spPr/>
    </dgm:pt>
    <dgm:pt modelId="{DD169546-4501-490C-B277-2D056F4D4D87}" type="pres">
      <dgm:prSet presAssocID="{9BBDF261-8005-4CFB-B740-131D551016E3}" presName="sibTrans" presStyleLbl="sibTrans2D1" presStyleIdx="1" presStyleCnt="4"/>
      <dgm:spPr/>
    </dgm:pt>
    <dgm:pt modelId="{52F79702-2F35-47BA-B10F-37CBEF11FD96}" type="pres">
      <dgm:prSet presAssocID="{9BBDF261-8005-4CFB-B740-131D551016E3}" presName="connectorText" presStyleLbl="sibTrans2D1" presStyleIdx="1" presStyleCnt="4"/>
      <dgm:spPr/>
    </dgm:pt>
    <dgm:pt modelId="{70B81956-413D-4F7A-AE5D-1B2857270A01}" type="pres">
      <dgm:prSet presAssocID="{9E689DC5-1ED0-43F5-9C50-362A72170FDC}" presName="node" presStyleLbl="node1" presStyleIdx="2" presStyleCnt="5" custScaleX="248362">
        <dgm:presLayoutVars>
          <dgm:bulletEnabled val="1"/>
        </dgm:presLayoutVars>
      </dgm:prSet>
      <dgm:spPr/>
    </dgm:pt>
    <dgm:pt modelId="{932EE4DB-67A0-4B39-83A7-E51C67F354E3}" type="pres">
      <dgm:prSet presAssocID="{D55EB2E5-6239-40E9-91E9-2095D286EA7F}" presName="sibTrans" presStyleLbl="sibTrans2D1" presStyleIdx="2" presStyleCnt="4"/>
      <dgm:spPr/>
    </dgm:pt>
    <dgm:pt modelId="{AFC5C33C-9420-4A9B-8497-96299BC55D38}" type="pres">
      <dgm:prSet presAssocID="{D55EB2E5-6239-40E9-91E9-2095D286EA7F}" presName="connectorText" presStyleLbl="sibTrans2D1" presStyleIdx="2" presStyleCnt="4"/>
      <dgm:spPr/>
    </dgm:pt>
    <dgm:pt modelId="{245732D6-6407-4C14-830C-1019D94DEDE6}" type="pres">
      <dgm:prSet presAssocID="{E4B6ADEE-ABA2-4486-B280-DDDF1BB1EBEC}" presName="node" presStyleLbl="node1" presStyleIdx="3" presStyleCnt="5" custScaleX="248362">
        <dgm:presLayoutVars>
          <dgm:bulletEnabled val="1"/>
        </dgm:presLayoutVars>
      </dgm:prSet>
      <dgm:spPr/>
    </dgm:pt>
    <dgm:pt modelId="{401A7F02-6267-430A-BADE-5C3E350FC8E7}" type="pres">
      <dgm:prSet presAssocID="{0724E39B-805D-4E67-9904-949CE427A920}" presName="sibTrans" presStyleLbl="sibTrans2D1" presStyleIdx="3" presStyleCnt="4"/>
      <dgm:spPr/>
    </dgm:pt>
    <dgm:pt modelId="{B8E1E83D-94E1-415E-A6E9-21363F39DDE3}" type="pres">
      <dgm:prSet presAssocID="{0724E39B-805D-4E67-9904-949CE427A920}" presName="connectorText" presStyleLbl="sibTrans2D1" presStyleIdx="3" presStyleCnt="4"/>
      <dgm:spPr/>
    </dgm:pt>
    <dgm:pt modelId="{0BE3EB1A-4C4E-4B8F-939A-6BE34AAFABC6}" type="pres">
      <dgm:prSet presAssocID="{EAB5C121-A751-465B-9C59-AD70C2F0FAC0}" presName="node" presStyleLbl="node1" presStyleIdx="4" presStyleCnt="5" custScaleX="248362">
        <dgm:presLayoutVars>
          <dgm:bulletEnabled val="1"/>
        </dgm:presLayoutVars>
      </dgm:prSet>
      <dgm:spPr/>
    </dgm:pt>
  </dgm:ptLst>
  <dgm:cxnLst>
    <dgm:cxn modelId="{FE653C06-41F9-4336-997B-E1D4CD0CDDB7}" type="presOf" srcId="{E4B6ADEE-ABA2-4486-B280-DDDF1BB1EBEC}" destId="{245732D6-6407-4C14-830C-1019D94DEDE6}" srcOrd="0" destOrd="0" presId="urn:microsoft.com/office/officeart/2005/8/layout/process2"/>
    <dgm:cxn modelId="{12752007-10BB-4C12-B9D5-6668DD8BE0A5}" type="presOf" srcId="{B2204C6C-96CC-4B82-8FAB-A6EBD9EAA0E1}" destId="{B335F9B6-F557-48AF-B87C-1E3A3C81B1DB}" srcOrd="0" destOrd="0" presId="urn:microsoft.com/office/officeart/2005/8/layout/process2"/>
    <dgm:cxn modelId="{B3337D09-D271-4415-A0E0-8537F45BC27D}" type="presOf" srcId="{3263058F-1BE8-4DEE-B110-D60D7499681A}" destId="{55C1E09A-78BF-47EE-AAD8-4E9AF267366C}" srcOrd="0" destOrd="0" presId="urn:microsoft.com/office/officeart/2005/8/layout/process2"/>
    <dgm:cxn modelId="{4675CA1F-BFA5-4A80-B6C2-C9A95F5CC380}" type="presOf" srcId="{D55EB2E5-6239-40E9-91E9-2095D286EA7F}" destId="{932EE4DB-67A0-4B39-83A7-E51C67F354E3}" srcOrd="0" destOrd="0" presId="urn:microsoft.com/office/officeart/2005/8/layout/process2"/>
    <dgm:cxn modelId="{42265932-71CB-42AD-890B-5671F4573229}" type="presOf" srcId="{D55EB2E5-6239-40E9-91E9-2095D286EA7F}" destId="{AFC5C33C-9420-4A9B-8497-96299BC55D38}" srcOrd="1" destOrd="0" presId="urn:microsoft.com/office/officeart/2005/8/layout/process2"/>
    <dgm:cxn modelId="{75BEA55F-993D-422C-B3E1-5BC68F9BA418}" srcId="{9745AE6C-E953-4CC4-A1B6-77DDFDF6E871}" destId="{E4B6ADEE-ABA2-4486-B280-DDDF1BB1EBEC}" srcOrd="3" destOrd="0" parTransId="{ACEF6721-FFAC-4DE1-8579-E765B382AAF0}" sibTransId="{0724E39B-805D-4E67-9904-949CE427A920}"/>
    <dgm:cxn modelId="{C2B15D60-716F-457D-AE7B-31E57F5D260D}" type="presOf" srcId="{560E8637-1CB5-4048-8008-4966C3B53AC2}" destId="{FCDECD79-523F-4F90-9CA6-0F9A97E521FA}" srcOrd="0" destOrd="0" presId="urn:microsoft.com/office/officeart/2005/8/layout/process2"/>
    <dgm:cxn modelId="{F8342B66-9524-46FE-AD40-D411B325AA69}" srcId="{9745AE6C-E953-4CC4-A1B6-77DDFDF6E871}" destId="{9E689DC5-1ED0-43F5-9C50-362A72170FDC}" srcOrd="2" destOrd="0" parTransId="{801CAB50-2480-45D9-9884-DD20D5DDE5AC}" sibTransId="{D55EB2E5-6239-40E9-91E9-2095D286EA7F}"/>
    <dgm:cxn modelId="{DC9C8669-801B-4B83-BD2D-A268083A6B18}" type="presOf" srcId="{0724E39B-805D-4E67-9904-949CE427A920}" destId="{B8E1E83D-94E1-415E-A6E9-21363F39DDE3}" srcOrd="1" destOrd="0" presId="urn:microsoft.com/office/officeart/2005/8/layout/process2"/>
    <dgm:cxn modelId="{6C8D2677-BF62-490B-A02A-6413D488C09B}" type="presOf" srcId="{9745AE6C-E953-4CC4-A1B6-77DDFDF6E871}" destId="{4926E82A-D0F6-45AB-B7FB-30BB859ABCF8}" srcOrd="0" destOrd="0" presId="urn:microsoft.com/office/officeart/2005/8/layout/process2"/>
    <dgm:cxn modelId="{5C8AA27A-52C1-4B5D-9041-10482B43CF1A}" type="presOf" srcId="{9E689DC5-1ED0-43F5-9C50-362A72170FDC}" destId="{70B81956-413D-4F7A-AE5D-1B2857270A01}" srcOrd="0" destOrd="0" presId="urn:microsoft.com/office/officeart/2005/8/layout/process2"/>
    <dgm:cxn modelId="{3C851883-87C7-4AF3-AAD4-2B3E37CFEA92}" srcId="{9745AE6C-E953-4CC4-A1B6-77DDFDF6E871}" destId="{B2204C6C-96CC-4B82-8FAB-A6EBD9EAA0E1}" srcOrd="1" destOrd="0" parTransId="{98428A15-5B41-4E53-A1DD-83450C353399}" sibTransId="{9BBDF261-8005-4CFB-B740-131D551016E3}"/>
    <dgm:cxn modelId="{7425BB9C-93CD-43D8-90D0-ABEFC7E39046}" type="presOf" srcId="{9BBDF261-8005-4CFB-B740-131D551016E3}" destId="{DD169546-4501-490C-B277-2D056F4D4D87}" srcOrd="0" destOrd="0" presId="urn:microsoft.com/office/officeart/2005/8/layout/process2"/>
    <dgm:cxn modelId="{9809A9B4-8E2D-465E-94CD-62044215E5D4}" type="presOf" srcId="{0724E39B-805D-4E67-9904-949CE427A920}" destId="{401A7F02-6267-430A-BADE-5C3E350FC8E7}" srcOrd="0" destOrd="0" presId="urn:microsoft.com/office/officeart/2005/8/layout/process2"/>
    <dgm:cxn modelId="{DDD8B6B4-540A-479D-86C1-643598C247C6}" srcId="{9745AE6C-E953-4CC4-A1B6-77DDFDF6E871}" destId="{3263058F-1BE8-4DEE-B110-D60D7499681A}" srcOrd="0" destOrd="0" parTransId="{D10D7C03-48FD-4621-A2FC-1209A91CEA4C}" sibTransId="{560E8637-1CB5-4048-8008-4966C3B53AC2}"/>
    <dgm:cxn modelId="{7B04C0B7-F1E8-418F-873D-F3D66DC777B9}" srcId="{9745AE6C-E953-4CC4-A1B6-77DDFDF6E871}" destId="{EAB5C121-A751-465B-9C59-AD70C2F0FAC0}" srcOrd="4" destOrd="0" parTransId="{347A3CE4-6B4E-44DD-8A37-32617E5D606B}" sibTransId="{E82C111B-7AA2-407F-99E9-815F47C453A1}"/>
    <dgm:cxn modelId="{975803E7-DB4B-4CC0-A2DD-F4E92C1A2A03}" type="presOf" srcId="{9BBDF261-8005-4CFB-B740-131D551016E3}" destId="{52F79702-2F35-47BA-B10F-37CBEF11FD96}" srcOrd="1" destOrd="0" presId="urn:microsoft.com/office/officeart/2005/8/layout/process2"/>
    <dgm:cxn modelId="{244FD9E8-EA0C-4E8D-811B-08AF1DFA461E}" type="presOf" srcId="{EAB5C121-A751-465B-9C59-AD70C2F0FAC0}" destId="{0BE3EB1A-4C4E-4B8F-939A-6BE34AAFABC6}" srcOrd="0" destOrd="0" presId="urn:microsoft.com/office/officeart/2005/8/layout/process2"/>
    <dgm:cxn modelId="{C58A0CF9-B23D-469F-B3C3-77A0D5832306}" type="presOf" srcId="{560E8637-1CB5-4048-8008-4966C3B53AC2}" destId="{88AE829C-F163-4998-A409-35D5FC624DDD}" srcOrd="1" destOrd="0" presId="urn:microsoft.com/office/officeart/2005/8/layout/process2"/>
    <dgm:cxn modelId="{D4F6739C-777E-414F-AFAF-1A32A1C5D472}" type="presParOf" srcId="{4926E82A-D0F6-45AB-B7FB-30BB859ABCF8}" destId="{55C1E09A-78BF-47EE-AAD8-4E9AF267366C}" srcOrd="0" destOrd="0" presId="urn:microsoft.com/office/officeart/2005/8/layout/process2"/>
    <dgm:cxn modelId="{9956372D-07D3-4DFD-8880-2F720A9B5DE6}" type="presParOf" srcId="{4926E82A-D0F6-45AB-B7FB-30BB859ABCF8}" destId="{FCDECD79-523F-4F90-9CA6-0F9A97E521FA}" srcOrd="1" destOrd="0" presId="urn:microsoft.com/office/officeart/2005/8/layout/process2"/>
    <dgm:cxn modelId="{CB74913B-B771-46FB-8AEA-837F3E8BE46D}" type="presParOf" srcId="{FCDECD79-523F-4F90-9CA6-0F9A97E521FA}" destId="{88AE829C-F163-4998-A409-35D5FC624DDD}" srcOrd="0" destOrd="0" presId="urn:microsoft.com/office/officeart/2005/8/layout/process2"/>
    <dgm:cxn modelId="{6B007A16-0D5A-49CD-8476-CD76904DC92D}" type="presParOf" srcId="{4926E82A-D0F6-45AB-B7FB-30BB859ABCF8}" destId="{B335F9B6-F557-48AF-B87C-1E3A3C81B1DB}" srcOrd="2" destOrd="0" presId="urn:microsoft.com/office/officeart/2005/8/layout/process2"/>
    <dgm:cxn modelId="{7B379383-9F5A-4792-883D-26904D2C1A75}" type="presParOf" srcId="{4926E82A-D0F6-45AB-B7FB-30BB859ABCF8}" destId="{DD169546-4501-490C-B277-2D056F4D4D87}" srcOrd="3" destOrd="0" presId="urn:microsoft.com/office/officeart/2005/8/layout/process2"/>
    <dgm:cxn modelId="{47E2C459-0DC0-474D-9F90-8E2E93448A7D}" type="presParOf" srcId="{DD169546-4501-490C-B277-2D056F4D4D87}" destId="{52F79702-2F35-47BA-B10F-37CBEF11FD96}" srcOrd="0" destOrd="0" presId="urn:microsoft.com/office/officeart/2005/8/layout/process2"/>
    <dgm:cxn modelId="{3A7D8FE9-6289-4612-A6B4-CBF6B14AD863}" type="presParOf" srcId="{4926E82A-D0F6-45AB-B7FB-30BB859ABCF8}" destId="{70B81956-413D-4F7A-AE5D-1B2857270A01}" srcOrd="4" destOrd="0" presId="urn:microsoft.com/office/officeart/2005/8/layout/process2"/>
    <dgm:cxn modelId="{8D245FBE-9DC6-4FFA-B899-50EB3BEB5BC9}" type="presParOf" srcId="{4926E82A-D0F6-45AB-B7FB-30BB859ABCF8}" destId="{932EE4DB-67A0-4B39-83A7-E51C67F354E3}" srcOrd="5" destOrd="0" presId="urn:microsoft.com/office/officeart/2005/8/layout/process2"/>
    <dgm:cxn modelId="{D53E4793-A6FA-40AA-9AF0-9413CE039844}" type="presParOf" srcId="{932EE4DB-67A0-4B39-83A7-E51C67F354E3}" destId="{AFC5C33C-9420-4A9B-8497-96299BC55D38}" srcOrd="0" destOrd="0" presId="urn:microsoft.com/office/officeart/2005/8/layout/process2"/>
    <dgm:cxn modelId="{260529DE-5AA3-4523-BEF1-A0ACCCE00D8F}" type="presParOf" srcId="{4926E82A-D0F6-45AB-B7FB-30BB859ABCF8}" destId="{245732D6-6407-4C14-830C-1019D94DEDE6}" srcOrd="6" destOrd="0" presId="urn:microsoft.com/office/officeart/2005/8/layout/process2"/>
    <dgm:cxn modelId="{3CC1324F-7234-4CA2-B331-36700E61A84A}" type="presParOf" srcId="{4926E82A-D0F6-45AB-B7FB-30BB859ABCF8}" destId="{401A7F02-6267-430A-BADE-5C3E350FC8E7}" srcOrd="7" destOrd="0" presId="urn:microsoft.com/office/officeart/2005/8/layout/process2"/>
    <dgm:cxn modelId="{ED2D445A-D6F0-427A-9D9E-BD30C8718C5B}" type="presParOf" srcId="{401A7F02-6267-430A-BADE-5C3E350FC8E7}" destId="{B8E1E83D-94E1-415E-A6E9-21363F39DDE3}" srcOrd="0" destOrd="0" presId="urn:microsoft.com/office/officeart/2005/8/layout/process2"/>
    <dgm:cxn modelId="{7B6A2560-89BA-41AE-A737-6FF3FD5DBFDC}" type="presParOf" srcId="{4926E82A-D0F6-45AB-B7FB-30BB859ABCF8}" destId="{0BE3EB1A-4C4E-4B8F-939A-6BE34AAFABC6}" srcOrd="8"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45AE6C-E953-4CC4-A1B6-77DDFDF6E871}" type="doc">
      <dgm:prSet loTypeId="urn:microsoft.com/office/officeart/2005/8/layout/process2" loCatId="process" qsTypeId="urn:microsoft.com/office/officeart/2005/8/quickstyle/simple4" qsCatId="simple" csTypeId="urn:microsoft.com/office/officeart/2005/8/colors/accent1_3" csCatId="accent1" phldr="1"/>
      <dgm:spPr/>
      <dgm:t>
        <a:bodyPr/>
        <a:lstStyle/>
        <a:p>
          <a:endParaRPr lang="en-GB"/>
        </a:p>
      </dgm:t>
    </dgm:pt>
    <dgm:pt modelId="{3263058F-1BE8-4DEE-B110-D60D7499681A}">
      <dgm:prSet phldrT="[Text]" custT="1"/>
      <dgm:spPr>
        <a:gradFill rotWithShape="0">
          <a:gsLst>
            <a:gs pos="0">
              <a:schemeClr val="bg1">
                <a:lumMod val="65000"/>
              </a:schemeClr>
            </a:gs>
            <a:gs pos="100000">
              <a:schemeClr val="bg1">
                <a:lumMod val="75000"/>
              </a:schemeClr>
            </a:gs>
          </a:gsLst>
          <a:lin ang="16200000" scaled="0"/>
        </a:gradFill>
      </dgm:spPr>
      <dgm:t>
        <a:bodyPr/>
        <a:lstStyle/>
        <a:p>
          <a:r>
            <a:rPr lang="en-US" sz="1600" b="1" dirty="0">
              <a:latin typeface="Tahoma" panose="020B0604030504040204" pitchFamily="34" charset="0"/>
              <a:ea typeface="Tahoma" panose="020B0604030504040204" pitchFamily="34" charset="0"/>
              <a:cs typeface="Tahoma" panose="020B0604030504040204" pitchFamily="34" charset="0"/>
            </a:rPr>
            <a:t>Understand the Management Standards </a:t>
          </a:r>
          <a:endParaRPr lang="en-GB" sz="1600" dirty="0">
            <a:latin typeface="Tahoma" panose="020B0604030504040204" pitchFamily="34" charset="0"/>
            <a:ea typeface="Tahoma" panose="020B0604030504040204" pitchFamily="34" charset="0"/>
            <a:cs typeface="Tahoma" panose="020B0604030504040204" pitchFamily="34" charset="0"/>
          </a:endParaRPr>
        </a:p>
      </dgm:t>
    </dgm:pt>
    <dgm:pt modelId="{D10D7C03-48FD-4621-A2FC-1209A91CEA4C}" type="parTrans" cxnId="{DDD8B6B4-540A-479D-86C1-643598C247C6}">
      <dgm:prSet/>
      <dgm:spPr/>
      <dgm:t>
        <a:bodyPr/>
        <a:lstStyle/>
        <a:p>
          <a:endParaRPr lang="en-GB"/>
        </a:p>
      </dgm:t>
    </dgm:pt>
    <dgm:pt modelId="{560E8637-1CB5-4048-8008-4966C3B53AC2}" type="sibTrans" cxnId="{DDD8B6B4-540A-479D-86C1-643598C247C6}">
      <dgm:prSet/>
      <dgm:spPr/>
      <dgm:t>
        <a:bodyPr/>
        <a:lstStyle/>
        <a:p>
          <a:endParaRPr lang="en-GB"/>
        </a:p>
      </dgm:t>
    </dgm:pt>
    <dgm:pt modelId="{B2204C6C-96CC-4B82-8FAB-A6EBD9EAA0E1}">
      <dgm:prSet phldrT="[Text]" custT="1"/>
      <dgm:spPr>
        <a:gradFill rotWithShape="0">
          <a:gsLst>
            <a:gs pos="0">
              <a:schemeClr val="bg1">
                <a:lumMod val="65000"/>
              </a:schemeClr>
            </a:gs>
            <a:gs pos="100000">
              <a:schemeClr val="bg1">
                <a:lumMod val="75000"/>
              </a:schemeClr>
            </a:gs>
          </a:gsLst>
          <a:lin ang="16200000" scaled="0"/>
        </a:gradFill>
        <a:effectLst>
          <a:glow>
            <a:schemeClr val="accent1">
              <a:alpha val="0"/>
            </a:schemeClr>
          </a:glow>
          <a:softEdge rad="0"/>
        </a:effectLst>
      </dgm:spPr>
      <dgm:t>
        <a:bodyPr/>
        <a:lstStyle/>
        <a:p>
          <a:r>
            <a:rPr lang="en-US" sz="1600" b="1" dirty="0">
              <a:latin typeface="Tahoma" panose="020B0604030504040204" pitchFamily="34" charset="0"/>
              <a:ea typeface="Tahoma" panose="020B0604030504040204" pitchFamily="34" charset="0"/>
              <a:cs typeface="Tahoma" panose="020B0604030504040204" pitchFamily="34" charset="0"/>
            </a:rPr>
            <a:t>Gather data </a:t>
          </a:r>
          <a:endParaRPr lang="en-GB" sz="1600" dirty="0">
            <a:latin typeface="Tahoma" panose="020B0604030504040204" pitchFamily="34" charset="0"/>
            <a:ea typeface="Tahoma" panose="020B0604030504040204" pitchFamily="34" charset="0"/>
            <a:cs typeface="Tahoma" panose="020B0604030504040204" pitchFamily="34" charset="0"/>
          </a:endParaRPr>
        </a:p>
      </dgm:t>
    </dgm:pt>
    <dgm:pt modelId="{98428A15-5B41-4E53-A1DD-83450C353399}" type="parTrans" cxnId="{3C851883-87C7-4AF3-AAD4-2B3E37CFEA92}">
      <dgm:prSet/>
      <dgm:spPr/>
      <dgm:t>
        <a:bodyPr/>
        <a:lstStyle/>
        <a:p>
          <a:endParaRPr lang="en-GB"/>
        </a:p>
      </dgm:t>
    </dgm:pt>
    <dgm:pt modelId="{9BBDF261-8005-4CFB-B740-131D551016E3}" type="sibTrans" cxnId="{3C851883-87C7-4AF3-AAD4-2B3E37CFEA92}">
      <dgm:prSet/>
      <dgm:spPr/>
      <dgm:t>
        <a:bodyPr/>
        <a:lstStyle/>
        <a:p>
          <a:endParaRPr lang="en-GB"/>
        </a:p>
      </dgm:t>
    </dgm:pt>
    <dgm:pt modelId="{9E689DC5-1ED0-43F5-9C50-362A72170FDC}">
      <dgm:prSet phldrT="[Text]" custT="1"/>
      <dgm:spPr>
        <a:gradFill rotWithShape="0">
          <a:gsLst>
            <a:gs pos="0">
              <a:schemeClr val="bg1">
                <a:lumMod val="65000"/>
              </a:schemeClr>
            </a:gs>
            <a:gs pos="100000">
              <a:schemeClr val="bg1">
                <a:lumMod val="75000"/>
              </a:schemeClr>
            </a:gs>
          </a:gsLst>
          <a:lin ang="16200000" scaled="0"/>
        </a:gradFill>
        <a:effectLst>
          <a:glow>
            <a:schemeClr val="accent1">
              <a:alpha val="0"/>
            </a:schemeClr>
          </a:glow>
          <a:softEdge rad="0"/>
        </a:effectLst>
      </dgm:spPr>
      <dgm:t>
        <a:bodyPr/>
        <a:lstStyle/>
        <a:p>
          <a:r>
            <a:rPr lang="en-US" sz="1600" b="1" dirty="0">
              <a:latin typeface="Tahoma" panose="020B0604030504040204" pitchFamily="34" charset="0"/>
              <a:ea typeface="Tahoma" panose="020B0604030504040204" pitchFamily="34" charset="0"/>
              <a:cs typeface="Tahoma" panose="020B0604030504040204" pitchFamily="34" charset="0"/>
            </a:rPr>
            <a:t>Explore problems and develop solutions</a:t>
          </a:r>
          <a:endParaRPr lang="en-GB" sz="1600" dirty="0">
            <a:latin typeface="Tahoma" panose="020B0604030504040204" pitchFamily="34" charset="0"/>
            <a:ea typeface="Tahoma" panose="020B0604030504040204" pitchFamily="34" charset="0"/>
            <a:cs typeface="Tahoma" panose="020B0604030504040204" pitchFamily="34" charset="0"/>
          </a:endParaRPr>
        </a:p>
      </dgm:t>
    </dgm:pt>
    <dgm:pt modelId="{801CAB50-2480-45D9-9884-DD20D5DDE5AC}" type="parTrans" cxnId="{F8342B66-9524-46FE-AD40-D411B325AA69}">
      <dgm:prSet/>
      <dgm:spPr/>
      <dgm:t>
        <a:bodyPr/>
        <a:lstStyle/>
        <a:p>
          <a:endParaRPr lang="en-GB"/>
        </a:p>
      </dgm:t>
    </dgm:pt>
    <dgm:pt modelId="{D55EB2E5-6239-40E9-91E9-2095D286EA7F}" type="sibTrans" cxnId="{F8342B66-9524-46FE-AD40-D411B325AA69}">
      <dgm:prSet/>
      <dgm:spPr/>
      <dgm:t>
        <a:bodyPr/>
        <a:lstStyle/>
        <a:p>
          <a:endParaRPr lang="en-GB"/>
        </a:p>
      </dgm:t>
    </dgm:pt>
    <dgm:pt modelId="{E4B6ADEE-ABA2-4486-B280-DDDF1BB1EBEC}">
      <dgm:prSet phldrT="[Text]" custT="1"/>
      <dgm:spPr>
        <a:gradFill rotWithShape="0">
          <a:gsLst>
            <a:gs pos="0">
              <a:schemeClr val="bg1">
                <a:lumMod val="65000"/>
              </a:schemeClr>
            </a:gs>
            <a:gs pos="100000">
              <a:schemeClr val="bg1">
                <a:lumMod val="75000"/>
              </a:schemeClr>
            </a:gs>
          </a:gsLst>
          <a:lin ang="16200000" scaled="0"/>
        </a:gradFill>
        <a:effectLst>
          <a:glow>
            <a:schemeClr val="accent1">
              <a:alpha val="0"/>
            </a:schemeClr>
          </a:glow>
          <a:softEdge rad="0"/>
        </a:effectLst>
      </dgm:spPr>
      <dgm:t>
        <a:bodyPr/>
        <a:lstStyle/>
        <a:p>
          <a:r>
            <a:rPr lang="en-US" sz="1600" b="1" dirty="0">
              <a:latin typeface="Tahoma" panose="020B0604030504040204" pitchFamily="34" charset="0"/>
              <a:ea typeface="Tahoma" panose="020B0604030504040204" pitchFamily="34" charset="0"/>
              <a:cs typeface="Tahoma" panose="020B0604030504040204" pitchFamily="34" charset="0"/>
            </a:rPr>
            <a:t>Develop and implement action plans </a:t>
          </a:r>
          <a:endParaRPr lang="en-GB" sz="1600" dirty="0">
            <a:latin typeface="Tahoma" panose="020B0604030504040204" pitchFamily="34" charset="0"/>
            <a:ea typeface="Tahoma" panose="020B0604030504040204" pitchFamily="34" charset="0"/>
            <a:cs typeface="Tahoma" panose="020B0604030504040204" pitchFamily="34" charset="0"/>
          </a:endParaRPr>
        </a:p>
      </dgm:t>
    </dgm:pt>
    <dgm:pt modelId="{ACEF6721-FFAC-4DE1-8579-E765B382AAF0}" type="parTrans" cxnId="{75BEA55F-993D-422C-B3E1-5BC68F9BA418}">
      <dgm:prSet/>
      <dgm:spPr/>
      <dgm:t>
        <a:bodyPr/>
        <a:lstStyle/>
        <a:p>
          <a:endParaRPr lang="en-GB"/>
        </a:p>
      </dgm:t>
    </dgm:pt>
    <dgm:pt modelId="{0724E39B-805D-4E67-9904-949CE427A920}" type="sibTrans" cxnId="{75BEA55F-993D-422C-B3E1-5BC68F9BA418}">
      <dgm:prSet/>
      <dgm:spPr/>
      <dgm:t>
        <a:bodyPr/>
        <a:lstStyle/>
        <a:p>
          <a:endParaRPr lang="en-GB"/>
        </a:p>
      </dgm:t>
    </dgm:pt>
    <dgm:pt modelId="{EAB5C121-A751-465B-9C59-AD70C2F0FAC0}">
      <dgm:prSet phldrT="[Text]" custT="1"/>
      <dgm:spPr>
        <a:effectLst>
          <a:glow>
            <a:schemeClr val="accent1">
              <a:alpha val="0"/>
            </a:schemeClr>
          </a:glow>
          <a:softEdge rad="0"/>
        </a:effectLst>
      </dgm:spPr>
      <dgm:t>
        <a:bodyPr/>
        <a:lstStyle/>
        <a:p>
          <a:r>
            <a:rPr lang="en-GB" sz="1600" b="1" dirty="0">
              <a:latin typeface="Tahoma" panose="020B0604030504040204" pitchFamily="34" charset="0"/>
              <a:ea typeface="Tahoma" panose="020B0604030504040204" pitchFamily="34" charset="0"/>
              <a:cs typeface="Tahoma" panose="020B0604030504040204" pitchFamily="34" charset="0"/>
            </a:rPr>
            <a:t>Monitor and review</a:t>
          </a:r>
        </a:p>
      </dgm:t>
    </dgm:pt>
    <dgm:pt modelId="{347A3CE4-6B4E-44DD-8A37-32617E5D606B}" type="parTrans" cxnId="{7B04C0B7-F1E8-418F-873D-F3D66DC777B9}">
      <dgm:prSet/>
      <dgm:spPr/>
      <dgm:t>
        <a:bodyPr/>
        <a:lstStyle/>
        <a:p>
          <a:endParaRPr lang="en-GB"/>
        </a:p>
      </dgm:t>
    </dgm:pt>
    <dgm:pt modelId="{E82C111B-7AA2-407F-99E9-815F47C453A1}" type="sibTrans" cxnId="{7B04C0B7-F1E8-418F-873D-F3D66DC777B9}">
      <dgm:prSet/>
      <dgm:spPr/>
      <dgm:t>
        <a:bodyPr/>
        <a:lstStyle/>
        <a:p>
          <a:endParaRPr lang="en-GB"/>
        </a:p>
      </dgm:t>
    </dgm:pt>
    <dgm:pt modelId="{4926E82A-D0F6-45AB-B7FB-30BB859ABCF8}" type="pres">
      <dgm:prSet presAssocID="{9745AE6C-E953-4CC4-A1B6-77DDFDF6E871}" presName="linearFlow" presStyleCnt="0">
        <dgm:presLayoutVars>
          <dgm:resizeHandles val="exact"/>
        </dgm:presLayoutVars>
      </dgm:prSet>
      <dgm:spPr/>
    </dgm:pt>
    <dgm:pt modelId="{55C1E09A-78BF-47EE-AAD8-4E9AF267366C}" type="pres">
      <dgm:prSet presAssocID="{3263058F-1BE8-4DEE-B110-D60D7499681A}" presName="node" presStyleLbl="node1" presStyleIdx="0" presStyleCnt="5" custScaleX="248362">
        <dgm:presLayoutVars>
          <dgm:bulletEnabled val="1"/>
        </dgm:presLayoutVars>
      </dgm:prSet>
      <dgm:spPr/>
    </dgm:pt>
    <dgm:pt modelId="{FCDECD79-523F-4F90-9CA6-0F9A97E521FA}" type="pres">
      <dgm:prSet presAssocID="{560E8637-1CB5-4048-8008-4966C3B53AC2}" presName="sibTrans" presStyleLbl="sibTrans2D1" presStyleIdx="0" presStyleCnt="4"/>
      <dgm:spPr/>
    </dgm:pt>
    <dgm:pt modelId="{88AE829C-F163-4998-A409-35D5FC624DDD}" type="pres">
      <dgm:prSet presAssocID="{560E8637-1CB5-4048-8008-4966C3B53AC2}" presName="connectorText" presStyleLbl="sibTrans2D1" presStyleIdx="0" presStyleCnt="4"/>
      <dgm:spPr/>
    </dgm:pt>
    <dgm:pt modelId="{B335F9B6-F557-48AF-B87C-1E3A3C81B1DB}" type="pres">
      <dgm:prSet presAssocID="{B2204C6C-96CC-4B82-8FAB-A6EBD9EAA0E1}" presName="node" presStyleLbl="node1" presStyleIdx="1" presStyleCnt="5" custScaleX="248362">
        <dgm:presLayoutVars>
          <dgm:bulletEnabled val="1"/>
        </dgm:presLayoutVars>
      </dgm:prSet>
      <dgm:spPr/>
    </dgm:pt>
    <dgm:pt modelId="{DD169546-4501-490C-B277-2D056F4D4D87}" type="pres">
      <dgm:prSet presAssocID="{9BBDF261-8005-4CFB-B740-131D551016E3}" presName="sibTrans" presStyleLbl="sibTrans2D1" presStyleIdx="1" presStyleCnt="4"/>
      <dgm:spPr/>
    </dgm:pt>
    <dgm:pt modelId="{52F79702-2F35-47BA-B10F-37CBEF11FD96}" type="pres">
      <dgm:prSet presAssocID="{9BBDF261-8005-4CFB-B740-131D551016E3}" presName="connectorText" presStyleLbl="sibTrans2D1" presStyleIdx="1" presStyleCnt="4"/>
      <dgm:spPr/>
    </dgm:pt>
    <dgm:pt modelId="{70B81956-413D-4F7A-AE5D-1B2857270A01}" type="pres">
      <dgm:prSet presAssocID="{9E689DC5-1ED0-43F5-9C50-362A72170FDC}" presName="node" presStyleLbl="node1" presStyleIdx="2" presStyleCnt="5" custScaleX="248362">
        <dgm:presLayoutVars>
          <dgm:bulletEnabled val="1"/>
        </dgm:presLayoutVars>
      </dgm:prSet>
      <dgm:spPr/>
    </dgm:pt>
    <dgm:pt modelId="{932EE4DB-67A0-4B39-83A7-E51C67F354E3}" type="pres">
      <dgm:prSet presAssocID="{D55EB2E5-6239-40E9-91E9-2095D286EA7F}" presName="sibTrans" presStyleLbl="sibTrans2D1" presStyleIdx="2" presStyleCnt="4"/>
      <dgm:spPr/>
    </dgm:pt>
    <dgm:pt modelId="{AFC5C33C-9420-4A9B-8497-96299BC55D38}" type="pres">
      <dgm:prSet presAssocID="{D55EB2E5-6239-40E9-91E9-2095D286EA7F}" presName="connectorText" presStyleLbl="sibTrans2D1" presStyleIdx="2" presStyleCnt="4"/>
      <dgm:spPr/>
    </dgm:pt>
    <dgm:pt modelId="{245732D6-6407-4C14-830C-1019D94DEDE6}" type="pres">
      <dgm:prSet presAssocID="{E4B6ADEE-ABA2-4486-B280-DDDF1BB1EBEC}" presName="node" presStyleLbl="node1" presStyleIdx="3" presStyleCnt="5" custScaleX="248362">
        <dgm:presLayoutVars>
          <dgm:bulletEnabled val="1"/>
        </dgm:presLayoutVars>
      </dgm:prSet>
      <dgm:spPr/>
    </dgm:pt>
    <dgm:pt modelId="{401A7F02-6267-430A-BADE-5C3E350FC8E7}" type="pres">
      <dgm:prSet presAssocID="{0724E39B-805D-4E67-9904-949CE427A920}" presName="sibTrans" presStyleLbl="sibTrans2D1" presStyleIdx="3" presStyleCnt="4"/>
      <dgm:spPr/>
    </dgm:pt>
    <dgm:pt modelId="{B8E1E83D-94E1-415E-A6E9-21363F39DDE3}" type="pres">
      <dgm:prSet presAssocID="{0724E39B-805D-4E67-9904-949CE427A920}" presName="connectorText" presStyleLbl="sibTrans2D1" presStyleIdx="3" presStyleCnt="4"/>
      <dgm:spPr/>
    </dgm:pt>
    <dgm:pt modelId="{0BE3EB1A-4C4E-4B8F-939A-6BE34AAFABC6}" type="pres">
      <dgm:prSet presAssocID="{EAB5C121-A751-465B-9C59-AD70C2F0FAC0}" presName="node" presStyleLbl="node1" presStyleIdx="4" presStyleCnt="5" custScaleX="248362">
        <dgm:presLayoutVars>
          <dgm:bulletEnabled val="1"/>
        </dgm:presLayoutVars>
      </dgm:prSet>
      <dgm:spPr/>
    </dgm:pt>
  </dgm:ptLst>
  <dgm:cxnLst>
    <dgm:cxn modelId="{D46B4105-BDD0-4A8D-8100-BCA032423B86}" type="presOf" srcId="{0724E39B-805D-4E67-9904-949CE427A920}" destId="{401A7F02-6267-430A-BADE-5C3E350FC8E7}" srcOrd="0" destOrd="0" presId="urn:microsoft.com/office/officeart/2005/8/layout/process2"/>
    <dgm:cxn modelId="{D2D14907-C789-41F6-A63C-126FFC3A4827}" type="presOf" srcId="{EAB5C121-A751-465B-9C59-AD70C2F0FAC0}" destId="{0BE3EB1A-4C4E-4B8F-939A-6BE34AAFABC6}" srcOrd="0" destOrd="0" presId="urn:microsoft.com/office/officeart/2005/8/layout/process2"/>
    <dgm:cxn modelId="{4C024D07-8E5C-487D-889E-8AC46E533CAB}" type="presOf" srcId="{3263058F-1BE8-4DEE-B110-D60D7499681A}" destId="{55C1E09A-78BF-47EE-AAD8-4E9AF267366C}" srcOrd="0" destOrd="0" presId="urn:microsoft.com/office/officeart/2005/8/layout/process2"/>
    <dgm:cxn modelId="{ED06FA07-647C-4D6B-A35B-B621992DB466}" type="presOf" srcId="{0724E39B-805D-4E67-9904-949CE427A920}" destId="{B8E1E83D-94E1-415E-A6E9-21363F39DDE3}" srcOrd="1" destOrd="0" presId="urn:microsoft.com/office/officeart/2005/8/layout/process2"/>
    <dgm:cxn modelId="{7BCF9E1F-CBD9-41DC-9474-7C895302B460}" type="presOf" srcId="{9BBDF261-8005-4CFB-B740-131D551016E3}" destId="{DD169546-4501-490C-B277-2D056F4D4D87}" srcOrd="0" destOrd="0" presId="urn:microsoft.com/office/officeart/2005/8/layout/process2"/>
    <dgm:cxn modelId="{7829F826-E3BD-468B-BD75-1C1BCDE3CAFB}" type="presOf" srcId="{E4B6ADEE-ABA2-4486-B280-DDDF1BB1EBEC}" destId="{245732D6-6407-4C14-830C-1019D94DEDE6}" srcOrd="0" destOrd="0" presId="urn:microsoft.com/office/officeart/2005/8/layout/process2"/>
    <dgm:cxn modelId="{06473A2B-1FE7-4DB7-800F-7F2C9BC1BFD5}" type="presOf" srcId="{9745AE6C-E953-4CC4-A1B6-77DDFDF6E871}" destId="{4926E82A-D0F6-45AB-B7FB-30BB859ABCF8}" srcOrd="0" destOrd="0" presId="urn:microsoft.com/office/officeart/2005/8/layout/process2"/>
    <dgm:cxn modelId="{F0674731-83BC-49E7-B7DB-26CCF53F2FE8}" type="presOf" srcId="{B2204C6C-96CC-4B82-8FAB-A6EBD9EAA0E1}" destId="{B335F9B6-F557-48AF-B87C-1E3A3C81B1DB}" srcOrd="0" destOrd="0" presId="urn:microsoft.com/office/officeart/2005/8/layout/process2"/>
    <dgm:cxn modelId="{267B155B-6FD0-4A59-9786-3D0FB416CBA1}" type="presOf" srcId="{D55EB2E5-6239-40E9-91E9-2095D286EA7F}" destId="{AFC5C33C-9420-4A9B-8497-96299BC55D38}" srcOrd="1" destOrd="0" presId="urn:microsoft.com/office/officeart/2005/8/layout/process2"/>
    <dgm:cxn modelId="{75BEA55F-993D-422C-B3E1-5BC68F9BA418}" srcId="{9745AE6C-E953-4CC4-A1B6-77DDFDF6E871}" destId="{E4B6ADEE-ABA2-4486-B280-DDDF1BB1EBEC}" srcOrd="3" destOrd="0" parTransId="{ACEF6721-FFAC-4DE1-8579-E765B382AAF0}" sibTransId="{0724E39B-805D-4E67-9904-949CE427A920}"/>
    <dgm:cxn modelId="{19640A43-2F19-48BE-9CDC-165160619F92}" type="presOf" srcId="{D55EB2E5-6239-40E9-91E9-2095D286EA7F}" destId="{932EE4DB-67A0-4B39-83A7-E51C67F354E3}" srcOrd="0" destOrd="0" presId="urn:microsoft.com/office/officeart/2005/8/layout/process2"/>
    <dgm:cxn modelId="{BD056D65-743A-4C5C-A688-1C81D740AE6F}" type="presOf" srcId="{9BBDF261-8005-4CFB-B740-131D551016E3}" destId="{52F79702-2F35-47BA-B10F-37CBEF11FD96}" srcOrd="1" destOrd="0" presId="urn:microsoft.com/office/officeart/2005/8/layout/process2"/>
    <dgm:cxn modelId="{F8342B66-9524-46FE-AD40-D411B325AA69}" srcId="{9745AE6C-E953-4CC4-A1B6-77DDFDF6E871}" destId="{9E689DC5-1ED0-43F5-9C50-362A72170FDC}" srcOrd="2" destOrd="0" parTransId="{801CAB50-2480-45D9-9884-DD20D5DDE5AC}" sibTransId="{D55EB2E5-6239-40E9-91E9-2095D286EA7F}"/>
    <dgm:cxn modelId="{8C13F652-ABD7-40AD-A0F0-6A1A3FCE3A7F}" type="presOf" srcId="{560E8637-1CB5-4048-8008-4966C3B53AC2}" destId="{88AE829C-F163-4998-A409-35D5FC624DDD}" srcOrd="1" destOrd="0" presId="urn:microsoft.com/office/officeart/2005/8/layout/process2"/>
    <dgm:cxn modelId="{3C851883-87C7-4AF3-AAD4-2B3E37CFEA92}" srcId="{9745AE6C-E953-4CC4-A1B6-77DDFDF6E871}" destId="{B2204C6C-96CC-4B82-8FAB-A6EBD9EAA0E1}" srcOrd="1" destOrd="0" parTransId="{98428A15-5B41-4E53-A1DD-83450C353399}" sibTransId="{9BBDF261-8005-4CFB-B740-131D551016E3}"/>
    <dgm:cxn modelId="{577EBDAE-6AC5-4A89-BCDF-01E2D9309A2C}" type="presOf" srcId="{560E8637-1CB5-4048-8008-4966C3B53AC2}" destId="{FCDECD79-523F-4F90-9CA6-0F9A97E521FA}" srcOrd="0" destOrd="0" presId="urn:microsoft.com/office/officeart/2005/8/layout/process2"/>
    <dgm:cxn modelId="{DDD8B6B4-540A-479D-86C1-643598C247C6}" srcId="{9745AE6C-E953-4CC4-A1B6-77DDFDF6E871}" destId="{3263058F-1BE8-4DEE-B110-D60D7499681A}" srcOrd="0" destOrd="0" parTransId="{D10D7C03-48FD-4621-A2FC-1209A91CEA4C}" sibTransId="{560E8637-1CB5-4048-8008-4966C3B53AC2}"/>
    <dgm:cxn modelId="{7B04C0B7-F1E8-418F-873D-F3D66DC777B9}" srcId="{9745AE6C-E953-4CC4-A1B6-77DDFDF6E871}" destId="{EAB5C121-A751-465B-9C59-AD70C2F0FAC0}" srcOrd="4" destOrd="0" parTransId="{347A3CE4-6B4E-44DD-8A37-32617E5D606B}" sibTransId="{E82C111B-7AA2-407F-99E9-815F47C453A1}"/>
    <dgm:cxn modelId="{1921BCFC-0FF7-43F6-A5ED-D097085C004D}" type="presOf" srcId="{9E689DC5-1ED0-43F5-9C50-362A72170FDC}" destId="{70B81956-413D-4F7A-AE5D-1B2857270A01}" srcOrd="0" destOrd="0" presId="urn:microsoft.com/office/officeart/2005/8/layout/process2"/>
    <dgm:cxn modelId="{858C0350-C5EA-40D1-8EE7-7FC34698C919}" type="presParOf" srcId="{4926E82A-D0F6-45AB-B7FB-30BB859ABCF8}" destId="{55C1E09A-78BF-47EE-AAD8-4E9AF267366C}" srcOrd="0" destOrd="0" presId="urn:microsoft.com/office/officeart/2005/8/layout/process2"/>
    <dgm:cxn modelId="{6064A6D3-EF49-4296-9095-A1EF9C632C88}" type="presParOf" srcId="{4926E82A-D0F6-45AB-B7FB-30BB859ABCF8}" destId="{FCDECD79-523F-4F90-9CA6-0F9A97E521FA}" srcOrd="1" destOrd="0" presId="urn:microsoft.com/office/officeart/2005/8/layout/process2"/>
    <dgm:cxn modelId="{2678986D-E53B-4EEE-BD20-1880F5A07CD4}" type="presParOf" srcId="{FCDECD79-523F-4F90-9CA6-0F9A97E521FA}" destId="{88AE829C-F163-4998-A409-35D5FC624DDD}" srcOrd="0" destOrd="0" presId="urn:microsoft.com/office/officeart/2005/8/layout/process2"/>
    <dgm:cxn modelId="{C971333B-2D04-4736-8586-967F80F3432C}" type="presParOf" srcId="{4926E82A-D0F6-45AB-B7FB-30BB859ABCF8}" destId="{B335F9B6-F557-48AF-B87C-1E3A3C81B1DB}" srcOrd="2" destOrd="0" presId="urn:microsoft.com/office/officeart/2005/8/layout/process2"/>
    <dgm:cxn modelId="{ADF9B0B8-0EDB-4F83-AEC1-0080FA63E0D4}" type="presParOf" srcId="{4926E82A-D0F6-45AB-B7FB-30BB859ABCF8}" destId="{DD169546-4501-490C-B277-2D056F4D4D87}" srcOrd="3" destOrd="0" presId="urn:microsoft.com/office/officeart/2005/8/layout/process2"/>
    <dgm:cxn modelId="{B5A8E89B-A33F-4B1F-8E42-1C2E970D6D74}" type="presParOf" srcId="{DD169546-4501-490C-B277-2D056F4D4D87}" destId="{52F79702-2F35-47BA-B10F-37CBEF11FD96}" srcOrd="0" destOrd="0" presId="urn:microsoft.com/office/officeart/2005/8/layout/process2"/>
    <dgm:cxn modelId="{8D2D1019-3652-4F55-99E6-FAAC2F2111A1}" type="presParOf" srcId="{4926E82A-D0F6-45AB-B7FB-30BB859ABCF8}" destId="{70B81956-413D-4F7A-AE5D-1B2857270A01}" srcOrd="4" destOrd="0" presId="urn:microsoft.com/office/officeart/2005/8/layout/process2"/>
    <dgm:cxn modelId="{D3E10A2F-5B28-48E0-AA10-1EAD3C658BDA}" type="presParOf" srcId="{4926E82A-D0F6-45AB-B7FB-30BB859ABCF8}" destId="{932EE4DB-67A0-4B39-83A7-E51C67F354E3}" srcOrd="5" destOrd="0" presId="urn:microsoft.com/office/officeart/2005/8/layout/process2"/>
    <dgm:cxn modelId="{E698750B-2D81-4DD4-ACD4-E03BB7480470}" type="presParOf" srcId="{932EE4DB-67A0-4B39-83A7-E51C67F354E3}" destId="{AFC5C33C-9420-4A9B-8497-96299BC55D38}" srcOrd="0" destOrd="0" presId="urn:microsoft.com/office/officeart/2005/8/layout/process2"/>
    <dgm:cxn modelId="{DD9ED3D0-7AD2-4FD5-8D38-A5DA4401841E}" type="presParOf" srcId="{4926E82A-D0F6-45AB-B7FB-30BB859ABCF8}" destId="{245732D6-6407-4C14-830C-1019D94DEDE6}" srcOrd="6" destOrd="0" presId="urn:microsoft.com/office/officeart/2005/8/layout/process2"/>
    <dgm:cxn modelId="{3CEE6E57-7DDF-4B0B-882A-691AC9D17268}" type="presParOf" srcId="{4926E82A-D0F6-45AB-B7FB-30BB859ABCF8}" destId="{401A7F02-6267-430A-BADE-5C3E350FC8E7}" srcOrd="7" destOrd="0" presId="urn:microsoft.com/office/officeart/2005/8/layout/process2"/>
    <dgm:cxn modelId="{73420F02-5AE1-4266-BADD-E8EF31360789}" type="presParOf" srcId="{401A7F02-6267-430A-BADE-5C3E350FC8E7}" destId="{B8E1E83D-94E1-415E-A6E9-21363F39DDE3}" srcOrd="0" destOrd="0" presId="urn:microsoft.com/office/officeart/2005/8/layout/process2"/>
    <dgm:cxn modelId="{C35E1D54-D643-4849-AB00-00F615ED6110}" type="presParOf" srcId="{4926E82A-D0F6-45AB-B7FB-30BB859ABCF8}" destId="{0BE3EB1A-4C4E-4B8F-939A-6BE34AAFABC6}" srcOrd="8"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1E09A-78BF-47EE-AAD8-4E9AF267366C}">
      <dsp:nvSpPr>
        <dsp:cNvPr id="0" name=""/>
        <dsp:cNvSpPr/>
      </dsp:nvSpPr>
      <dsp:spPr>
        <a:xfrm>
          <a:off x="12227" y="1911"/>
          <a:ext cx="4439545" cy="446882"/>
        </a:xfrm>
        <a:prstGeom prst="roundRect">
          <a:avLst>
            <a:gd name="adj" fmla="val 10000"/>
          </a:avLst>
        </a:prstGeom>
        <a:gradFill rotWithShape="0">
          <a:gsLst>
            <a:gs pos="0">
              <a:schemeClr val="accent1">
                <a:shade val="80000"/>
                <a:hueOff val="0"/>
                <a:satOff val="0"/>
                <a:lumOff val="0"/>
                <a:alphaOff val="0"/>
                <a:tint val="96000"/>
                <a:lumMod val="100000"/>
              </a:schemeClr>
            </a:gs>
            <a:gs pos="78000">
              <a:schemeClr val="accent1">
                <a:shade val="8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Understand the Management Standards </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25316" y="15000"/>
        <a:ext cx="4413367" cy="420704"/>
      </dsp:txXfrm>
    </dsp:sp>
    <dsp:sp modelId="{FCDECD79-523F-4F90-9CA6-0F9A97E521FA}">
      <dsp:nvSpPr>
        <dsp:cNvPr id="0" name=""/>
        <dsp:cNvSpPr/>
      </dsp:nvSpPr>
      <dsp:spPr>
        <a:xfrm rot="5400000">
          <a:off x="2148209" y="459965"/>
          <a:ext cx="167580" cy="201097"/>
        </a:xfrm>
        <a:prstGeom prst="rightArrow">
          <a:avLst>
            <a:gd name="adj1" fmla="val 60000"/>
            <a:gd name="adj2" fmla="val 50000"/>
          </a:avLst>
        </a:prstGeom>
        <a:gradFill rotWithShape="0">
          <a:gsLst>
            <a:gs pos="0">
              <a:schemeClr val="accent1">
                <a:shade val="90000"/>
                <a:hueOff val="0"/>
                <a:satOff val="0"/>
                <a:lumOff val="0"/>
                <a:alphaOff val="0"/>
                <a:tint val="96000"/>
                <a:lumMod val="100000"/>
              </a:schemeClr>
            </a:gs>
            <a:gs pos="78000">
              <a:schemeClr val="accent1">
                <a:shade val="9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171670" y="476723"/>
        <a:ext cx="120659" cy="117306"/>
      </dsp:txXfrm>
    </dsp:sp>
    <dsp:sp modelId="{B335F9B6-F557-48AF-B87C-1E3A3C81B1DB}">
      <dsp:nvSpPr>
        <dsp:cNvPr id="0" name=""/>
        <dsp:cNvSpPr/>
      </dsp:nvSpPr>
      <dsp:spPr>
        <a:xfrm>
          <a:off x="12227" y="672234"/>
          <a:ext cx="4439545" cy="446882"/>
        </a:xfrm>
        <a:prstGeom prst="roundRect">
          <a:avLst>
            <a:gd name="adj" fmla="val 10000"/>
          </a:avLst>
        </a:prstGeom>
        <a:gradFill rotWithShape="0">
          <a:gsLst>
            <a:gs pos="0">
              <a:schemeClr val="bg1">
                <a:lumMod val="65000"/>
              </a:schemeClr>
            </a:gs>
            <a:gs pos="100000">
              <a:schemeClr val="bg1">
                <a:lumMod val="75000"/>
              </a:schemeClr>
            </a:gs>
          </a:gsLst>
          <a:lin ang="16200000" scaled="0"/>
        </a:gradFill>
        <a:ln>
          <a:noFill/>
        </a:ln>
        <a:effectLst>
          <a:glow>
            <a:schemeClr val="accent1">
              <a:alpha val="0"/>
            </a:schemeClr>
          </a:glow>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Gather data </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25316" y="685323"/>
        <a:ext cx="4413367" cy="420704"/>
      </dsp:txXfrm>
    </dsp:sp>
    <dsp:sp modelId="{DD169546-4501-490C-B277-2D056F4D4D87}">
      <dsp:nvSpPr>
        <dsp:cNvPr id="0" name=""/>
        <dsp:cNvSpPr/>
      </dsp:nvSpPr>
      <dsp:spPr>
        <a:xfrm rot="5400000">
          <a:off x="2148209" y="1130289"/>
          <a:ext cx="167580" cy="201097"/>
        </a:xfrm>
        <a:prstGeom prst="rightArrow">
          <a:avLst>
            <a:gd name="adj1" fmla="val 60000"/>
            <a:gd name="adj2" fmla="val 50000"/>
          </a:avLst>
        </a:prstGeom>
        <a:gradFill rotWithShape="0">
          <a:gsLst>
            <a:gs pos="0">
              <a:schemeClr val="accent1">
                <a:shade val="90000"/>
                <a:hueOff val="269360"/>
                <a:satOff val="-14784"/>
                <a:lumOff val="11324"/>
                <a:alphaOff val="0"/>
                <a:tint val="96000"/>
                <a:lumMod val="100000"/>
              </a:schemeClr>
            </a:gs>
            <a:gs pos="78000">
              <a:schemeClr val="accent1">
                <a:shade val="90000"/>
                <a:hueOff val="269360"/>
                <a:satOff val="-14784"/>
                <a:lumOff val="1132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171670" y="1147047"/>
        <a:ext cx="120659" cy="117306"/>
      </dsp:txXfrm>
    </dsp:sp>
    <dsp:sp modelId="{70B81956-413D-4F7A-AE5D-1B2857270A01}">
      <dsp:nvSpPr>
        <dsp:cNvPr id="0" name=""/>
        <dsp:cNvSpPr/>
      </dsp:nvSpPr>
      <dsp:spPr>
        <a:xfrm>
          <a:off x="12227" y="1342558"/>
          <a:ext cx="4439545" cy="446882"/>
        </a:xfrm>
        <a:prstGeom prst="roundRect">
          <a:avLst>
            <a:gd name="adj" fmla="val 10000"/>
          </a:avLst>
        </a:prstGeom>
        <a:gradFill rotWithShape="0">
          <a:gsLst>
            <a:gs pos="0">
              <a:schemeClr val="bg1">
                <a:lumMod val="65000"/>
              </a:schemeClr>
            </a:gs>
            <a:gs pos="100000">
              <a:schemeClr val="bg1">
                <a:lumMod val="75000"/>
              </a:schemeClr>
            </a:gs>
          </a:gsLst>
          <a:lin ang="16200000" scaled="0"/>
        </a:gradFill>
        <a:ln>
          <a:noFill/>
        </a:ln>
        <a:effectLst>
          <a:glow>
            <a:schemeClr val="accent1">
              <a:alpha val="0"/>
            </a:schemeClr>
          </a:glow>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Explore problems and develop solutions</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25316" y="1355647"/>
        <a:ext cx="4413367" cy="420704"/>
      </dsp:txXfrm>
    </dsp:sp>
    <dsp:sp modelId="{932EE4DB-67A0-4B39-83A7-E51C67F354E3}">
      <dsp:nvSpPr>
        <dsp:cNvPr id="0" name=""/>
        <dsp:cNvSpPr/>
      </dsp:nvSpPr>
      <dsp:spPr>
        <a:xfrm rot="5400000">
          <a:off x="2148209" y="1800613"/>
          <a:ext cx="167580" cy="201097"/>
        </a:xfrm>
        <a:prstGeom prst="rightArrow">
          <a:avLst>
            <a:gd name="adj1" fmla="val 60000"/>
            <a:gd name="adj2" fmla="val 50000"/>
          </a:avLst>
        </a:prstGeom>
        <a:gradFill rotWithShape="0">
          <a:gsLst>
            <a:gs pos="0">
              <a:schemeClr val="accent1">
                <a:shade val="90000"/>
                <a:hueOff val="538721"/>
                <a:satOff val="-29567"/>
                <a:lumOff val="22648"/>
                <a:alphaOff val="0"/>
                <a:tint val="96000"/>
                <a:lumMod val="100000"/>
              </a:schemeClr>
            </a:gs>
            <a:gs pos="78000">
              <a:schemeClr val="accent1">
                <a:shade val="90000"/>
                <a:hueOff val="538721"/>
                <a:satOff val="-29567"/>
                <a:lumOff val="2264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171670" y="1817371"/>
        <a:ext cx="120659" cy="117306"/>
      </dsp:txXfrm>
    </dsp:sp>
    <dsp:sp modelId="{245732D6-6407-4C14-830C-1019D94DEDE6}">
      <dsp:nvSpPr>
        <dsp:cNvPr id="0" name=""/>
        <dsp:cNvSpPr/>
      </dsp:nvSpPr>
      <dsp:spPr>
        <a:xfrm>
          <a:off x="12227" y="2012882"/>
          <a:ext cx="4439545" cy="446882"/>
        </a:xfrm>
        <a:prstGeom prst="roundRect">
          <a:avLst>
            <a:gd name="adj" fmla="val 10000"/>
          </a:avLst>
        </a:prstGeom>
        <a:gradFill rotWithShape="0">
          <a:gsLst>
            <a:gs pos="0">
              <a:schemeClr val="bg1">
                <a:lumMod val="65000"/>
              </a:schemeClr>
            </a:gs>
            <a:gs pos="100000">
              <a:schemeClr val="bg1">
                <a:lumMod val="75000"/>
              </a:schemeClr>
            </a:gs>
          </a:gsLst>
          <a:lin ang="16200000" scaled="0"/>
        </a:gradFill>
        <a:ln>
          <a:noFill/>
        </a:ln>
        <a:effectLst>
          <a:glow>
            <a:schemeClr val="accent1">
              <a:alpha val="0"/>
            </a:schemeClr>
          </a:glow>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Develop and implement action plans </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25316" y="2025971"/>
        <a:ext cx="4413367" cy="420704"/>
      </dsp:txXfrm>
    </dsp:sp>
    <dsp:sp modelId="{401A7F02-6267-430A-BADE-5C3E350FC8E7}">
      <dsp:nvSpPr>
        <dsp:cNvPr id="0" name=""/>
        <dsp:cNvSpPr/>
      </dsp:nvSpPr>
      <dsp:spPr>
        <a:xfrm rot="5400000">
          <a:off x="2148209" y="2470937"/>
          <a:ext cx="167580" cy="201097"/>
        </a:xfrm>
        <a:prstGeom prst="rightArrow">
          <a:avLst>
            <a:gd name="adj1" fmla="val 60000"/>
            <a:gd name="adj2" fmla="val 50000"/>
          </a:avLst>
        </a:prstGeom>
        <a:gradFill rotWithShape="0">
          <a:gsLst>
            <a:gs pos="0">
              <a:schemeClr val="accent1">
                <a:shade val="90000"/>
                <a:hueOff val="808081"/>
                <a:satOff val="-44351"/>
                <a:lumOff val="33972"/>
                <a:alphaOff val="0"/>
                <a:tint val="96000"/>
                <a:lumMod val="100000"/>
              </a:schemeClr>
            </a:gs>
            <a:gs pos="78000">
              <a:schemeClr val="accent1">
                <a:shade val="90000"/>
                <a:hueOff val="808081"/>
                <a:satOff val="-44351"/>
                <a:lumOff val="3397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171670" y="2487695"/>
        <a:ext cx="120659" cy="117306"/>
      </dsp:txXfrm>
    </dsp:sp>
    <dsp:sp modelId="{0BE3EB1A-4C4E-4B8F-939A-6BE34AAFABC6}">
      <dsp:nvSpPr>
        <dsp:cNvPr id="0" name=""/>
        <dsp:cNvSpPr/>
      </dsp:nvSpPr>
      <dsp:spPr>
        <a:xfrm>
          <a:off x="12227" y="2683206"/>
          <a:ext cx="4439545" cy="446882"/>
        </a:xfrm>
        <a:prstGeom prst="roundRect">
          <a:avLst>
            <a:gd name="adj" fmla="val 10000"/>
          </a:avLst>
        </a:prstGeom>
        <a:gradFill rotWithShape="0">
          <a:gsLst>
            <a:gs pos="0">
              <a:schemeClr val="bg1">
                <a:lumMod val="65000"/>
              </a:schemeClr>
            </a:gs>
            <a:gs pos="100000">
              <a:schemeClr val="bg1">
                <a:lumMod val="75000"/>
              </a:schemeClr>
            </a:gs>
          </a:gsLst>
          <a:lin ang="16200000" scaled="0"/>
        </a:gradFill>
        <a:ln>
          <a:noFill/>
        </a:ln>
        <a:effectLst>
          <a:glow>
            <a:schemeClr val="accent1">
              <a:alpha val="0"/>
            </a:schemeClr>
          </a:glow>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Tahoma" panose="020B0604030504040204" pitchFamily="34" charset="0"/>
              <a:ea typeface="Tahoma" panose="020B0604030504040204" pitchFamily="34" charset="0"/>
              <a:cs typeface="Tahoma" panose="020B0604030504040204" pitchFamily="34" charset="0"/>
            </a:rPr>
            <a:t>Monitor and review</a:t>
          </a:r>
        </a:p>
      </dsp:txBody>
      <dsp:txXfrm>
        <a:off x="25316" y="2696295"/>
        <a:ext cx="4413367" cy="4207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1E09A-78BF-47EE-AAD8-4E9AF267366C}">
      <dsp:nvSpPr>
        <dsp:cNvPr id="0" name=""/>
        <dsp:cNvSpPr/>
      </dsp:nvSpPr>
      <dsp:spPr>
        <a:xfrm>
          <a:off x="12227" y="1911"/>
          <a:ext cx="4439545" cy="446882"/>
        </a:xfrm>
        <a:prstGeom prst="roundRect">
          <a:avLst>
            <a:gd name="adj" fmla="val 10000"/>
          </a:avLst>
        </a:prstGeom>
        <a:gradFill rotWithShape="0">
          <a:gsLst>
            <a:gs pos="0">
              <a:schemeClr val="bg1">
                <a:lumMod val="65000"/>
              </a:schemeClr>
            </a:gs>
            <a:gs pos="100000">
              <a:schemeClr val="bg1">
                <a:lumMod val="75000"/>
              </a:schemeClr>
            </a:gs>
          </a:gsLst>
          <a:lin ang="162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Understand the Management Standards </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25316" y="15000"/>
        <a:ext cx="4413367" cy="420704"/>
      </dsp:txXfrm>
    </dsp:sp>
    <dsp:sp modelId="{FCDECD79-523F-4F90-9CA6-0F9A97E521FA}">
      <dsp:nvSpPr>
        <dsp:cNvPr id="0" name=""/>
        <dsp:cNvSpPr/>
      </dsp:nvSpPr>
      <dsp:spPr>
        <a:xfrm rot="5400000">
          <a:off x="2148209" y="459965"/>
          <a:ext cx="167580" cy="201097"/>
        </a:xfrm>
        <a:prstGeom prst="rightArrow">
          <a:avLst>
            <a:gd name="adj1" fmla="val 60000"/>
            <a:gd name="adj2" fmla="val 50000"/>
          </a:avLst>
        </a:prstGeom>
        <a:gradFill rotWithShape="0">
          <a:gsLst>
            <a:gs pos="0">
              <a:schemeClr val="accent1">
                <a:shade val="90000"/>
                <a:hueOff val="0"/>
                <a:satOff val="0"/>
                <a:lumOff val="0"/>
                <a:alphaOff val="0"/>
                <a:tint val="96000"/>
                <a:lumMod val="100000"/>
              </a:schemeClr>
            </a:gs>
            <a:gs pos="78000">
              <a:schemeClr val="accent1">
                <a:shade val="9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171670" y="476723"/>
        <a:ext cx="120659" cy="117306"/>
      </dsp:txXfrm>
    </dsp:sp>
    <dsp:sp modelId="{B335F9B6-F557-48AF-B87C-1E3A3C81B1DB}">
      <dsp:nvSpPr>
        <dsp:cNvPr id="0" name=""/>
        <dsp:cNvSpPr/>
      </dsp:nvSpPr>
      <dsp:spPr>
        <a:xfrm>
          <a:off x="12227" y="672234"/>
          <a:ext cx="4439545" cy="446882"/>
        </a:xfrm>
        <a:prstGeom prst="roundRect">
          <a:avLst>
            <a:gd name="adj" fmla="val 10000"/>
          </a:avLst>
        </a:prstGeom>
        <a:gradFill rotWithShape="0">
          <a:gsLst>
            <a:gs pos="0">
              <a:schemeClr val="accent1">
                <a:shade val="80000"/>
                <a:hueOff val="200537"/>
                <a:satOff val="-11088"/>
                <a:lumOff val="8997"/>
                <a:alphaOff val="0"/>
                <a:tint val="96000"/>
                <a:lumMod val="100000"/>
              </a:schemeClr>
            </a:gs>
            <a:gs pos="78000">
              <a:schemeClr val="accent1">
                <a:shade val="80000"/>
                <a:hueOff val="200537"/>
                <a:satOff val="-11088"/>
                <a:lumOff val="8997"/>
                <a:alphaOff val="0"/>
                <a:shade val="94000"/>
                <a:lumMod val="94000"/>
              </a:schemeClr>
            </a:gs>
          </a:gsLst>
          <a:lin ang="5400000" scaled="0"/>
        </a:gradFill>
        <a:ln>
          <a:noFill/>
        </a:ln>
        <a:effectLst>
          <a:glow>
            <a:schemeClr val="accent1">
              <a:alpha val="0"/>
            </a:schemeClr>
          </a:glow>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Gather data </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25316" y="685323"/>
        <a:ext cx="4413367" cy="420704"/>
      </dsp:txXfrm>
    </dsp:sp>
    <dsp:sp modelId="{DD169546-4501-490C-B277-2D056F4D4D87}">
      <dsp:nvSpPr>
        <dsp:cNvPr id="0" name=""/>
        <dsp:cNvSpPr/>
      </dsp:nvSpPr>
      <dsp:spPr>
        <a:xfrm rot="5400000">
          <a:off x="2148209" y="1130289"/>
          <a:ext cx="167580" cy="201097"/>
        </a:xfrm>
        <a:prstGeom prst="rightArrow">
          <a:avLst>
            <a:gd name="adj1" fmla="val 60000"/>
            <a:gd name="adj2" fmla="val 50000"/>
          </a:avLst>
        </a:prstGeom>
        <a:gradFill rotWithShape="0">
          <a:gsLst>
            <a:gs pos="0">
              <a:schemeClr val="accent1">
                <a:shade val="90000"/>
                <a:hueOff val="269360"/>
                <a:satOff val="-14784"/>
                <a:lumOff val="11324"/>
                <a:alphaOff val="0"/>
                <a:tint val="96000"/>
                <a:lumMod val="100000"/>
              </a:schemeClr>
            </a:gs>
            <a:gs pos="78000">
              <a:schemeClr val="accent1">
                <a:shade val="90000"/>
                <a:hueOff val="269360"/>
                <a:satOff val="-14784"/>
                <a:lumOff val="1132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171670" y="1147047"/>
        <a:ext cx="120659" cy="117306"/>
      </dsp:txXfrm>
    </dsp:sp>
    <dsp:sp modelId="{70B81956-413D-4F7A-AE5D-1B2857270A01}">
      <dsp:nvSpPr>
        <dsp:cNvPr id="0" name=""/>
        <dsp:cNvSpPr/>
      </dsp:nvSpPr>
      <dsp:spPr>
        <a:xfrm>
          <a:off x="12227" y="1342558"/>
          <a:ext cx="4439545" cy="446882"/>
        </a:xfrm>
        <a:prstGeom prst="roundRect">
          <a:avLst>
            <a:gd name="adj" fmla="val 10000"/>
          </a:avLst>
        </a:prstGeom>
        <a:gradFill rotWithShape="0">
          <a:gsLst>
            <a:gs pos="0">
              <a:schemeClr val="bg1">
                <a:lumMod val="65000"/>
              </a:schemeClr>
            </a:gs>
            <a:gs pos="100000">
              <a:schemeClr val="bg1">
                <a:lumMod val="75000"/>
              </a:schemeClr>
            </a:gs>
          </a:gsLst>
          <a:lin ang="16200000" scaled="0"/>
        </a:gradFill>
        <a:ln>
          <a:noFill/>
        </a:ln>
        <a:effectLst>
          <a:glow>
            <a:schemeClr val="accent1">
              <a:alpha val="0"/>
            </a:schemeClr>
          </a:glow>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Explore problems and develop solutions</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25316" y="1355647"/>
        <a:ext cx="4413367" cy="420704"/>
      </dsp:txXfrm>
    </dsp:sp>
    <dsp:sp modelId="{932EE4DB-67A0-4B39-83A7-E51C67F354E3}">
      <dsp:nvSpPr>
        <dsp:cNvPr id="0" name=""/>
        <dsp:cNvSpPr/>
      </dsp:nvSpPr>
      <dsp:spPr>
        <a:xfrm rot="5400000">
          <a:off x="2148209" y="1800613"/>
          <a:ext cx="167580" cy="201097"/>
        </a:xfrm>
        <a:prstGeom prst="rightArrow">
          <a:avLst>
            <a:gd name="adj1" fmla="val 60000"/>
            <a:gd name="adj2" fmla="val 50000"/>
          </a:avLst>
        </a:prstGeom>
        <a:gradFill rotWithShape="0">
          <a:gsLst>
            <a:gs pos="0">
              <a:schemeClr val="accent1">
                <a:shade val="90000"/>
                <a:hueOff val="538721"/>
                <a:satOff val="-29567"/>
                <a:lumOff val="22648"/>
                <a:alphaOff val="0"/>
                <a:tint val="96000"/>
                <a:lumMod val="100000"/>
              </a:schemeClr>
            </a:gs>
            <a:gs pos="78000">
              <a:schemeClr val="accent1">
                <a:shade val="90000"/>
                <a:hueOff val="538721"/>
                <a:satOff val="-29567"/>
                <a:lumOff val="2264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171670" y="1817371"/>
        <a:ext cx="120659" cy="117306"/>
      </dsp:txXfrm>
    </dsp:sp>
    <dsp:sp modelId="{245732D6-6407-4C14-830C-1019D94DEDE6}">
      <dsp:nvSpPr>
        <dsp:cNvPr id="0" name=""/>
        <dsp:cNvSpPr/>
      </dsp:nvSpPr>
      <dsp:spPr>
        <a:xfrm>
          <a:off x="12227" y="2012882"/>
          <a:ext cx="4439545" cy="446882"/>
        </a:xfrm>
        <a:prstGeom prst="roundRect">
          <a:avLst>
            <a:gd name="adj" fmla="val 10000"/>
          </a:avLst>
        </a:prstGeom>
        <a:gradFill rotWithShape="0">
          <a:gsLst>
            <a:gs pos="0">
              <a:schemeClr val="bg1">
                <a:lumMod val="65000"/>
              </a:schemeClr>
            </a:gs>
            <a:gs pos="100000">
              <a:schemeClr val="bg1">
                <a:lumMod val="75000"/>
              </a:schemeClr>
            </a:gs>
          </a:gsLst>
          <a:lin ang="16200000" scaled="0"/>
        </a:gradFill>
        <a:ln>
          <a:noFill/>
        </a:ln>
        <a:effectLst>
          <a:glow>
            <a:schemeClr val="accent1">
              <a:alpha val="0"/>
            </a:schemeClr>
          </a:glow>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Develop and implement action plans </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25316" y="2025971"/>
        <a:ext cx="4413367" cy="420704"/>
      </dsp:txXfrm>
    </dsp:sp>
    <dsp:sp modelId="{401A7F02-6267-430A-BADE-5C3E350FC8E7}">
      <dsp:nvSpPr>
        <dsp:cNvPr id="0" name=""/>
        <dsp:cNvSpPr/>
      </dsp:nvSpPr>
      <dsp:spPr>
        <a:xfrm rot="5400000">
          <a:off x="2148209" y="2470937"/>
          <a:ext cx="167580" cy="201097"/>
        </a:xfrm>
        <a:prstGeom prst="rightArrow">
          <a:avLst>
            <a:gd name="adj1" fmla="val 60000"/>
            <a:gd name="adj2" fmla="val 50000"/>
          </a:avLst>
        </a:prstGeom>
        <a:gradFill rotWithShape="0">
          <a:gsLst>
            <a:gs pos="0">
              <a:schemeClr val="accent1">
                <a:shade val="90000"/>
                <a:hueOff val="808081"/>
                <a:satOff val="-44351"/>
                <a:lumOff val="33972"/>
                <a:alphaOff val="0"/>
                <a:tint val="96000"/>
                <a:lumMod val="100000"/>
              </a:schemeClr>
            </a:gs>
            <a:gs pos="78000">
              <a:schemeClr val="accent1">
                <a:shade val="90000"/>
                <a:hueOff val="808081"/>
                <a:satOff val="-44351"/>
                <a:lumOff val="3397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171670" y="2487695"/>
        <a:ext cx="120659" cy="117306"/>
      </dsp:txXfrm>
    </dsp:sp>
    <dsp:sp modelId="{0BE3EB1A-4C4E-4B8F-939A-6BE34AAFABC6}">
      <dsp:nvSpPr>
        <dsp:cNvPr id="0" name=""/>
        <dsp:cNvSpPr/>
      </dsp:nvSpPr>
      <dsp:spPr>
        <a:xfrm>
          <a:off x="12227" y="2683206"/>
          <a:ext cx="4439545" cy="446882"/>
        </a:xfrm>
        <a:prstGeom prst="roundRect">
          <a:avLst>
            <a:gd name="adj" fmla="val 10000"/>
          </a:avLst>
        </a:prstGeom>
        <a:gradFill rotWithShape="0">
          <a:gsLst>
            <a:gs pos="0">
              <a:schemeClr val="bg1">
                <a:lumMod val="65000"/>
              </a:schemeClr>
            </a:gs>
            <a:gs pos="100000">
              <a:schemeClr val="bg1">
                <a:lumMod val="75000"/>
              </a:schemeClr>
            </a:gs>
          </a:gsLst>
          <a:lin ang="16200000" scaled="0"/>
        </a:gradFill>
        <a:ln>
          <a:noFill/>
        </a:ln>
        <a:effectLst>
          <a:glow>
            <a:schemeClr val="accent1">
              <a:alpha val="0"/>
            </a:schemeClr>
          </a:glow>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Tahoma" panose="020B0604030504040204" pitchFamily="34" charset="0"/>
              <a:ea typeface="Tahoma" panose="020B0604030504040204" pitchFamily="34" charset="0"/>
              <a:cs typeface="Tahoma" panose="020B0604030504040204" pitchFamily="34" charset="0"/>
            </a:rPr>
            <a:t>Monitor and review</a:t>
          </a:r>
        </a:p>
      </dsp:txBody>
      <dsp:txXfrm>
        <a:off x="25316" y="2696295"/>
        <a:ext cx="4413367" cy="4207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1E09A-78BF-47EE-AAD8-4E9AF267366C}">
      <dsp:nvSpPr>
        <dsp:cNvPr id="0" name=""/>
        <dsp:cNvSpPr/>
      </dsp:nvSpPr>
      <dsp:spPr>
        <a:xfrm>
          <a:off x="267209" y="1915"/>
          <a:ext cx="4448741" cy="447808"/>
        </a:xfrm>
        <a:prstGeom prst="roundRect">
          <a:avLst>
            <a:gd name="adj" fmla="val 10000"/>
          </a:avLst>
        </a:prstGeom>
        <a:gradFill rotWithShape="0">
          <a:gsLst>
            <a:gs pos="0">
              <a:schemeClr val="bg1">
                <a:lumMod val="65000"/>
              </a:schemeClr>
            </a:gs>
            <a:gs pos="100000">
              <a:schemeClr val="bg1">
                <a:lumMod val="75000"/>
              </a:schemeClr>
            </a:gs>
          </a:gsLst>
          <a:lin ang="162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Understand the Management Standards </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280325" y="15031"/>
        <a:ext cx="4422509" cy="421576"/>
      </dsp:txXfrm>
    </dsp:sp>
    <dsp:sp modelId="{FCDECD79-523F-4F90-9CA6-0F9A97E521FA}">
      <dsp:nvSpPr>
        <dsp:cNvPr id="0" name=""/>
        <dsp:cNvSpPr/>
      </dsp:nvSpPr>
      <dsp:spPr>
        <a:xfrm rot="5400000">
          <a:off x="2407616" y="460918"/>
          <a:ext cx="167928" cy="201513"/>
        </a:xfrm>
        <a:prstGeom prst="rightArrow">
          <a:avLst>
            <a:gd name="adj1" fmla="val 60000"/>
            <a:gd name="adj2" fmla="val 50000"/>
          </a:avLst>
        </a:prstGeom>
        <a:gradFill rotWithShape="0">
          <a:gsLst>
            <a:gs pos="0">
              <a:schemeClr val="accent1">
                <a:shade val="90000"/>
                <a:hueOff val="0"/>
                <a:satOff val="0"/>
                <a:lumOff val="0"/>
                <a:alphaOff val="0"/>
                <a:tint val="96000"/>
                <a:lumMod val="100000"/>
              </a:schemeClr>
            </a:gs>
            <a:gs pos="78000">
              <a:schemeClr val="accent1">
                <a:shade val="9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431127" y="477710"/>
        <a:ext cx="120907" cy="117550"/>
      </dsp:txXfrm>
    </dsp:sp>
    <dsp:sp modelId="{B335F9B6-F557-48AF-B87C-1E3A3C81B1DB}">
      <dsp:nvSpPr>
        <dsp:cNvPr id="0" name=""/>
        <dsp:cNvSpPr/>
      </dsp:nvSpPr>
      <dsp:spPr>
        <a:xfrm>
          <a:off x="267209" y="673627"/>
          <a:ext cx="4448741" cy="447808"/>
        </a:xfrm>
        <a:prstGeom prst="roundRect">
          <a:avLst>
            <a:gd name="adj" fmla="val 10000"/>
          </a:avLst>
        </a:prstGeom>
        <a:gradFill rotWithShape="0">
          <a:gsLst>
            <a:gs pos="0">
              <a:schemeClr val="bg1">
                <a:lumMod val="65000"/>
              </a:schemeClr>
            </a:gs>
            <a:gs pos="100000">
              <a:schemeClr val="bg1">
                <a:lumMod val="75000"/>
              </a:schemeClr>
            </a:gs>
          </a:gsLst>
          <a:lin ang="16200000" scaled="0"/>
        </a:gradFill>
        <a:ln>
          <a:noFill/>
        </a:ln>
        <a:effectLst>
          <a:glow>
            <a:schemeClr val="accent1">
              <a:alpha val="0"/>
            </a:schemeClr>
          </a:glow>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Gather data </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280325" y="686743"/>
        <a:ext cx="4422509" cy="421576"/>
      </dsp:txXfrm>
    </dsp:sp>
    <dsp:sp modelId="{DD169546-4501-490C-B277-2D056F4D4D87}">
      <dsp:nvSpPr>
        <dsp:cNvPr id="0" name=""/>
        <dsp:cNvSpPr/>
      </dsp:nvSpPr>
      <dsp:spPr>
        <a:xfrm rot="5400000">
          <a:off x="2407616" y="1132630"/>
          <a:ext cx="167928" cy="201513"/>
        </a:xfrm>
        <a:prstGeom prst="rightArrow">
          <a:avLst>
            <a:gd name="adj1" fmla="val 60000"/>
            <a:gd name="adj2" fmla="val 50000"/>
          </a:avLst>
        </a:prstGeom>
        <a:gradFill rotWithShape="0">
          <a:gsLst>
            <a:gs pos="0">
              <a:schemeClr val="accent1">
                <a:shade val="90000"/>
                <a:hueOff val="269360"/>
                <a:satOff val="-14784"/>
                <a:lumOff val="11324"/>
                <a:alphaOff val="0"/>
                <a:tint val="96000"/>
                <a:lumMod val="100000"/>
              </a:schemeClr>
            </a:gs>
            <a:gs pos="78000">
              <a:schemeClr val="accent1">
                <a:shade val="90000"/>
                <a:hueOff val="269360"/>
                <a:satOff val="-14784"/>
                <a:lumOff val="1132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431127" y="1149422"/>
        <a:ext cx="120907" cy="117550"/>
      </dsp:txXfrm>
    </dsp:sp>
    <dsp:sp modelId="{70B81956-413D-4F7A-AE5D-1B2857270A01}">
      <dsp:nvSpPr>
        <dsp:cNvPr id="0" name=""/>
        <dsp:cNvSpPr/>
      </dsp:nvSpPr>
      <dsp:spPr>
        <a:xfrm>
          <a:off x="267209" y="1345339"/>
          <a:ext cx="4448741" cy="447808"/>
        </a:xfrm>
        <a:prstGeom prst="roundRect">
          <a:avLst>
            <a:gd name="adj" fmla="val 10000"/>
          </a:avLst>
        </a:prstGeom>
        <a:gradFill rotWithShape="0">
          <a:gsLst>
            <a:gs pos="0">
              <a:schemeClr val="accent1">
                <a:shade val="80000"/>
                <a:hueOff val="401073"/>
                <a:satOff val="-22175"/>
                <a:lumOff val="17993"/>
                <a:alphaOff val="0"/>
                <a:tint val="96000"/>
                <a:lumMod val="100000"/>
              </a:schemeClr>
            </a:gs>
            <a:gs pos="78000">
              <a:schemeClr val="accent1">
                <a:shade val="80000"/>
                <a:hueOff val="401073"/>
                <a:satOff val="-22175"/>
                <a:lumOff val="17993"/>
                <a:alphaOff val="0"/>
                <a:shade val="94000"/>
                <a:lumMod val="94000"/>
              </a:schemeClr>
            </a:gs>
          </a:gsLst>
          <a:lin ang="5400000" scaled="0"/>
        </a:gradFill>
        <a:ln>
          <a:noFill/>
        </a:ln>
        <a:effectLst>
          <a:glow>
            <a:schemeClr val="accent1">
              <a:alpha val="0"/>
            </a:schemeClr>
          </a:glow>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Explore problems and develop solutions</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280325" y="1358455"/>
        <a:ext cx="4422509" cy="421576"/>
      </dsp:txXfrm>
    </dsp:sp>
    <dsp:sp modelId="{932EE4DB-67A0-4B39-83A7-E51C67F354E3}">
      <dsp:nvSpPr>
        <dsp:cNvPr id="0" name=""/>
        <dsp:cNvSpPr/>
      </dsp:nvSpPr>
      <dsp:spPr>
        <a:xfrm rot="5400000">
          <a:off x="2407616" y="1804343"/>
          <a:ext cx="167928" cy="201513"/>
        </a:xfrm>
        <a:prstGeom prst="rightArrow">
          <a:avLst>
            <a:gd name="adj1" fmla="val 60000"/>
            <a:gd name="adj2" fmla="val 50000"/>
          </a:avLst>
        </a:prstGeom>
        <a:gradFill rotWithShape="0">
          <a:gsLst>
            <a:gs pos="0">
              <a:schemeClr val="accent1">
                <a:shade val="90000"/>
                <a:hueOff val="538721"/>
                <a:satOff val="-29567"/>
                <a:lumOff val="22648"/>
                <a:alphaOff val="0"/>
                <a:tint val="96000"/>
                <a:lumMod val="100000"/>
              </a:schemeClr>
            </a:gs>
            <a:gs pos="78000">
              <a:schemeClr val="accent1">
                <a:shade val="90000"/>
                <a:hueOff val="538721"/>
                <a:satOff val="-29567"/>
                <a:lumOff val="2264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431127" y="1821135"/>
        <a:ext cx="120907" cy="117550"/>
      </dsp:txXfrm>
    </dsp:sp>
    <dsp:sp modelId="{245732D6-6407-4C14-830C-1019D94DEDE6}">
      <dsp:nvSpPr>
        <dsp:cNvPr id="0" name=""/>
        <dsp:cNvSpPr/>
      </dsp:nvSpPr>
      <dsp:spPr>
        <a:xfrm>
          <a:off x="267209" y="2017052"/>
          <a:ext cx="4448741" cy="447808"/>
        </a:xfrm>
        <a:prstGeom prst="roundRect">
          <a:avLst>
            <a:gd name="adj" fmla="val 10000"/>
          </a:avLst>
        </a:prstGeom>
        <a:gradFill rotWithShape="0">
          <a:gsLst>
            <a:gs pos="0">
              <a:schemeClr val="bg1">
                <a:lumMod val="65000"/>
              </a:schemeClr>
            </a:gs>
            <a:gs pos="100000">
              <a:schemeClr val="bg1">
                <a:lumMod val="75000"/>
              </a:schemeClr>
            </a:gs>
          </a:gsLst>
          <a:lin ang="16200000" scaled="0"/>
        </a:gradFill>
        <a:ln>
          <a:noFill/>
        </a:ln>
        <a:effectLst>
          <a:glow>
            <a:schemeClr val="accent1">
              <a:alpha val="0"/>
            </a:schemeClr>
          </a:glow>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Develop and implement action plans </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280325" y="2030168"/>
        <a:ext cx="4422509" cy="421576"/>
      </dsp:txXfrm>
    </dsp:sp>
    <dsp:sp modelId="{401A7F02-6267-430A-BADE-5C3E350FC8E7}">
      <dsp:nvSpPr>
        <dsp:cNvPr id="0" name=""/>
        <dsp:cNvSpPr/>
      </dsp:nvSpPr>
      <dsp:spPr>
        <a:xfrm rot="5400000">
          <a:off x="2407616" y="2476055"/>
          <a:ext cx="167928" cy="201513"/>
        </a:xfrm>
        <a:prstGeom prst="rightArrow">
          <a:avLst>
            <a:gd name="adj1" fmla="val 60000"/>
            <a:gd name="adj2" fmla="val 50000"/>
          </a:avLst>
        </a:prstGeom>
        <a:gradFill rotWithShape="0">
          <a:gsLst>
            <a:gs pos="0">
              <a:schemeClr val="accent1">
                <a:shade val="90000"/>
                <a:hueOff val="808081"/>
                <a:satOff val="-44351"/>
                <a:lumOff val="33972"/>
                <a:alphaOff val="0"/>
                <a:tint val="96000"/>
                <a:lumMod val="100000"/>
              </a:schemeClr>
            </a:gs>
            <a:gs pos="78000">
              <a:schemeClr val="accent1">
                <a:shade val="90000"/>
                <a:hueOff val="808081"/>
                <a:satOff val="-44351"/>
                <a:lumOff val="3397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431127" y="2492847"/>
        <a:ext cx="120907" cy="117550"/>
      </dsp:txXfrm>
    </dsp:sp>
    <dsp:sp modelId="{0BE3EB1A-4C4E-4B8F-939A-6BE34AAFABC6}">
      <dsp:nvSpPr>
        <dsp:cNvPr id="0" name=""/>
        <dsp:cNvSpPr/>
      </dsp:nvSpPr>
      <dsp:spPr>
        <a:xfrm>
          <a:off x="267209" y="2688764"/>
          <a:ext cx="4448741" cy="447808"/>
        </a:xfrm>
        <a:prstGeom prst="roundRect">
          <a:avLst>
            <a:gd name="adj" fmla="val 10000"/>
          </a:avLst>
        </a:prstGeom>
        <a:gradFill rotWithShape="0">
          <a:gsLst>
            <a:gs pos="0">
              <a:schemeClr val="bg1">
                <a:lumMod val="65000"/>
              </a:schemeClr>
            </a:gs>
            <a:gs pos="100000">
              <a:schemeClr val="bg1">
                <a:lumMod val="75000"/>
              </a:schemeClr>
            </a:gs>
          </a:gsLst>
          <a:lin ang="16200000" scaled="0"/>
        </a:gradFill>
        <a:ln>
          <a:noFill/>
        </a:ln>
        <a:effectLst>
          <a:glow>
            <a:schemeClr val="accent1">
              <a:alpha val="0"/>
            </a:schemeClr>
          </a:glow>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Tahoma" panose="020B0604030504040204" pitchFamily="34" charset="0"/>
              <a:ea typeface="Tahoma" panose="020B0604030504040204" pitchFamily="34" charset="0"/>
              <a:cs typeface="Tahoma" panose="020B0604030504040204" pitchFamily="34" charset="0"/>
            </a:rPr>
            <a:t>Monitor and review</a:t>
          </a:r>
        </a:p>
      </dsp:txBody>
      <dsp:txXfrm>
        <a:off x="280325" y="2701880"/>
        <a:ext cx="4422509" cy="4215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1E09A-78BF-47EE-AAD8-4E9AF267366C}">
      <dsp:nvSpPr>
        <dsp:cNvPr id="0" name=""/>
        <dsp:cNvSpPr/>
      </dsp:nvSpPr>
      <dsp:spPr>
        <a:xfrm>
          <a:off x="86235" y="1915"/>
          <a:ext cx="4448741" cy="447808"/>
        </a:xfrm>
        <a:prstGeom prst="roundRect">
          <a:avLst>
            <a:gd name="adj" fmla="val 10000"/>
          </a:avLst>
        </a:prstGeom>
        <a:gradFill rotWithShape="0">
          <a:gsLst>
            <a:gs pos="0">
              <a:schemeClr val="bg1">
                <a:lumMod val="65000"/>
              </a:schemeClr>
            </a:gs>
            <a:gs pos="100000">
              <a:schemeClr val="bg1">
                <a:lumMod val="75000"/>
              </a:schemeClr>
            </a:gs>
          </a:gsLst>
          <a:lin ang="162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Understand the Management Standards </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99351" y="15031"/>
        <a:ext cx="4422509" cy="421576"/>
      </dsp:txXfrm>
    </dsp:sp>
    <dsp:sp modelId="{FCDECD79-523F-4F90-9CA6-0F9A97E521FA}">
      <dsp:nvSpPr>
        <dsp:cNvPr id="0" name=""/>
        <dsp:cNvSpPr/>
      </dsp:nvSpPr>
      <dsp:spPr>
        <a:xfrm rot="5400000">
          <a:off x="2226641" y="460918"/>
          <a:ext cx="167928" cy="201513"/>
        </a:xfrm>
        <a:prstGeom prst="rightArrow">
          <a:avLst>
            <a:gd name="adj1" fmla="val 60000"/>
            <a:gd name="adj2" fmla="val 50000"/>
          </a:avLst>
        </a:prstGeom>
        <a:gradFill rotWithShape="0">
          <a:gsLst>
            <a:gs pos="0">
              <a:schemeClr val="accent1">
                <a:shade val="90000"/>
                <a:hueOff val="0"/>
                <a:satOff val="0"/>
                <a:lumOff val="0"/>
                <a:alphaOff val="0"/>
                <a:tint val="96000"/>
                <a:lumMod val="100000"/>
              </a:schemeClr>
            </a:gs>
            <a:gs pos="78000">
              <a:schemeClr val="accent1">
                <a:shade val="9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250152" y="477710"/>
        <a:ext cx="120907" cy="117550"/>
      </dsp:txXfrm>
    </dsp:sp>
    <dsp:sp modelId="{B335F9B6-F557-48AF-B87C-1E3A3C81B1DB}">
      <dsp:nvSpPr>
        <dsp:cNvPr id="0" name=""/>
        <dsp:cNvSpPr/>
      </dsp:nvSpPr>
      <dsp:spPr>
        <a:xfrm>
          <a:off x="86235" y="673627"/>
          <a:ext cx="4448741" cy="447808"/>
        </a:xfrm>
        <a:prstGeom prst="roundRect">
          <a:avLst>
            <a:gd name="adj" fmla="val 10000"/>
          </a:avLst>
        </a:prstGeom>
        <a:gradFill rotWithShape="0">
          <a:gsLst>
            <a:gs pos="0">
              <a:schemeClr val="bg1">
                <a:lumMod val="65000"/>
              </a:schemeClr>
            </a:gs>
            <a:gs pos="100000">
              <a:schemeClr val="bg1">
                <a:lumMod val="75000"/>
              </a:schemeClr>
            </a:gs>
          </a:gsLst>
          <a:lin ang="16200000" scaled="0"/>
        </a:gradFill>
        <a:ln>
          <a:noFill/>
        </a:ln>
        <a:effectLst>
          <a:glow>
            <a:schemeClr val="accent1">
              <a:alpha val="0"/>
            </a:schemeClr>
          </a:glow>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Gather data </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99351" y="686743"/>
        <a:ext cx="4422509" cy="421576"/>
      </dsp:txXfrm>
    </dsp:sp>
    <dsp:sp modelId="{DD169546-4501-490C-B277-2D056F4D4D87}">
      <dsp:nvSpPr>
        <dsp:cNvPr id="0" name=""/>
        <dsp:cNvSpPr/>
      </dsp:nvSpPr>
      <dsp:spPr>
        <a:xfrm rot="5400000">
          <a:off x="2226641" y="1132630"/>
          <a:ext cx="167928" cy="201513"/>
        </a:xfrm>
        <a:prstGeom prst="rightArrow">
          <a:avLst>
            <a:gd name="adj1" fmla="val 60000"/>
            <a:gd name="adj2" fmla="val 50000"/>
          </a:avLst>
        </a:prstGeom>
        <a:gradFill rotWithShape="0">
          <a:gsLst>
            <a:gs pos="0">
              <a:schemeClr val="accent1">
                <a:shade val="90000"/>
                <a:hueOff val="269360"/>
                <a:satOff val="-14784"/>
                <a:lumOff val="11324"/>
                <a:alphaOff val="0"/>
                <a:tint val="96000"/>
                <a:lumMod val="100000"/>
              </a:schemeClr>
            </a:gs>
            <a:gs pos="78000">
              <a:schemeClr val="accent1">
                <a:shade val="90000"/>
                <a:hueOff val="269360"/>
                <a:satOff val="-14784"/>
                <a:lumOff val="1132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250152" y="1149422"/>
        <a:ext cx="120907" cy="117550"/>
      </dsp:txXfrm>
    </dsp:sp>
    <dsp:sp modelId="{70B81956-413D-4F7A-AE5D-1B2857270A01}">
      <dsp:nvSpPr>
        <dsp:cNvPr id="0" name=""/>
        <dsp:cNvSpPr/>
      </dsp:nvSpPr>
      <dsp:spPr>
        <a:xfrm>
          <a:off x="86235" y="1345339"/>
          <a:ext cx="4448741" cy="447808"/>
        </a:xfrm>
        <a:prstGeom prst="roundRect">
          <a:avLst>
            <a:gd name="adj" fmla="val 10000"/>
          </a:avLst>
        </a:prstGeom>
        <a:gradFill rotWithShape="0">
          <a:gsLst>
            <a:gs pos="0">
              <a:schemeClr val="bg1">
                <a:lumMod val="65000"/>
              </a:schemeClr>
            </a:gs>
            <a:gs pos="100000">
              <a:schemeClr val="bg1">
                <a:lumMod val="75000"/>
              </a:schemeClr>
            </a:gs>
          </a:gsLst>
          <a:lin ang="16200000" scaled="0"/>
        </a:gradFill>
        <a:ln>
          <a:noFill/>
        </a:ln>
        <a:effectLst>
          <a:glow>
            <a:schemeClr val="accent1">
              <a:alpha val="0"/>
            </a:schemeClr>
          </a:glow>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Explore problems and develop solutions</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99351" y="1358455"/>
        <a:ext cx="4422509" cy="421576"/>
      </dsp:txXfrm>
    </dsp:sp>
    <dsp:sp modelId="{932EE4DB-67A0-4B39-83A7-E51C67F354E3}">
      <dsp:nvSpPr>
        <dsp:cNvPr id="0" name=""/>
        <dsp:cNvSpPr/>
      </dsp:nvSpPr>
      <dsp:spPr>
        <a:xfrm rot="5400000">
          <a:off x="2226641" y="1804343"/>
          <a:ext cx="167928" cy="201513"/>
        </a:xfrm>
        <a:prstGeom prst="rightArrow">
          <a:avLst>
            <a:gd name="adj1" fmla="val 60000"/>
            <a:gd name="adj2" fmla="val 50000"/>
          </a:avLst>
        </a:prstGeom>
        <a:gradFill rotWithShape="0">
          <a:gsLst>
            <a:gs pos="0">
              <a:schemeClr val="accent1">
                <a:shade val="90000"/>
                <a:hueOff val="538721"/>
                <a:satOff val="-29567"/>
                <a:lumOff val="22648"/>
                <a:alphaOff val="0"/>
                <a:tint val="96000"/>
                <a:lumMod val="100000"/>
              </a:schemeClr>
            </a:gs>
            <a:gs pos="78000">
              <a:schemeClr val="accent1">
                <a:shade val="90000"/>
                <a:hueOff val="538721"/>
                <a:satOff val="-29567"/>
                <a:lumOff val="2264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250152" y="1821135"/>
        <a:ext cx="120907" cy="117550"/>
      </dsp:txXfrm>
    </dsp:sp>
    <dsp:sp modelId="{245732D6-6407-4C14-830C-1019D94DEDE6}">
      <dsp:nvSpPr>
        <dsp:cNvPr id="0" name=""/>
        <dsp:cNvSpPr/>
      </dsp:nvSpPr>
      <dsp:spPr>
        <a:xfrm>
          <a:off x="86235" y="2017052"/>
          <a:ext cx="4448741" cy="447808"/>
        </a:xfrm>
        <a:prstGeom prst="roundRect">
          <a:avLst>
            <a:gd name="adj" fmla="val 10000"/>
          </a:avLst>
        </a:prstGeom>
        <a:gradFill rotWithShape="0">
          <a:gsLst>
            <a:gs pos="0">
              <a:schemeClr val="accent1">
                <a:shade val="80000"/>
                <a:hueOff val="601610"/>
                <a:satOff val="-33263"/>
                <a:lumOff val="26990"/>
                <a:alphaOff val="0"/>
                <a:tint val="96000"/>
                <a:lumMod val="100000"/>
              </a:schemeClr>
            </a:gs>
            <a:gs pos="78000">
              <a:schemeClr val="accent1">
                <a:shade val="80000"/>
                <a:hueOff val="601610"/>
                <a:satOff val="-33263"/>
                <a:lumOff val="26990"/>
                <a:alphaOff val="0"/>
                <a:shade val="94000"/>
                <a:lumMod val="94000"/>
              </a:schemeClr>
            </a:gs>
          </a:gsLst>
          <a:lin ang="5400000" scaled="0"/>
        </a:gradFill>
        <a:ln>
          <a:noFill/>
        </a:ln>
        <a:effectLst>
          <a:glow>
            <a:schemeClr val="accent1">
              <a:alpha val="0"/>
            </a:schemeClr>
          </a:glow>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Develop and implement action plans </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99351" y="2030168"/>
        <a:ext cx="4422509" cy="421576"/>
      </dsp:txXfrm>
    </dsp:sp>
    <dsp:sp modelId="{401A7F02-6267-430A-BADE-5C3E350FC8E7}">
      <dsp:nvSpPr>
        <dsp:cNvPr id="0" name=""/>
        <dsp:cNvSpPr/>
      </dsp:nvSpPr>
      <dsp:spPr>
        <a:xfrm rot="5400000">
          <a:off x="2226641" y="2476055"/>
          <a:ext cx="167928" cy="201513"/>
        </a:xfrm>
        <a:prstGeom prst="rightArrow">
          <a:avLst>
            <a:gd name="adj1" fmla="val 60000"/>
            <a:gd name="adj2" fmla="val 50000"/>
          </a:avLst>
        </a:prstGeom>
        <a:gradFill rotWithShape="0">
          <a:gsLst>
            <a:gs pos="0">
              <a:schemeClr val="accent1">
                <a:shade val="90000"/>
                <a:hueOff val="808081"/>
                <a:satOff val="-44351"/>
                <a:lumOff val="33972"/>
                <a:alphaOff val="0"/>
                <a:tint val="96000"/>
                <a:lumMod val="100000"/>
              </a:schemeClr>
            </a:gs>
            <a:gs pos="78000">
              <a:schemeClr val="accent1">
                <a:shade val="90000"/>
                <a:hueOff val="808081"/>
                <a:satOff val="-44351"/>
                <a:lumOff val="3397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250152" y="2492847"/>
        <a:ext cx="120907" cy="117550"/>
      </dsp:txXfrm>
    </dsp:sp>
    <dsp:sp modelId="{0BE3EB1A-4C4E-4B8F-939A-6BE34AAFABC6}">
      <dsp:nvSpPr>
        <dsp:cNvPr id="0" name=""/>
        <dsp:cNvSpPr/>
      </dsp:nvSpPr>
      <dsp:spPr>
        <a:xfrm>
          <a:off x="86235" y="2688764"/>
          <a:ext cx="4448741" cy="447808"/>
        </a:xfrm>
        <a:prstGeom prst="roundRect">
          <a:avLst>
            <a:gd name="adj" fmla="val 10000"/>
          </a:avLst>
        </a:prstGeom>
        <a:gradFill rotWithShape="0">
          <a:gsLst>
            <a:gs pos="0">
              <a:schemeClr val="bg1">
                <a:lumMod val="65000"/>
              </a:schemeClr>
            </a:gs>
            <a:gs pos="100000">
              <a:schemeClr val="bg1">
                <a:lumMod val="75000"/>
              </a:schemeClr>
            </a:gs>
          </a:gsLst>
          <a:lin ang="16200000" scaled="0"/>
        </a:gradFill>
        <a:ln>
          <a:noFill/>
        </a:ln>
        <a:effectLst>
          <a:glow>
            <a:schemeClr val="accent1">
              <a:alpha val="0"/>
            </a:schemeClr>
          </a:glow>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Tahoma" panose="020B0604030504040204" pitchFamily="34" charset="0"/>
              <a:ea typeface="Tahoma" panose="020B0604030504040204" pitchFamily="34" charset="0"/>
              <a:cs typeface="Tahoma" panose="020B0604030504040204" pitchFamily="34" charset="0"/>
            </a:rPr>
            <a:t>Monitor and review</a:t>
          </a:r>
        </a:p>
      </dsp:txBody>
      <dsp:txXfrm>
        <a:off x="99351" y="2701880"/>
        <a:ext cx="4422509" cy="4215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1E09A-78BF-47EE-AAD8-4E9AF267366C}">
      <dsp:nvSpPr>
        <dsp:cNvPr id="0" name=""/>
        <dsp:cNvSpPr/>
      </dsp:nvSpPr>
      <dsp:spPr>
        <a:xfrm>
          <a:off x="314834" y="1915"/>
          <a:ext cx="4448741" cy="447808"/>
        </a:xfrm>
        <a:prstGeom prst="roundRect">
          <a:avLst>
            <a:gd name="adj" fmla="val 10000"/>
          </a:avLst>
        </a:prstGeom>
        <a:gradFill rotWithShape="0">
          <a:gsLst>
            <a:gs pos="0">
              <a:schemeClr val="bg1">
                <a:lumMod val="65000"/>
              </a:schemeClr>
            </a:gs>
            <a:gs pos="100000">
              <a:schemeClr val="bg1">
                <a:lumMod val="75000"/>
              </a:schemeClr>
            </a:gs>
          </a:gsLst>
          <a:lin ang="162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Understand the Management Standards </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327950" y="15031"/>
        <a:ext cx="4422509" cy="421576"/>
      </dsp:txXfrm>
    </dsp:sp>
    <dsp:sp modelId="{FCDECD79-523F-4F90-9CA6-0F9A97E521FA}">
      <dsp:nvSpPr>
        <dsp:cNvPr id="0" name=""/>
        <dsp:cNvSpPr/>
      </dsp:nvSpPr>
      <dsp:spPr>
        <a:xfrm rot="5400000">
          <a:off x="2455241" y="460918"/>
          <a:ext cx="167928" cy="201513"/>
        </a:xfrm>
        <a:prstGeom prst="rightArrow">
          <a:avLst>
            <a:gd name="adj1" fmla="val 60000"/>
            <a:gd name="adj2" fmla="val 50000"/>
          </a:avLst>
        </a:prstGeom>
        <a:gradFill rotWithShape="0">
          <a:gsLst>
            <a:gs pos="0">
              <a:schemeClr val="accent1">
                <a:shade val="90000"/>
                <a:hueOff val="0"/>
                <a:satOff val="0"/>
                <a:lumOff val="0"/>
                <a:alphaOff val="0"/>
                <a:tint val="96000"/>
                <a:lumMod val="100000"/>
              </a:schemeClr>
            </a:gs>
            <a:gs pos="78000">
              <a:schemeClr val="accent1">
                <a:shade val="9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478752" y="477710"/>
        <a:ext cx="120907" cy="117550"/>
      </dsp:txXfrm>
    </dsp:sp>
    <dsp:sp modelId="{B335F9B6-F557-48AF-B87C-1E3A3C81B1DB}">
      <dsp:nvSpPr>
        <dsp:cNvPr id="0" name=""/>
        <dsp:cNvSpPr/>
      </dsp:nvSpPr>
      <dsp:spPr>
        <a:xfrm>
          <a:off x="314834" y="673627"/>
          <a:ext cx="4448741" cy="447808"/>
        </a:xfrm>
        <a:prstGeom prst="roundRect">
          <a:avLst>
            <a:gd name="adj" fmla="val 10000"/>
          </a:avLst>
        </a:prstGeom>
        <a:gradFill rotWithShape="0">
          <a:gsLst>
            <a:gs pos="0">
              <a:schemeClr val="bg1">
                <a:lumMod val="65000"/>
              </a:schemeClr>
            </a:gs>
            <a:gs pos="100000">
              <a:schemeClr val="bg1">
                <a:lumMod val="75000"/>
              </a:schemeClr>
            </a:gs>
          </a:gsLst>
          <a:lin ang="16200000" scaled="0"/>
        </a:gradFill>
        <a:ln>
          <a:noFill/>
        </a:ln>
        <a:effectLst>
          <a:glow>
            <a:schemeClr val="accent1">
              <a:alpha val="0"/>
            </a:schemeClr>
          </a:glow>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Gather data </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327950" y="686743"/>
        <a:ext cx="4422509" cy="421576"/>
      </dsp:txXfrm>
    </dsp:sp>
    <dsp:sp modelId="{DD169546-4501-490C-B277-2D056F4D4D87}">
      <dsp:nvSpPr>
        <dsp:cNvPr id="0" name=""/>
        <dsp:cNvSpPr/>
      </dsp:nvSpPr>
      <dsp:spPr>
        <a:xfrm rot="5400000">
          <a:off x="2455241" y="1132630"/>
          <a:ext cx="167928" cy="201513"/>
        </a:xfrm>
        <a:prstGeom prst="rightArrow">
          <a:avLst>
            <a:gd name="adj1" fmla="val 60000"/>
            <a:gd name="adj2" fmla="val 50000"/>
          </a:avLst>
        </a:prstGeom>
        <a:gradFill rotWithShape="0">
          <a:gsLst>
            <a:gs pos="0">
              <a:schemeClr val="accent1">
                <a:shade val="90000"/>
                <a:hueOff val="269360"/>
                <a:satOff val="-14784"/>
                <a:lumOff val="11324"/>
                <a:alphaOff val="0"/>
                <a:tint val="96000"/>
                <a:lumMod val="100000"/>
              </a:schemeClr>
            </a:gs>
            <a:gs pos="78000">
              <a:schemeClr val="accent1">
                <a:shade val="90000"/>
                <a:hueOff val="269360"/>
                <a:satOff val="-14784"/>
                <a:lumOff val="1132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478752" y="1149422"/>
        <a:ext cx="120907" cy="117550"/>
      </dsp:txXfrm>
    </dsp:sp>
    <dsp:sp modelId="{70B81956-413D-4F7A-AE5D-1B2857270A01}">
      <dsp:nvSpPr>
        <dsp:cNvPr id="0" name=""/>
        <dsp:cNvSpPr/>
      </dsp:nvSpPr>
      <dsp:spPr>
        <a:xfrm>
          <a:off x="314834" y="1345339"/>
          <a:ext cx="4448741" cy="447808"/>
        </a:xfrm>
        <a:prstGeom prst="roundRect">
          <a:avLst>
            <a:gd name="adj" fmla="val 10000"/>
          </a:avLst>
        </a:prstGeom>
        <a:gradFill rotWithShape="0">
          <a:gsLst>
            <a:gs pos="0">
              <a:schemeClr val="bg1">
                <a:lumMod val="65000"/>
              </a:schemeClr>
            </a:gs>
            <a:gs pos="100000">
              <a:schemeClr val="bg1">
                <a:lumMod val="75000"/>
              </a:schemeClr>
            </a:gs>
          </a:gsLst>
          <a:lin ang="16200000" scaled="0"/>
        </a:gradFill>
        <a:ln>
          <a:noFill/>
        </a:ln>
        <a:effectLst>
          <a:glow>
            <a:schemeClr val="accent1">
              <a:alpha val="0"/>
            </a:schemeClr>
          </a:glow>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Explore problems and develop solutions</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327950" y="1358455"/>
        <a:ext cx="4422509" cy="421576"/>
      </dsp:txXfrm>
    </dsp:sp>
    <dsp:sp modelId="{932EE4DB-67A0-4B39-83A7-E51C67F354E3}">
      <dsp:nvSpPr>
        <dsp:cNvPr id="0" name=""/>
        <dsp:cNvSpPr/>
      </dsp:nvSpPr>
      <dsp:spPr>
        <a:xfrm rot="5400000">
          <a:off x="2455241" y="1804343"/>
          <a:ext cx="167928" cy="201513"/>
        </a:xfrm>
        <a:prstGeom prst="rightArrow">
          <a:avLst>
            <a:gd name="adj1" fmla="val 60000"/>
            <a:gd name="adj2" fmla="val 50000"/>
          </a:avLst>
        </a:prstGeom>
        <a:gradFill rotWithShape="0">
          <a:gsLst>
            <a:gs pos="0">
              <a:schemeClr val="accent1">
                <a:shade val="90000"/>
                <a:hueOff val="538721"/>
                <a:satOff val="-29567"/>
                <a:lumOff val="22648"/>
                <a:alphaOff val="0"/>
                <a:tint val="96000"/>
                <a:lumMod val="100000"/>
              </a:schemeClr>
            </a:gs>
            <a:gs pos="78000">
              <a:schemeClr val="accent1">
                <a:shade val="90000"/>
                <a:hueOff val="538721"/>
                <a:satOff val="-29567"/>
                <a:lumOff val="2264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478752" y="1821135"/>
        <a:ext cx="120907" cy="117550"/>
      </dsp:txXfrm>
    </dsp:sp>
    <dsp:sp modelId="{245732D6-6407-4C14-830C-1019D94DEDE6}">
      <dsp:nvSpPr>
        <dsp:cNvPr id="0" name=""/>
        <dsp:cNvSpPr/>
      </dsp:nvSpPr>
      <dsp:spPr>
        <a:xfrm>
          <a:off x="314834" y="2017052"/>
          <a:ext cx="4448741" cy="447808"/>
        </a:xfrm>
        <a:prstGeom prst="roundRect">
          <a:avLst>
            <a:gd name="adj" fmla="val 10000"/>
          </a:avLst>
        </a:prstGeom>
        <a:gradFill rotWithShape="0">
          <a:gsLst>
            <a:gs pos="0">
              <a:schemeClr val="bg1">
                <a:lumMod val="65000"/>
              </a:schemeClr>
            </a:gs>
            <a:gs pos="100000">
              <a:schemeClr val="bg1">
                <a:lumMod val="75000"/>
              </a:schemeClr>
            </a:gs>
          </a:gsLst>
          <a:lin ang="16200000" scaled="0"/>
        </a:gradFill>
        <a:ln>
          <a:noFill/>
        </a:ln>
        <a:effectLst>
          <a:glow>
            <a:schemeClr val="accent1">
              <a:alpha val="0"/>
            </a:schemeClr>
          </a:glow>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ahoma" panose="020B0604030504040204" pitchFamily="34" charset="0"/>
              <a:ea typeface="Tahoma" panose="020B0604030504040204" pitchFamily="34" charset="0"/>
              <a:cs typeface="Tahoma" panose="020B0604030504040204" pitchFamily="34" charset="0"/>
            </a:rPr>
            <a:t>Develop and implement action plans </a:t>
          </a:r>
          <a:endParaRPr lang="en-GB" sz="1600" kern="1200" dirty="0">
            <a:latin typeface="Tahoma" panose="020B0604030504040204" pitchFamily="34" charset="0"/>
            <a:ea typeface="Tahoma" panose="020B0604030504040204" pitchFamily="34" charset="0"/>
            <a:cs typeface="Tahoma" panose="020B0604030504040204" pitchFamily="34" charset="0"/>
          </a:endParaRPr>
        </a:p>
      </dsp:txBody>
      <dsp:txXfrm>
        <a:off x="327950" y="2030168"/>
        <a:ext cx="4422509" cy="421576"/>
      </dsp:txXfrm>
    </dsp:sp>
    <dsp:sp modelId="{401A7F02-6267-430A-BADE-5C3E350FC8E7}">
      <dsp:nvSpPr>
        <dsp:cNvPr id="0" name=""/>
        <dsp:cNvSpPr/>
      </dsp:nvSpPr>
      <dsp:spPr>
        <a:xfrm rot="5400000">
          <a:off x="2455241" y="2476055"/>
          <a:ext cx="167928" cy="201513"/>
        </a:xfrm>
        <a:prstGeom prst="rightArrow">
          <a:avLst>
            <a:gd name="adj1" fmla="val 60000"/>
            <a:gd name="adj2" fmla="val 50000"/>
          </a:avLst>
        </a:prstGeom>
        <a:gradFill rotWithShape="0">
          <a:gsLst>
            <a:gs pos="0">
              <a:schemeClr val="accent1">
                <a:shade val="90000"/>
                <a:hueOff val="808081"/>
                <a:satOff val="-44351"/>
                <a:lumOff val="33972"/>
                <a:alphaOff val="0"/>
                <a:tint val="96000"/>
                <a:lumMod val="100000"/>
              </a:schemeClr>
            </a:gs>
            <a:gs pos="78000">
              <a:schemeClr val="accent1">
                <a:shade val="90000"/>
                <a:hueOff val="808081"/>
                <a:satOff val="-44351"/>
                <a:lumOff val="3397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2478752" y="2492847"/>
        <a:ext cx="120907" cy="117550"/>
      </dsp:txXfrm>
    </dsp:sp>
    <dsp:sp modelId="{0BE3EB1A-4C4E-4B8F-939A-6BE34AAFABC6}">
      <dsp:nvSpPr>
        <dsp:cNvPr id="0" name=""/>
        <dsp:cNvSpPr/>
      </dsp:nvSpPr>
      <dsp:spPr>
        <a:xfrm>
          <a:off x="314834" y="2688764"/>
          <a:ext cx="4448741" cy="447808"/>
        </a:xfrm>
        <a:prstGeom prst="roundRect">
          <a:avLst>
            <a:gd name="adj" fmla="val 10000"/>
          </a:avLst>
        </a:prstGeom>
        <a:gradFill rotWithShape="0">
          <a:gsLst>
            <a:gs pos="0">
              <a:schemeClr val="accent1">
                <a:shade val="80000"/>
                <a:hueOff val="802147"/>
                <a:satOff val="-44351"/>
                <a:lumOff val="35986"/>
                <a:alphaOff val="0"/>
                <a:tint val="96000"/>
                <a:lumMod val="100000"/>
              </a:schemeClr>
            </a:gs>
            <a:gs pos="78000">
              <a:schemeClr val="accent1">
                <a:shade val="80000"/>
                <a:hueOff val="802147"/>
                <a:satOff val="-44351"/>
                <a:lumOff val="35986"/>
                <a:alphaOff val="0"/>
                <a:shade val="94000"/>
                <a:lumMod val="94000"/>
              </a:schemeClr>
            </a:gs>
          </a:gsLst>
          <a:lin ang="5400000" scaled="0"/>
        </a:gradFill>
        <a:ln>
          <a:noFill/>
        </a:ln>
        <a:effectLst>
          <a:glow>
            <a:schemeClr val="accent1">
              <a:alpha val="0"/>
            </a:schemeClr>
          </a:glow>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Tahoma" panose="020B0604030504040204" pitchFamily="34" charset="0"/>
              <a:ea typeface="Tahoma" panose="020B0604030504040204" pitchFamily="34" charset="0"/>
              <a:cs typeface="Tahoma" panose="020B0604030504040204" pitchFamily="34" charset="0"/>
            </a:rPr>
            <a:t>Monitor and review</a:t>
          </a:r>
        </a:p>
      </dsp:txBody>
      <dsp:txXfrm>
        <a:off x="327950" y="2701880"/>
        <a:ext cx="4422509" cy="4215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5D96EB-6C6D-4199-AF47-F1F227325F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B5C1FC9-2F0D-4408-A848-91A6404DED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3F9F55-1555-4025-B74B-E8CDD9496500}" type="datetimeFigureOut">
              <a:rPr lang="en-GB" smtClean="0"/>
              <a:t>07/10/2024</a:t>
            </a:fld>
            <a:endParaRPr lang="en-GB"/>
          </a:p>
        </p:txBody>
      </p:sp>
      <p:sp>
        <p:nvSpPr>
          <p:cNvPr id="4" name="Footer Placeholder 3">
            <a:extLst>
              <a:ext uri="{FF2B5EF4-FFF2-40B4-BE49-F238E27FC236}">
                <a16:creationId xmlns:a16="http://schemas.microsoft.com/office/drawing/2014/main" id="{3B971985-A33F-45A0-A2D0-FFC5720806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BF96288-FD3F-4267-9851-8D0BF53484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D32337-B71D-4E5B-B17D-6D3748D949F9}" type="slidenum">
              <a:rPr lang="en-GB" smtClean="0"/>
              <a:t>‹#›</a:t>
            </a:fld>
            <a:endParaRPr lang="en-GB"/>
          </a:p>
        </p:txBody>
      </p:sp>
    </p:spTree>
    <p:extLst>
      <p:ext uri="{BB962C8B-B14F-4D97-AF65-F5344CB8AC3E}">
        <p14:creationId xmlns:p14="http://schemas.microsoft.com/office/powerpoint/2010/main" val="2243073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10/7/2024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5</a:t>
            </a:fld>
            <a:endParaRPr lang="en-US"/>
          </a:p>
        </p:txBody>
      </p:sp>
    </p:spTree>
    <p:extLst>
      <p:ext uri="{BB962C8B-B14F-4D97-AF65-F5344CB8AC3E}">
        <p14:creationId xmlns:p14="http://schemas.microsoft.com/office/powerpoint/2010/main" val="3679570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31863" eaLnBrk="0" hangingPunct="0">
              <a:defRPr sz="2400">
                <a:solidFill>
                  <a:schemeClr val="tx1"/>
                </a:solidFill>
                <a:latin typeface="Verdana" pitchFamily="34" charset="0"/>
              </a:defRPr>
            </a:lvl1pPr>
            <a:lvl2pPr marL="742950" indent="-285750" defTabSz="931863" eaLnBrk="0" hangingPunct="0">
              <a:defRPr sz="2400">
                <a:solidFill>
                  <a:schemeClr val="tx1"/>
                </a:solidFill>
                <a:latin typeface="Verdana" pitchFamily="34" charset="0"/>
              </a:defRPr>
            </a:lvl2pPr>
            <a:lvl3pPr marL="1143000" indent="-228600" defTabSz="931863" eaLnBrk="0" hangingPunct="0">
              <a:defRPr sz="2400">
                <a:solidFill>
                  <a:schemeClr val="tx1"/>
                </a:solidFill>
                <a:latin typeface="Verdana" pitchFamily="34" charset="0"/>
              </a:defRPr>
            </a:lvl3pPr>
            <a:lvl4pPr marL="1600200" indent="-228600" defTabSz="931863" eaLnBrk="0" hangingPunct="0">
              <a:defRPr sz="2400">
                <a:solidFill>
                  <a:schemeClr val="tx1"/>
                </a:solidFill>
                <a:latin typeface="Verdana" pitchFamily="34" charset="0"/>
              </a:defRPr>
            </a:lvl4pPr>
            <a:lvl5pPr marL="2057400" indent="-228600" defTabSz="931863" eaLnBrk="0" hangingPunct="0">
              <a:defRPr sz="2400">
                <a:solidFill>
                  <a:schemeClr val="tx1"/>
                </a:solidFill>
                <a:latin typeface="Verdana" pitchFamily="34" charset="0"/>
              </a:defRPr>
            </a:lvl5pPr>
            <a:lvl6pPr marL="2514600" indent="-228600" defTabSz="931863" eaLnBrk="0" fontAlgn="base" hangingPunct="0">
              <a:spcBef>
                <a:spcPct val="0"/>
              </a:spcBef>
              <a:spcAft>
                <a:spcPct val="0"/>
              </a:spcAft>
              <a:defRPr sz="2400">
                <a:solidFill>
                  <a:schemeClr val="tx1"/>
                </a:solidFill>
                <a:latin typeface="Verdana" pitchFamily="34" charset="0"/>
              </a:defRPr>
            </a:lvl6pPr>
            <a:lvl7pPr marL="2971800" indent="-228600" defTabSz="931863" eaLnBrk="0" fontAlgn="base" hangingPunct="0">
              <a:spcBef>
                <a:spcPct val="0"/>
              </a:spcBef>
              <a:spcAft>
                <a:spcPct val="0"/>
              </a:spcAft>
              <a:defRPr sz="2400">
                <a:solidFill>
                  <a:schemeClr val="tx1"/>
                </a:solidFill>
                <a:latin typeface="Verdana" pitchFamily="34" charset="0"/>
              </a:defRPr>
            </a:lvl7pPr>
            <a:lvl8pPr marL="3429000" indent="-228600" defTabSz="931863" eaLnBrk="0" fontAlgn="base" hangingPunct="0">
              <a:spcBef>
                <a:spcPct val="0"/>
              </a:spcBef>
              <a:spcAft>
                <a:spcPct val="0"/>
              </a:spcAft>
              <a:defRPr sz="2400">
                <a:solidFill>
                  <a:schemeClr val="tx1"/>
                </a:solidFill>
                <a:latin typeface="Verdana" pitchFamily="34" charset="0"/>
              </a:defRPr>
            </a:lvl8pPr>
            <a:lvl9pPr marL="3886200" indent="-228600" defTabSz="931863" eaLnBrk="0" fontAlgn="base" hangingPunct="0">
              <a:spcBef>
                <a:spcPct val="0"/>
              </a:spcBef>
              <a:spcAft>
                <a:spcPct val="0"/>
              </a:spcAft>
              <a:defRPr sz="2400">
                <a:solidFill>
                  <a:schemeClr val="tx1"/>
                </a:solidFill>
                <a:latin typeface="Verdana" pitchFamily="34" charset="0"/>
              </a:defRPr>
            </a:lvl9pPr>
          </a:lstStyle>
          <a:p>
            <a:pPr eaLnBrk="1" hangingPunct="1"/>
            <a:fld id="{2C1FC9FB-E8FF-41CE-95F0-3AF107A0E97C}" type="slidenum">
              <a:rPr lang="en-GB" sz="1200" smtClean="0"/>
              <a:pPr eaLnBrk="1" hangingPunct="1"/>
              <a:t>15</a:t>
            </a:fld>
            <a:endParaRPr lang="en-GB"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31863" eaLnBrk="0" hangingPunct="0">
              <a:defRPr sz="2400">
                <a:solidFill>
                  <a:schemeClr val="tx1"/>
                </a:solidFill>
                <a:latin typeface="Verdana" pitchFamily="34" charset="0"/>
              </a:defRPr>
            </a:lvl1pPr>
            <a:lvl2pPr marL="742950" indent="-285750" defTabSz="931863" eaLnBrk="0" hangingPunct="0">
              <a:defRPr sz="2400">
                <a:solidFill>
                  <a:schemeClr val="tx1"/>
                </a:solidFill>
                <a:latin typeface="Verdana" pitchFamily="34" charset="0"/>
              </a:defRPr>
            </a:lvl2pPr>
            <a:lvl3pPr marL="1143000" indent="-228600" defTabSz="931863" eaLnBrk="0" hangingPunct="0">
              <a:defRPr sz="2400">
                <a:solidFill>
                  <a:schemeClr val="tx1"/>
                </a:solidFill>
                <a:latin typeface="Verdana" pitchFamily="34" charset="0"/>
              </a:defRPr>
            </a:lvl3pPr>
            <a:lvl4pPr marL="1600200" indent="-228600" defTabSz="931863" eaLnBrk="0" hangingPunct="0">
              <a:defRPr sz="2400">
                <a:solidFill>
                  <a:schemeClr val="tx1"/>
                </a:solidFill>
                <a:latin typeface="Verdana" pitchFamily="34" charset="0"/>
              </a:defRPr>
            </a:lvl4pPr>
            <a:lvl5pPr marL="2057400" indent="-228600" defTabSz="931863" eaLnBrk="0" hangingPunct="0">
              <a:defRPr sz="2400">
                <a:solidFill>
                  <a:schemeClr val="tx1"/>
                </a:solidFill>
                <a:latin typeface="Verdana" pitchFamily="34" charset="0"/>
              </a:defRPr>
            </a:lvl5pPr>
            <a:lvl6pPr marL="2514600" indent="-228600" defTabSz="931863" eaLnBrk="0" fontAlgn="base" hangingPunct="0">
              <a:spcBef>
                <a:spcPct val="0"/>
              </a:spcBef>
              <a:spcAft>
                <a:spcPct val="0"/>
              </a:spcAft>
              <a:defRPr sz="2400">
                <a:solidFill>
                  <a:schemeClr val="tx1"/>
                </a:solidFill>
                <a:latin typeface="Verdana" pitchFamily="34" charset="0"/>
              </a:defRPr>
            </a:lvl6pPr>
            <a:lvl7pPr marL="2971800" indent="-228600" defTabSz="931863" eaLnBrk="0" fontAlgn="base" hangingPunct="0">
              <a:spcBef>
                <a:spcPct val="0"/>
              </a:spcBef>
              <a:spcAft>
                <a:spcPct val="0"/>
              </a:spcAft>
              <a:defRPr sz="2400">
                <a:solidFill>
                  <a:schemeClr val="tx1"/>
                </a:solidFill>
                <a:latin typeface="Verdana" pitchFamily="34" charset="0"/>
              </a:defRPr>
            </a:lvl7pPr>
            <a:lvl8pPr marL="3429000" indent="-228600" defTabSz="931863" eaLnBrk="0" fontAlgn="base" hangingPunct="0">
              <a:spcBef>
                <a:spcPct val="0"/>
              </a:spcBef>
              <a:spcAft>
                <a:spcPct val="0"/>
              </a:spcAft>
              <a:defRPr sz="2400">
                <a:solidFill>
                  <a:schemeClr val="tx1"/>
                </a:solidFill>
                <a:latin typeface="Verdana" pitchFamily="34" charset="0"/>
              </a:defRPr>
            </a:lvl8pPr>
            <a:lvl9pPr marL="3886200" indent="-228600" defTabSz="931863" eaLnBrk="0" fontAlgn="base" hangingPunct="0">
              <a:spcBef>
                <a:spcPct val="0"/>
              </a:spcBef>
              <a:spcAft>
                <a:spcPct val="0"/>
              </a:spcAft>
              <a:defRPr sz="2400">
                <a:solidFill>
                  <a:schemeClr val="tx1"/>
                </a:solidFill>
                <a:latin typeface="Verdana" pitchFamily="34" charset="0"/>
              </a:defRPr>
            </a:lvl9pPr>
          </a:lstStyle>
          <a:p>
            <a:pPr eaLnBrk="1" hangingPunct="1"/>
            <a:fld id="{2C1FC9FB-E8FF-41CE-95F0-3AF107A0E97C}" type="slidenum">
              <a:rPr lang="en-GB" sz="1200" smtClean="0"/>
              <a:pPr eaLnBrk="1" hangingPunct="1"/>
              <a:t>16</a:t>
            </a:fld>
            <a:endParaRPr lang="en-GB"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sz="1200" b="0" i="0" kern="1200" dirty="0">
              <a:solidFill>
                <a:schemeClr val="tx1"/>
              </a:solidFill>
              <a:effectLst/>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18</a:t>
            </a:fld>
            <a:endParaRPr lang="en-US"/>
          </a:p>
        </p:txBody>
      </p:sp>
    </p:spTree>
    <p:extLst>
      <p:ext uri="{BB962C8B-B14F-4D97-AF65-F5344CB8AC3E}">
        <p14:creationId xmlns:p14="http://schemas.microsoft.com/office/powerpoint/2010/main" val="592931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19</a:t>
            </a:fld>
            <a:endParaRPr lang="en-US"/>
          </a:p>
        </p:txBody>
      </p:sp>
    </p:spTree>
    <p:extLst>
      <p:ext uri="{BB962C8B-B14F-4D97-AF65-F5344CB8AC3E}">
        <p14:creationId xmlns:p14="http://schemas.microsoft.com/office/powerpoint/2010/main" val="4133780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808826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22</a:t>
            </a:fld>
            <a:endParaRPr lang="en-US"/>
          </a:p>
        </p:txBody>
      </p:sp>
    </p:spTree>
    <p:extLst>
      <p:ext uri="{BB962C8B-B14F-4D97-AF65-F5344CB8AC3E}">
        <p14:creationId xmlns:p14="http://schemas.microsoft.com/office/powerpoint/2010/main" val="956975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23</a:t>
            </a:fld>
            <a:endParaRPr lang="en-US"/>
          </a:p>
        </p:txBody>
      </p:sp>
    </p:spTree>
    <p:extLst>
      <p:ext uri="{BB962C8B-B14F-4D97-AF65-F5344CB8AC3E}">
        <p14:creationId xmlns:p14="http://schemas.microsoft.com/office/powerpoint/2010/main" val="443217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24</a:t>
            </a:fld>
            <a:endParaRPr lang="en-US"/>
          </a:p>
        </p:txBody>
      </p:sp>
    </p:spTree>
    <p:extLst>
      <p:ext uri="{BB962C8B-B14F-4D97-AF65-F5344CB8AC3E}">
        <p14:creationId xmlns:p14="http://schemas.microsoft.com/office/powerpoint/2010/main" val="4129002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25</a:t>
            </a:fld>
            <a:endParaRPr lang="en-US"/>
          </a:p>
        </p:txBody>
      </p:sp>
    </p:spTree>
    <p:extLst>
      <p:ext uri="{BB962C8B-B14F-4D97-AF65-F5344CB8AC3E}">
        <p14:creationId xmlns:p14="http://schemas.microsoft.com/office/powerpoint/2010/main" val="3394458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26</a:t>
            </a:fld>
            <a:endParaRPr lang="en-US"/>
          </a:p>
        </p:txBody>
      </p:sp>
    </p:spTree>
    <p:extLst>
      <p:ext uri="{BB962C8B-B14F-4D97-AF65-F5344CB8AC3E}">
        <p14:creationId xmlns:p14="http://schemas.microsoft.com/office/powerpoint/2010/main" val="365593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A42F64-0A96-43AE-946B-8F7F71006891}" type="slidenum">
              <a:rPr lang="en-GB" smtClean="0"/>
              <a:pPr fontAlgn="base">
                <a:spcBef>
                  <a:spcPct val="0"/>
                </a:spcBef>
                <a:spcAft>
                  <a:spcPct val="0"/>
                </a:spcAft>
                <a:defRPr/>
              </a:pPr>
              <a:t>6</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28</a:t>
            </a:fld>
            <a:endParaRPr lang="en-US"/>
          </a:p>
        </p:txBody>
      </p:sp>
    </p:spTree>
    <p:extLst>
      <p:ext uri="{BB962C8B-B14F-4D97-AF65-F5344CB8AC3E}">
        <p14:creationId xmlns:p14="http://schemas.microsoft.com/office/powerpoint/2010/main" val="1449864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29</a:t>
            </a:fld>
            <a:endParaRPr lang="en-US"/>
          </a:p>
        </p:txBody>
      </p:sp>
    </p:spTree>
    <p:extLst>
      <p:ext uri="{BB962C8B-B14F-4D97-AF65-F5344CB8AC3E}">
        <p14:creationId xmlns:p14="http://schemas.microsoft.com/office/powerpoint/2010/main" val="2907346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30</a:t>
            </a:fld>
            <a:endParaRPr lang="en-US"/>
          </a:p>
        </p:txBody>
      </p:sp>
    </p:spTree>
    <p:extLst>
      <p:ext uri="{BB962C8B-B14F-4D97-AF65-F5344CB8AC3E}">
        <p14:creationId xmlns:p14="http://schemas.microsoft.com/office/powerpoint/2010/main" val="205801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0C5242-3BD9-4F5F-8AFB-3FA70FAC5AD4}" type="slidenum">
              <a:rPr lang="en-GB" smtClean="0"/>
              <a:t>31</a:t>
            </a:fld>
            <a:endParaRPr lang="en-GB"/>
          </a:p>
        </p:txBody>
      </p:sp>
    </p:spTree>
    <p:extLst>
      <p:ext uri="{BB962C8B-B14F-4D97-AF65-F5344CB8AC3E}">
        <p14:creationId xmlns:p14="http://schemas.microsoft.com/office/powerpoint/2010/main" val="315319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32</a:t>
            </a:fld>
            <a:endParaRPr lang="en-US"/>
          </a:p>
        </p:txBody>
      </p:sp>
    </p:spTree>
    <p:extLst>
      <p:ext uri="{BB962C8B-B14F-4D97-AF65-F5344CB8AC3E}">
        <p14:creationId xmlns:p14="http://schemas.microsoft.com/office/powerpoint/2010/main" val="3753557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33</a:t>
            </a:fld>
            <a:endParaRPr lang="en-US"/>
          </a:p>
        </p:txBody>
      </p:sp>
    </p:spTree>
    <p:extLst>
      <p:ext uri="{BB962C8B-B14F-4D97-AF65-F5344CB8AC3E}">
        <p14:creationId xmlns:p14="http://schemas.microsoft.com/office/powerpoint/2010/main" val="4048723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35</a:t>
            </a:fld>
            <a:endParaRPr lang="en-US"/>
          </a:p>
        </p:txBody>
      </p:sp>
    </p:spTree>
    <p:extLst>
      <p:ext uri="{BB962C8B-B14F-4D97-AF65-F5344CB8AC3E}">
        <p14:creationId xmlns:p14="http://schemas.microsoft.com/office/powerpoint/2010/main" val="331063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37</a:t>
            </a:fld>
            <a:endParaRPr lang="en-US"/>
          </a:p>
        </p:txBody>
      </p:sp>
    </p:spTree>
    <p:extLst>
      <p:ext uri="{BB962C8B-B14F-4D97-AF65-F5344CB8AC3E}">
        <p14:creationId xmlns:p14="http://schemas.microsoft.com/office/powerpoint/2010/main" val="1347153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38</a:t>
            </a:fld>
            <a:endParaRPr lang="en-US"/>
          </a:p>
        </p:txBody>
      </p:sp>
    </p:spTree>
    <p:extLst>
      <p:ext uri="{BB962C8B-B14F-4D97-AF65-F5344CB8AC3E}">
        <p14:creationId xmlns:p14="http://schemas.microsoft.com/office/powerpoint/2010/main" val="3398469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39</a:t>
            </a:fld>
            <a:endParaRPr lang="en-US"/>
          </a:p>
        </p:txBody>
      </p:sp>
    </p:spTree>
    <p:extLst>
      <p:ext uri="{BB962C8B-B14F-4D97-AF65-F5344CB8AC3E}">
        <p14:creationId xmlns:p14="http://schemas.microsoft.com/office/powerpoint/2010/main" val="3912613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prstGeom prst="rect">
            <a:avLst/>
          </a:prstGeom>
        </p:spPr>
        <p:txBody>
          <a:bodyPr/>
          <a:lstStyle/>
          <a:p>
            <a:endParaRPr/>
          </a:p>
        </p:txBody>
      </p:sp>
      <p:sp>
        <p:nvSpPr>
          <p:cNvPr id="150" name="Shape 150"/>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43</a:t>
            </a:fld>
            <a:endParaRPr lang="en-US"/>
          </a:p>
        </p:txBody>
      </p:sp>
    </p:spTree>
    <p:extLst>
      <p:ext uri="{BB962C8B-B14F-4D97-AF65-F5344CB8AC3E}">
        <p14:creationId xmlns:p14="http://schemas.microsoft.com/office/powerpoint/2010/main" val="1269354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0C5242-3BD9-4F5F-8AFB-3FA70FAC5AD4}" type="slidenum">
              <a:rPr lang="en-GB" smtClean="0"/>
              <a:t>8</a:t>
            </a:fld>
            <a:endParaRPr lang="en-GB"/>
          </a:p>
        </p:txBody>
      </p:sp>
    </p:spTree>
    <p:extLst>
      <p:ext uri="{BB962C8B-B14F-4D97-AF65-F5344CB8AC3E}">
        <p14:creationId xmlns:p14="http://schemas.microsoft.com/office/powerpoint/2010/main" val="3862752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2665910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0C5242-3BD9-4F5F-8AFB-3FA70FAC5AD4}"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930753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12</a:t>
            </a:fld>
            <a:endParaRPr lang="en-US"/>
          </a:p>
        </p:txBody>
      </p:sp>
    </p:spTree>
    <p:extLst>
      <p:ext uri="{BB962C8B-B14F-4D97-AF65-F5344CB8AC3E}">
        <p14:creationId xmlns:p14="http://schemas.microsoft.com/office/powerpoint/2010/main" val="120753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13</a:t>
            </a:fld>
            <a:endParaRPr lang="en-US"/>
          </a:p>
        </p:txBody>
      </p:sp>
    </p:spTree>
    <p:extLst>
      <p:ext uri="{BB962C8B-B14F-4D97-AF65-F5344CB8AC3E}">
        <p14:creationId xmlns:p14="http://schemas.microsoft.com/office/powerpoint/2010/main" val="4101174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14</a:t>
            </a:fld>
            <a:endParaRPr lang="en-US"/>
          </a:p>
        </p:txBody>
      </p:sp>
    </p:spTree>
    <p:extLst>
      <p:ext uri="{BB962C8B-B14F-4D97-AF65-F5344CB8AC3E}">
        <p14:creationId xmlns:p14="http://schemas.microsoft.com/office/powerpoint/2010/main" val="218734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07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90625" y="2268141"/>
            <a:ext cx="9810750" cy="232171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2837844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5775462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 id="2147483700" r:id="rId5"/>
    <p:sldLayoutId id="2147483702" r:id="rId6"/>
    <p:sldLayoutId id="2147483703" r:id="rId7"/>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png"/><Relationship Id="rId9" Type="http://schemas.microsoft.com/office/2007/relationships/diagramDrawing" Target="../diagrams/drawing5.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Bargaining for a mentally healthy workplace</a:t>
            </a:r>
          </a:p>
        </p:txBody>
      </p:sp>
      <p:sp>
        <p:nvSpPr>
          <p:cNvPr id="3" name="Subtitle 2"/>
          <p:cNvSpPr>
            <a:spLocks noGrp="1"/>
          </p:cNvSpPr>
          <p:nvPr>
            <p:ph type="subTitle" idx="1"/>
          </p:nvPr>
        </p:nvSpPr>
        <p:spPr/>
        <p:txBody>
          <a:bodyPr/>
          <a:lstStyle/>
          <a:p>
            <a:r>
              <a:rPr lang="en-US" dirty="0"/>
              <a:t>Class one </a:t>
            </a:r>
          </a:p>
        </p:txBody>
      </p:sp>
    </p:spTree>
    <p:extLst>
      <p:ext uri="{BB962C8B-B14F-4D97-AF65-F5344CB8AC3E}">
        <p14:creationId xmlns:p14="http://schemas.microsoft.com/office/powerpoint/2010/main" val="102977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F269E-A83A-50D6-DA93-7BDE653CAC6D}"/>
              </a:ext>
            </a:extLst>
          </p:cNvPr>
          <p:cNvSpPr>
            <a:spLocks noGrp="1"/>
          </p:cNvSpPr>
          <p:nvPr>
            <p:ph type="title"/>
          </p:nvPr>
        </p:nvSpPr>
        <p:spPr>
          <a:xfrm>
            <a:off x="881865" y="0"/>
            <a:ext cx="7760988" cy="1653210"/>
          </a:xfrm>
        </p:spPr>
        <p:txBody>
          <a:bodyPr/>
          <a:lstStyle/>
          <a:p>
            <a:r>
              <a:rPr lang="en-GB" dirty="0"/>
              <a:t>Hierarchy of needs</a:t>
            </a:r>
          </a:p>
        </p:txBody>
      </p:sp>
      <p:pic>
        <p:nvPicPr>
          <p:cNvPr id="5" name="Content Placeholder 4" descr="Diagram&#10;&#10;Description automatically generated">
            <a:extLst>
              <a:ext uri="{FF2B5EF4-FFF2-40B4-BE49-F238E27FC236}">
                <a16:creationId xmlns:a16="http://schemas.microsoft.com/office/drawing/2014/main" id="{2B6C69E0-D9CB-8AC9-3524-EC6C4C15663A}"/>
              </a:ext>
            </a:extLst>
          </p:cNvPr>
          <p:cNvPicPr>
            <a:picLocks noGrp="1" noChangeAspect="1"/>
          </p:cNvPicPr>
          <p:nvPr>
            <p:ph idx="1"/>
          </p:nvPr>
        </p:nvPicPr>
        <p:blipFill rotWithShape="1">
          <a:blip r:embed="rId2"/>
          <a:srcRect t="515"/>
          <a:stretch/>
        </p:blipFill>
        <p:spPr>
          <a:xfrm>
            <a:off x="881865" y="1968500"/>
            <a:ext cx="6125427" cy="4509473"/>
          </a:xfrm>
        </p:spPr>
      </p:pic>
    </p:spTree>
    <p:extLst>
      <p:ext uri="{BB962C8B-B14F-4D97-AF65-F5344CB8AC3E}">
        <p14:creationId xmlns:p14="http://schemas.microsoft.com/office/powerpoint/2010/main" val="164627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250" y="-4087"/>
            <a:ext cx="7760988" cy="1653210"/>
          </a:xfrm>
        </p:spPr>
        <p:txBody>
          <a:bodyPr>
            <a:normAutofit/>
          </a:bodyPr>
          <a:lstStyle/>
          <a:p>
            <a:r>
              <a:rPr lang="en-GB" dirty="0"/>
              <a:t>Rates of work-related stress, depression or anxiety</a:t>
            </a:r>
          </a:p>
        </p:txBody>
      </p:sp>
      <p:graphicFrame>
        <p:nvGraphicFramePr>
          <p:cNvPr id="6" name="Content Placeholder 5">
            <a:extLst>
              <a:ext uri="{FF2B5EF4-FFF2-40B4-BE49-F238E27FC236}">
                <a16:creationId xmlns:a16="http://schemas.microsoft.com/office/drawing/2014/main" id="{D9ABC7B5-1127-43A4-B53B-0136E4C44D1E}"/>
              </a:ext>
            </a:extLst>
          </p:cNvPr>
          <p:cNvGraphicFramePr>
            <a:graphicFrameLocks noGrp="1"/>
          </p:cNvGraphicFramePr>
          <p:nvPr>
            <p:ph idx="1"/>
            <p:extLst>
              <p:ext uri="{D42A27DB-BD31-4B8C-83A1-F6EECF244321}">
                <p14:modId xmlns:p14="http://schemas.microsoft.com/office/powerpoint/2010/main" val="3116849583"/>
              </p:ext>
            </p:extLst>
          </p:nvPr>
        </p:nvGraphicFramePr>
        <p:xfrm>
          <a:off x="608515" y="1933742"/>
          <a:ext cx="8583611" cy="44189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15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3392" y="495474"/>
            <a:ext cx="10945216" cy="648072"/>
          </a:xfrm>
          <a:prstGeom prst="rect">
            <a:avLst/>
          </a:prstGeom>
        </p:spPr>
        <p:txBody>
          <a:bodyPr/>
          <a:lstStyle>
            <a:lvl1pPr algn="l" rtl="0" eaLnBrk="1" fontAlgn="base" hangingPunct="1">
              <a:spcBef>
                <a:spcPct val="0"/>
              </a:spcBef>
              <a:spcAft>
                <a:spcPct val="0"/>
              </a:spcAft>
              <a:defRPr sz="3800" kern="1200">
                <a:solidFill>
                  <a:srgbClr val="07406C"/>
                </a:solidFill>
                <a:latin typeface="Tahoma" panose="020B0604030504040204" pitchFamily="34" charset="0"/>
                <a:ea typeface="Tahoma" panose="020B0604030504040204" pitchFamily="34" charset="0"/>
                <a:cs typeface="Tahoma" panose="020B0604030504040204" pitchFamily="34" charset="0"/>
              </a:defRPr>
            </a:lvl1pPr>
            <a:lvl2pPr algn="l" rtl="0" eaLnBrk="1" fontAlgn="base" hangingPunct="1">
              <a:spcBef>
                <a:spcPct val="0"/>
              </a:spcBef>
              <a:spcAft>
                <a:spcPct val="0"/>
              </a:spcAft>
              <a:defRPr sz="3800">
                <a:solidFill>
                  <a:schemeClr val="bg1"/>
                </a:solidFill>
                <a:latin typeface="Trebuchet MS" charset="0"/>
                <a:ea typeface="Geneva" charset="0"/>
                <a:cs typeface="Geneva" charset="0"/>
              </a:defRPr>
            </a:lvl2pPr>
            <a:lvl3pPr algn="l" rtl="0" eaLnBrk="1" fontAlgn="base" hangingPunct="1">
              <a:spcBef>
                <a:spcPct val="0"/>
              </a:spcBef>
              <a:spcAft>
                <a:spcPct val="0"/>
              </a:spcAft>
              <a:defRPr sz="3800">
                <a:solidFill>
                  <a:schemeClr val="bg1"/>
                </a:solidFill>
                <a:latin typeface="Trebuchet MS" charset="0"/>
                <a:ea typeface="Geneva" charset="0"/>
                <a:cs typeface="Geneva" charset="0"/>
              </a:defRPr>
            </a:lvl3pPr>
            <a:lvl4pPr algn="l" rtl="0" eaLnBrk="1" fontAlgn="base" hangingPunct="1">
              <a:spcBef>
                <a:spcPct val="0"/>
              </a:spcBef>
              <a:spcAft>
                <a:spcPct val="0"/>
              </a:spcAft>
              <a:defRPr sz="3800">
                <a:solidFill>
                  <a:schemeClr val="bg1"/>
                </a:solidFill>
                <a:latin typeface="Trebuchet MS" charset="0"/>
                <a:ea typeface="Geneva" charset="0"/>
                <a:cs typeface="Geneva" charset="0"/>
              </a:defRPr>
            </a:lvl4pPr>
            <a:lvl5pPr algn="l" rtl="0" eaLnBrk="1" fontAlgn="base" hangingPunct="1">
              <a:spcBef>
                <a:spcPct val="0"/>
              </a:spcBef>
              <a:spcAft>
                <a:spcPct val="0"/>
              </a:spcAft>
              <a:defRPr sz="3800">
                <a:solidFill>
                  <a:schemeClr val="bg1"/>
                </a:solidFill>
                <a:latin typeface="Trebuchet MS" charset="0"/>
                <a:ea typeface="Geneva" charset="0"/>
                <a:cs typeface="Geneva" charset="0"/>
              </a:defRPr>
            </a:lvl5pPr>
            <a:lvl6pPr marL="457200" algn="l" rtl="0" eaLnBrk="1" fontAlgn="base" hangingPunct="1">
              <a:spcBef>
                <a:spcPct val="0"/>
              </a:spcBef>
              <a:spcAft>
                <a:spcPct val="0"/>
              </a:spcAft>
              <a:defRPr sz="3800">
                <a:solidFill>
                  <a:schemeClr val="bg1"/>
                </a:solidFill>
                <a:latin typeface="Trebuchet MS" charset="0"/>
                <a:ea typeface="Geneva" charset="0"/>
                <a:cs typeface="Geneva" charset="0"/>
              </a:defRPr>
            </a:lvl6pPr>
            <a:lvl7pPr marL="914400" algn="l" rtl="0" eaLnBrk="1" fontAlgn="base" hangingPunct="1">
              <a:spcBef>
                <a:spcPct val="0"/>
              </a:spcBef>
              <a:spcAft>
                <a:spcPct val="0"/>
              </a:spcAft>
              <a:defRPr sz="3800">
                <a:solidFill>
                  <a:schemeClr val="bg1"/>
                </a:solidFill>
                <a:latin typeface="Trebuchet MS" charset="0"/>
                <a:ea typeface="Geneva" charset="0"/>
                <a:cs typeface="Geneva" charset="0"/>
              </a:defRPr>
            </a:lvl7pPr>
            <a:lvl8pPr marL="1371600" algn="l" rtl="0" eaLnBrk="1" fontAlgn="base" hangingPunct="1">
              <a:spcBef>
                <a:spcPct val="0"/>
              </a:spcBef>
              <a:spcAft>
                <a:spcPct val="0"/>
              </a:spcAft>
              <a:defRPr sz="3800">
                <a:solidFill>
                  <a:schemeClr val="bg1"/>
                </a:solidFill>
                <a:latin typeface="Trebuchet MS" charset="0"/>
                <a:ea typeface="Geneva" charset="0"/>
                <a:cs typeface="Geneva" charset="0"/>
              </a:defRPr>
            </a:lvl8pPr>
            <a:lvl9pPr marL="1828800" algn="l" rtl="0" eaLnBrk="1" fontAlgn="base" hangingPunct="1">
              <a:spcBef>
                <a:spcPct val="0"/>
              </a:spcBef>
              <a:spcAft>
                <a:spcPct val="0"/>
              </a:spcAft>
              <a:defRPr sz="3800">
                <a:solidFill>
                  <a:schemeClr val="bg1"/>
                </a:solidFill>
                <a:latin typeface="Trebuchet MS" charset="0"/>
                <a:ea typeface="Geneva" charset="0"/>
                <a:cs typeface="Geneva" charset="0"/>
              </a:defRPr>
            </a:lvl9pPr>
          </a:lstStyle>
          <a:p>
            <a:r>
              <a:rPr lang="en-GB" b="1" dirty="0">
                <a:solidFill>
                  <a:srgbClr val="28292B"/>
                </a:solidFill>
                <a:latin typeface="Arial" panose="020B0604020202020204" pitchFamily="34" charset="0"/>
                <a:cs typeface="Arial" panose="020B0604020202020204" pitchFamily="34" charset="0"/>
              </a:rPr>
              <a:t>Stress-related sickness </a:t>
            </a:r>
            <a:br>
              <a:rPr lang="en-GB" b="1" dirty="0">
                <a:solidFill>
                  <a:srgbClr val="28292B"/>
                </a:solidFill>
                <a:latin typeface="Arial" panose="020B0604020202020204" pitchFamily="34" charset="0"/>
                <a:cs typeface="Arial" panose="020B0604020202020204" pitchFamily="34" charset="0"/>
              </a:rPr>
            </a:br>
            <a:r>
              <a:rPr lang="en-GB" b="1" dirty="0">
                <a:solidFill>
                  <a:srgbClr val="28292B"/>
                </a:solidFill>
                <a:latin typeface="Arial" panose="020B0604020202020204" pitchFamily="34" charset="0"/>
                <a:cs typeface="Arial" panose="020B0604020202020204" pitchFamily="34" charset="0"/>
              </a:rPr>
              <a:t>absence</a:t>
            </a:r>
          </a:p>
        </p:txBody>
      </p:sp>
      <p:graphicFrame>
        <p:nvGraphicFramePr>
          <p:cNvPr id="8" name="Chart 7">
            <a:extLst>
              <a:ext uri="{FF2B5EF4-FFF2-40B4-BE49-F238E27FC236}">
                <a16:creationId xmlns:a16="http://schemas.microsoft.com/office/drawing/2014/main" id="{E7465354-9D30-4688-AEB1-B6F75D32D0B3}"/>
              </a:ext>
            </a:extLst>
          </p:cNvPr>
          <p:cNvGraphicFramePr>
            <a:graphicFrameLocks/>
          </p:cNvGraphicFramePr>
          <p:nvPr>
            <p:extLst>
              <p:ext uri="{D42A27DB-BD31-4B8C-83A1-F6EECF244321}">
                <p14:modId xmlns:p14="http://schemas.microsoft.com/office/powerpoint/2010/main" val="1321965836"/>
              </p:ext>
            </p:extLst>
          </p:nvPr>
        </p:nvGraphicFramePr>
        <p:xfrm>
          <a:off x="-1" y="2057399"/>
          <a:ext cx="4818743" cy="46161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797CA061-299F-4F21-9756-CB8844ACCB46}"/>
              </a:ext>
            </a:extLst>
          </p:cNvPr>
          <p:cNvGraphicFramePr>
            <a:graphicFrameLocks/>
          </p:cNvGraphicFramePr>
          <p:nvPr>
            <p:extLst>
              <p:ext uri="{D42A27DB-BD31-4B8C-83A1-F6EECF244321}">
                <p14:modId xmlns:p14="http://schemas.microsoft.com/office/powerpoint/2010/main" val="2373165673"/>
              </p:ext>
            </p:extLst>
          </p:nvPr>
        </p:nvGraphicFramePr>
        <p:xfrm>
          <a:off x="4572000" y="1633537"/>
          <a:ext cx="4106174" cy="50399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5471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CB6E5-D732-41DD-AC72-340CCD290219}"/>
              </a:ext>
            </a:extLst>
          </p:cNvPr>
          <p:cNvSpPr>
            <a:spLocks noGrp="1"/>
          </p:cNvSpPr>
          <p:nvPr>
            <p:ph type="title"/>
          </p:nvPr>
        </p:nvSpPr>
        <p:spPr/>
        <p:txBody>
          <a:bodyPr/>
          <a:lstStyle/>
          <a:p>
            <a:r>
              <a:rPr lang="en-GB" dirty="0"/>
              <a:t>Activity: mental health conditions</a:t>
            </a:r>
          </a:p>
        </p:txBody>
      </p:sp>
      <p:sp>
        <p:nvSpPr>
          <p:cNvPr id="3" name="Content Placeholder 2">
            <a:extLst>
              <a:ext uri="{FF2B5EF4-FFF2-40B4-BE49-F238E27FC236}">
                <a16:creationId xmlns:a16="http://schemas.microsoft.com/office/drawing/2014/main" id="{CD05B876-9303-4D0D-8138-AF969D20F23A}"/>
              </a:ext>
            </a:extLst>
          </p:cNvPr>
          <p:cNvSpPr>
            <a:spLocks noGrp="1"/>
          </p:cNvSpPr>
          <p:nvPr>
            <p:ph idx="1"/>
          </p:nvPr>
        </p:nvSpPr>
        <p:spPr>
          <a:xfrm>
            <a:off x="1475524" y="2831893"/>
            <a:ext cx="7760988" cy="2654507"/>
          </a:xfrm>
        </p:spPr>
        <p:txBody>
          <a:bodyPr>
            <a:normAutofit fontScale="92500" lnSpcReduction="20000"/>
          </a:bodyPr>
          <a:lstStyle/>
          <a:p>
            <a:pPr marL="0" indent="0">
              <a:spcBef>
                <a:spcPts val="900"/>
              </a:spcBef>
              <a:buNone/>
            </a:pPr>
            <a:r>
              <a:rPr lang="en-GB" dirty="0"/>
              <a:t>As a group:</a:t>
            </a:r>
          </a:p>
          <a:p>
            <a:pPr marL="342900" lvl="0" indent="-342900">
              <a:spcBef>
                <a:spcPts val="900"/>
              </a:spcBef>
              <a:buFont typeface="Symbol" panose="05050102010706020507" pitchFamily="18" charset="2"/>
              <a:buChar char=""/>
            </a:pPr>
            <a:r>
              <a:rPr lang="en-GB" dirty="0"/>
              <a:t>identify the different types of mental health conditions you are aware of</a:t>
            </a:r>
          </a:p>
          <a:p>
            <a:pPr marL="342900" lvl="0" indent="-342900">
              <a:buFont typeface="Symbol" panose="05050102010706020507" pitchFamily="18" charset="2"/>
              <a:buChar char=""/>
            </a:pPr>
            <a:r>
              <a:rPr lang="en-GB" dirty="0"/>
              <a:t>Consider what the impact of having these conditions could be in the workplace. What issues may arise for the members affected? </a:t>
            </a:r>
          </a:p>
          <a:p>
            <a:pPr marL="0" indent="0">
              <a:spcBef>
                <a:spcPts val="900"/>
              </a:spcBef>
              <a:buNone/>
            </a:pPr>
            <a:r>
              <a:rPr lang="en-GB" dirty="0"/>
              <a:t>The tutor will lead a discussion around the topic.</a:t>
            </a:r>
          </a:p>
        </p:txBody>
      </p:sp>
    </p:spTree>
    <p:extLst>
      <p:ext uri="{BB962C8B-B14F-4D97-AF65-F5344CB8AC3E}">
        <p14:creationId xmlns:p14="http://schemas.microsoft.com/office/powerpoint/2010/main" val="1867468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F8D4-A8EA-466E-B5F0-2F33FB1FA0DA}"/>
              </a:ext>
            </a:extLst>
          </p:cNvPr>
          <p:cNvSpPr>
            <a:spLocks noGrp="1"/>
          </p:cNvSpPr>
          <p:nvPr>
            <p:ph type="title"/>
          </p:nvPr>
        </p:nvSpPr>
        <p:spPr/>
        <p:txBody>
          <a:bodyPr/>
          <a:lstStyle/>
          <a:p>
            <a:r>
              <a:rPr lang="en-GB" dirty="0"/>
              <a:t>The law</a:t>
            </a:r>
          </a:p>
        </p:txBody>
      </p:sp>
      <p:sp>
        <p:nvSpPr>
          <p:cNvPr id="3" name="Content Placeholder 2">
            <a:extLst>
              <a:ext uri="{FF2B5EF4-FFF2-40B4-BE49-F238E27FC236}">
                <a16:creationId xmlns:a16="http://schemas.microsoft.com/office/drawing/2014/main" id="{40F5C637-D942-4EEF-A068-E76313AA6508}"/>
              </a:ext>
            </a:extLst>
          </p:cNvPr>
          <p:cNvSpPr>
            <a:spLocks noGrp="1"/>
          </p:cNvSpPr>
          <p:nvPr>
            <p:ph idx="1"/>
          </p:nvPr>
        </p:nvSpPr>
        <p:spPr>
          <a:xfrm>
            <a:off x="1475524" y="2831893"/>
            <a:ext cx="6673186" cy="3139136"/>
          </a:xfrm>
        </p:spPr>
        <p:txBody>
          <a:bodyPr>
            <a:normAutofit/>
          </a:bodyPr>
          <a:lstStyle/>
          <a:p>
            <a:pPr marL="0" indent="0">
              <a:buNone/>
            </a:pPr>
            <a:r>
              <a:rPr lang="en-GB" dirty="0"/>
              <a:t>Two main laws must shape an employer’s response to stress/mental health at work: </a:t>
            </a:r>
          </a:p>
          <a:p>
            <a:r>
              <a:rPr lang="en-GB" dirty="0"/>
              <a:t>Health and Safety at Work etc Act 1974 (and subordinate regulations)</a:t>
            </a:r>
          </a:p>
          <a:p>
            <a:r>
              <a:rPr lang="en-GB" dirty="0"/>
              <a:t>Equality Act 2010</a:t>
            </a:r>
          </a:p>
        </p:txBody>
      </p:sp>
      <p:pic>
        <p:nvPicPr>
          <p:cNvPr id="8" name="Picture 7">
            <a:extLst>
              <a:ext uri="{FF2B5EF4-FFF2-40B4-BE49-F238E27FC236}">
                <a16:creationId xmlns:a16="http://schemas.microsoft.com/office/drawing/2014/main" id="{235096E6-99E6-448A-A9EB-7C6AB9E97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pic>
        <p:nvPicPr>
          <p:cNvPr id="9" name="Picture 8">
            <a:extLst>
              <a:ext uri="{FF2B5EF4-FFF2-40B4-BE49-F238E27FC236}">
                <a16:creationId xmlns:a16="http://schemas.microsoft.com/office/drawing/2014/main" id="{3BC09166-EA1C-4F6C-9348-1AD6485CB3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10" name="Picture 9">
            <a:extLst>
              <a:ext uri="{FF2B5EF4-FFF2-40B4-BE49-F238E27FC236}">
                <a16:creationId xmlns:a16="http://schemas.microsoft.com/office/drawing/2014/main" id="{511A0173-D958-4FD7-8B02-E19201EEB8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Tree>
    <p:extLst>
      <p:ext uri="{BB962C8B-B14F-4D97-AF65-F5344CB8AC3E}">
        <p14:creationId xmlns:p14="http://schemas.microsoft.com/office/powerpoint/2010/main" val="2103029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475523" y="894271"/>
            <a:ext cx="7760988" cy="1653210"/>
          </a:xfrm>
        </p:spPr>
        <p:txBody>
          <a:bodyPr/>
          <a:lstStyle/>
          <a:p>
            <a:r>
              <a:rPr lang="en-GB" dirty="0"/>
              <a:t>Health and Safety at Work Act</a:t>
            </a:r>
          </a:p>
        </p:txBody>
      </p:sp>
      <p:sp>
        <p:nvSpPr>
          <p:cNvPr id="21507" name="Rectangle 3"/>
          <p:cNvSpPr>
            <a:spLocks noGrp="1" noChangeArrowheads="1"/>
          </p:cNvSpPr>
          <p:nvPr>
            <p:ph idx="4294967295"/>
          </p:nvPr>
        </p:nvSpPr>
        <p:spPr>
          <a:xfrm>
            <a:off x="1475524" y="2831893"/>
            <a:ext cx="7760988" cy="3139136"/>
          </a:xfrm>
        </p:spPr>
        <p:txBody>
          <a:bodyPr>
            <a:normAutofit fontScale="85000" lnSpcReduction="20000"/>
          </a:bodyPr>
          <a:lstStyle/>
          <a:p>
            <a:pPr marL="0" indent="0">
              <a:spcAft>
                <a:spcPts val="600"/>
              </a:spcAft>
              <a:buNone/>
            </a:pPr>
            <a:r>
              <a:rPr lang="en-GB" dirty="0"/>
              <a:t>Main general duties:</a:t>
            </a:r>
          </a:p>
          <a:p>
            <a:pPr marL="0" indent="0">
              <a:spcAft>
                <a:spcPts val="600"/>
              </a:spcAft>
              <a:buNone/>
            </a:pPr>
            <a:r>
              <a:rPr lang="en-GB" dirty="0"/>
              <a:t>“It shall be the duty of every employer to ensure, so far as is reasonably practicable, the health, safety and welfare at work of all his employees”.</a:t>
            </a:r>
          </a:p>
          <a:p>
            <a:pPr marL="0" indent="0">
              <a:spcAft>
                <a:spcPts val="600"/>
              </a:spcAft>
              <a:buNone/>
            </a:pPr>
            <a:r>
              <a:rPr lang="en-US" dirty="0"/>
              <a:t>“It shall be the duty of every employer to conduct his undertaking in such a way as to ensure, so far as is reasonably practicable, that persons not in his employment … are not exposed to risks to their health </a:t>
            </a:r>
            <a:br>
              <a:rPr lang="en-US" dirty="0"/>
            </a:br>
            <a:r>
              <a:rPr lang="en-US" dirty="0"/>
              <a:t>or safety.”</a:t>
            </a:r>
            <a:endParaRPr lang="en-GB" dirty="0"/>
          </a:p>
        </p:txBody>
      </p:sp>
      <p:sp>
        <p:nvSpPr>
          <p:cNvPr id="4" name="Rectangle 3">
            <a:extLst>
              <a:ext uri="{FF2B5EF4-FFF2-40B4-BE49-F238E27FC236}">
                <a16:creationId xmlns:a16="http://schemas.microsoft.com/office/drawing/2014/main" id="{8FB5B55F-89D5-4442-923D-C620184CF43C}"/>
              </a:ext>
            </a:extLst>
          </p:cNvPr>
          <p:cNvSpPr txBox="1">
            <a:spLocks noChangeArrowheads="1"/>
          </p:cNvSpPr>
          <p:nvPr/>
        </p:nvSpPr>
        <p:spPr>
          <a:xfrm>
            <a:off x="1478024" y="2832209"/>
            <a:ext cx="7760988" cy="3139136"/>
          </a:xfrm>
          <a:prstGeom prst="rect">
            <a:avLst/>
          </a:prstGeom>
        </p:spPr>
        <p:txBody>
          <a:bodyPr vert="horz" lIns="0" tIns="0" rIns="0" bIns="0" rtlCol="0">
            <a:normAutofit fontScale="85000" lnSpcReduction="20000"/>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Aft>
                <a:spcPts val="600"/>
              </a:spcAft>
              <a:buFont typeface="Arial" charset="0"/>
              <a:buNone/>
            </a:pPr>
            <a:r>
              <a:rPr lang="en-GB" dirty="0"/>
              <a:t>Main general duties:</a:t>
            </a:r>
          </a:p>
          <a:p>
            <a:pPr marL="0" indent="0">
              <a:spcAft>
                <a:spcPts val="600"/>
              </a:spcAft>
              <a:buFont typeface="Arial" charset="0"/>
              <a:buNone/>
            </a:pPr>
            <a:r>
              <a:rPr lang="en-GB" dirty="0"/>
              <a:t>“It shall be the duty of every employer to ensure, </a:t>
            </a:r>
            <a:r>
              <a:rPr lang="en-GB" dirty="0">
                <a:solidFill>
                  <a:srgbClr val="FF0000"/>
                </a:solidFill>
              </a:rPr>
              <a:t>so far as is reasonably practicable</a:t>
            </a:r>
            <a:r>
              <a:rPr lang="en-GB" dirty="0"/>
              <a:t>, the health, safety and welfare at work of all his employees”.</a:t>
            </a:r>
          </a:p>
          <a:p>
            <a:pPr marL="0" indent="0">
              <a:spcAft>
                <a:spcPts val="600"/>
              </a:spcAft>
              <a:buFont typeface="Arial" charset="0"/>
              <a:buNone/>
            </a:pPr>
            <a:r>
              <a:rPr lang="en-US" dirty="0"/>
              <a:t>“It shall be the duty of every employer to conduct his undertaking in such a way as to ensure, </a:t>
            </a:r>
            <a:r>
              <a:rPr lang="en-US" dirty="0">
                <a:solidFill>
                  <a:srgbClr val="FF0000"/>
                </a:solidFill>
              </a:rPr>
              <a:t>so far as is reasonably practicable</a:t>
            </a:r>
            <a:r>
              <a:rPr lang="en-US" dirty="0"/>
              <a:t>, that persons not in his employment … are not exposed to risks to their health </a:t>
            </a:r>
            <a:br>
              <a:rPr lang="en-US" dirty="0"/>
            </a:br>
            <a:r>
              <a:rPr lang="en-US" dirty="0"/>
              <a:t>or safety.”</a:t>
            </a:r>
            <a:endParaRPr lang="en-GB" dirty="0"/>
          </a:p>
        </p:txBody>
      </p:sp>
    </p:spTree>
    <p:extLst>
      <p:ext uri="{BB962C8B-B14F-4D97-AF65-F5344CB8AC3E}">
        <p14:creationId xmlns:p14="http://schemas.microsoft.com/office/powerpoint/2010/main" val="1482151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73154" y="-324957"/>
            <a:ext cx="7760988" cy="1653210"/>
          </a:xfrm>
        </p:spPr>
        <p:txBody>
          <a:bodyPr/>
          <a:lstStyle/>
          <a:p>
            <a:r>
              <a:rPr lang="en-GB" dirty="0"/>
              <a:t>Reasonably practicable</a:t>
            </a:r>
          </a:p>
        </p:txBody>
      </p:sp>
      <p:sp>
        <p:nvSpPr>
          <p:cNvPr id="3" name="Content Placeholder 2">
            <a:extLst>
              <a:ext uri="{FF2B5EF4-FFF2-40B4-BE49-F238E27FC236}">
                <a16:creationId xmlns:a16="http://schemas.microsoft.com/office/drawing/2014/main" id="{B2B06F8B-98FF-4DE9-955F-0371B68FD0DC}"/>
              </a:ext>
            </a:extLst>
          </p:cNvPr>
          <p:cNvSpPr>
            <a:spLocks noGrp="1"/>
          </p:cNvSpPr>
          <p:nvPr>
            <p:ph idx="4294967295"/>
          </p:nvPr>
        </p:nvSpPr>
        <p:spPr>
          <a:xfrm>
            <a:off x="573154" y="1615230"/>
            <a:ext cx="9040746" cy="1470870"/>
          </a:xfrm>
        </p:spPr>
        <p:txBody>
          <a:bodyPr numCol="1" spcCol="144000">
            <a:noAutofit/>
          </a:bodyPr>
          <a:lstStyle/>
          <a:p>
            <a:pPr marL="0" indent="0">
              <a:buNone/>
            </a:pPr>
            <a:r>
              <a:rPr lang="en-GB" dirty="0"/>
              <a:t>Duty is only discharged if the </a:t>
            </a:r>
            <a:r>
              <a:rPr lang="en-US" b="1" dirty="0"/>
              <a:t>risk is insignificant compared with the sacrifice</a:t>
            </a:r>
          </a:p>
          <a:p>
            <a:pPr marL="0" indent="0">
              <a:buNone/>
            </a:pPr>
            <a:r>
              <a:rPr lang="en-US" dirty="0"/>
              <a:t>Individual employers’ ability to afford a control measure is not a legitimate factor in assessment of sacrifice</a:t>
            </a:r>
            <a:endParaRPr lang="en-GB" dirty="0"/>
          </a:p>
        </p:txBody>
      </p:sp>
      <p:grpSp>
        <p:nvGrpSpPr>
          <p:cNvPr id="8" name="Group 7">
            <a:extLst>
              <a:ext uri="{FF2B5EF4-FFF2-40B4-BE49-F238E27FC236}">
                <a16:creationId xmlns:a16="http://schemas.microsoft.com/office/drawing/2014/main" id="{AECA44D8-4AFC-0D4D-8807-6960A8051A14}"/>
              </a:ext>
            </a:extLst>
          </p:cNvPr>
          <p:cNvGrpSpPr/>
          <p:nvPr/>
        </p:nvGrpSpPr>
        <p:grpSpPr>
          <a:xfrm>
            <a:off x="1977948" y="3676651"/>
            <a:ext cx="5261051" cy="2953275"/>
            <a:chOff x="3463069" y="5200282"/>
            <a:chExt cx="3776377" cy="1593259"/>
          </a:xfrm>
        </p:grpSpPr>
        <p:pic>
          <p:nvPicPr>
            <p:cNvPr id="9" name="Picture 8">
              <a:extLst>
                <a:ext uri="{FF2B5EF4-FFF2-40B4-BE49-F238E27FC236}">
                  <a16:creationId xmlns:a16="http://schemas.microsoft.com/office/drawing/2014/main" id="{360B4F53-5F9B-734C-B185-1CF8E12F86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533" t="14792" r="15706" b="5028"/>
            <a:stretch/>
          </p:blipFill>
          <p:spPr>
            <a:xfrm>
              <a:off x="3463069" y="5765691"/>
              <a:ext cx="3776377" cy="1027850"/>
            </a:xfrm>
            <a:prstGeom prst="rect">
              <a:avLst/>
            </a:prstGeom>
          </p:spPr>
        </p:pic>
        <p:sp>
          <p:nvSpPr>
            <p:cNvPr id="10" name="TextBox 9">
              <a:extLst>
                <a:ext uri="{FF2B5EF4-FFF2-40B4-BE49-F238E27FC236}">
                  <a16:creationId xmlns:a16="http://schemas.microsoft.com/office/drawing/2014/main" id="{44454CF8-41B8-BB47-9032-96EA90EE14F8}"/>
                </a:ext>
              </a:extLst>
            </p:cNvPr>
            <p:cNvSpPr txBox="1"/>
            <p:nvPr/>
          </p:nvSpPr>
          <p:spPr>
            <a:xfrm>
              <a:off x="5924917" y="5765691"/>
              <a:ext cx="1314528" cy="229354"/>
            </a:xfrm>
            <a:prstGeom prst="rect">
              <a:avLst/>
            </a:prstGeom>
            <a:noFill/>
          </p:spPr>
          <p:txBody>
            <a:bodyPr wrap="square" rtlCol="0">
              <a:spAutoFit/>
            </a:bodyPr>
            <a:lstStyle/>
            <a:p>
              <a:pPr algn="ctr"/>
              <a:r>
                <a:rPr lang="en-GB" sz="2000" b="1" dirty="0">
                  <a:solidFill>
                    <a:schemeClr val="tx2"/>
                  </a:solidFill>
                  <a:latin typeface="Arial" panose="020B0604020202020204" pitchFamily="34" charset="0"/>
                  <a:cs typeface="Arial" panose="020B0604020202020204" pitchFamily="34" charset="0"/>
                </a:rPr>
                <a:t>Risk</a:t>
              </a:r>
            </a:p>
          </p:txBody>
        </p:sp>
        <p:sp>
          <p:nvSpPr>
            <p:cNvPr id="11" name="TextBox 10">
              <a:extLst>
                <a:ext uri="{FF2B5EF4-FFF2-40B4-BE49-F238E27FC236}">
                  <a16:creationId xmlns:a16="http://schemas.microsoft.com/office/drawing/2014/main" id="{96423536-BC56-CF47-96A8-373766E21672}"/>
                </a:ext>
              </a:extLst>
            </p:cNvPr>
            <p:cNvSpPr txBox="1"/>
            <p:nvPr/>
          </p:nvSpPr>
          <p:spPr>
            <a:xfrm>
              <a:off x="3463069" y="5200282"/>
              <a:ext cx="1395944" cy="582206"/>
            </a:xfrm>
            <a:prstGeom prst="rect">
              <a:avLst/>
            </a:prstGeom>
            <a:noFill/>
          </p:spPr>
          <p:txBody>
            <a:bodyPr wrap="square" rtlCol="0">
              <a:spAutoFit/>
            </a:bodyPr>
            <a:lstStyle/>
            <a:p>
              <a:pPr algn="ctr"/>
              <a:r>
                <a:rPr lang="en-GB" sz="2000" b="1" dirty="0">
                  <a:solidFill>
                    <a:schemeClr val="tx2"/>
                  </a:solidFill>
                  <a:latin typeface="Arial" panose="020B0604020202020204" pitchFamily="34" charset="0"/>
                  <a:cs typeface="Arial" panose="020B0604020202020204" pitchFamily="34" charset="0"/>
                </a:rPr>
                <a:t>Money, </a:t>
              </a:r>
              <a:br>
                <a:rPr lang="en-GB" sz="2000" b="1" dirty="0">
                  <a:solidFill>
                    <a:schemeClr val="tx2"/>
                  </a:solidFill>
                  <a:latin typeface="Arial" panose="020B0604020202020204" pitchFamily="34" charset="0"/>
                  <a:cs typeface="Arial" panose="020B0604020202020204" pitchFamily="34" charset="0"/>
                </a:rPr>
              </a:br>
              <a:r>
                <a:rPr lang="en-GB" sz="2000" b="1" dirty="0">
                  <a:solidFill>
                    <a:schemeClr val="tx2"/>
                  </a:solidFill>
                  <a:latin typeface="Arial" panose="020B0604020202020204" pitchFamily="34" charset="0"/>
                  <a:cs typeface="Arial" panose="020B0604020202020204" pitchFamily="34" charset="0"/>
                </a:rPr>
                <a:t>time or trouble</a:t>
              </a:r>
            </a:p>
          </p:txBody>
        </p:sp>
      </p:grpSp>
    </p:spTree>
    <p:extLst>
      <p:ext uri="{BB962C8B-B14F-4D97-AF65-F5344CB8AC3E}">
        <p14:creationId xmlns:p14="http://schemas.microsoft.com/office/powerpoint/2010/main" val="84020819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415D-27CB-4DA2-8D59-F82F90C26617}"/>
              </a:ext>
            </a:extLst>
          </p:cNvPr>
          <p:cNvSpPr>
            <a:spLocks noGrp="1"/>
          </p:cNvSpPr>
          <p:nvPr>
            <p:ph type="title"/>
          </p:nvPr>
        </p:nvSpPr>
        <p:spPr/>
        <p:txBody>
          <a:bodyPr/>
          <a:lstStyle/>
          <a:p>
            <a:r>
              <a:rPr lang="en-GB" dirty="0"/>
              <a:t>Activity: what is </a:t>
            </a:r>
            <a:br>
              <a:rPr lang="en-GB" dirty="0"/>
            </a:br>
            <a:r>
              <a:rPr lang="en-GB" dirty="0"/>
              <a:t>reasonably practicable? </a:t>
            </a:r>
          </a:p>
        </p:txBody>
      </p:sp>
      <p:sp>
        <p:nvSpPr>
          <p:cNvPr id="3" name="Content Placeholder 2">
            <a:extLst>
              <a:ext uri="{FF2B5EF4-FFF2-40B4-BE49-F238E27FC236}">
                <a16:creationId xmlns:a16="http://schemas.microsoft.com/office/drawing/2014/main" id="{BFCCE80D-1CDE-4333-92CB-6805A3590AD1}"/>
              </a:ext>
            </a:extLst>
          </p:cNvPr>
          <p:cNvSpPr>
            <a:spLocks noGrp="1"/>
          </p:cNvSpPr>
          <p:nvPr>
            <p:ph idx="1"/>
          </p:nvPr>
        </p:nvSpPr>
        <p:spPr>
          <a:xfrm>
            <a:off x="1475524" y="2831893"/>
            <a:ext cx="7760988" cy="3586492"/>
          </a:xfrm>
        </p:spPr>
        <p:txBody>
          <a:bodyPr>
            <a:normAutofit fontScale="70000" lnSpcReduction="20000"/>
          </a:bodyPr>
          <a:lstStyle/>
          <a:p>
            <a:pPr marL="0" indent="0">
              <a:buNone/>
            </a:pPr>
            <a:r>
              <a:rPr lang="en-GB" dirty="0"/>
              <a:t>In pairs:</a:t>
            </a:r>
          </a:p>
          <a:p>
            <a:pPr lvl="0"/>
            <a:r>
              <a:rPr lang="en-GB" dirty="0"/>
              <a:t>Read the scenario</a:t>
            </a:r>
          </a:p>
          <a:p>
            <a:pPr lvl="0"/>
            <a:r>
              <a:rPr lang="en-GB" dirty="0"/>
              <a:t>Evaluate:</a:t>
            </a:r>
          </a:p>
          <a:p>
            <a:pPr lvl="1"/>
            <a:r>
              <a:rPr lang="en-GB" sz="2900" dirty="0"/>
              <a:t>Has the employer done all that is reasonably practicable to protect staff?</a:t>
            </a:r>
          </a:p>
          <a:p>
            <a:pPr lvl="1"/>
            <a:r>
              <a:rPr lang="en-GB" sz="2900" dirty="0"/>
              <a:t>Could the employer introduce better measures in the circumstances?</a:t>
            </a:r>
          </a:p>
          <a:p>
            <a:pPr lvl="1"/>
            <a:r>
              <a:rPr lang="en-GB" sz="2900" dirty="0"/>
              <a:t>How could you use the principle of reducing risk to the lowest level reasonably practicable to argue for better protections? </a:t>
            </a:r>
          </a:p>
          <a:p>
            <a:pPr lvl="0"/>
            <a:r>
              <a:rPr lang="en-GB" dirty="0"/>
              <a:t>Choose a spokesperson to report back to the group</a:t>
            </a:r>
          </a:p>
        </p:txBody>
      </p:sp>
    </p:spTree>
    <p:extLst>
      <p:ext uri="{BB962C8B-B14F-4D97-AF65-F5344CB8AC3E}">
        <p14:creationId xmlns:p14="http://schemas.microsoft.com/office/powerpoint/2010/main" val="3091384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gnifying glass on clear background">
            <a:extLst>
              <a:ext uri="{FF2B5EF4-FFF2-40B4-BE49-F238E27FC236}">
                <a16:creationId xmlns:a16="http://schemas.microsoft.com/office/drawing/2014/main" id="{118A8968-8F62-4664-9C18-EF2463AD8CDA}"/>
              </a:ext>
            </a:extLst>
          </p:cNvPr>
          <p:cNvPicPr>
            <a:picLocks noChangeAspect="1"/>
          </p:cNvPicPr>
          <p:nvPr/>
        </p:nvPicPr>
        <p:blipFill rotWithShape="1">
          <a:blip r:embed="rId3"/>
          <a:srcRect l="946" r="4119" b="19997"/>
          <a:stretch/>
        </p:blipFill>
        <p:spPr>
          <a:xfrm>
            <a:off x="0" y="-19051"/>
            <a:ext cx="12192000" cy="6858001"/>
          </a:xfrm>
          <a:prstGeom prst="rect">
            <a:avLst/>
          </a:prstGeom>
        </p:spPr>
      </p:pic>
      <p:sp>
        <p:nvSpPr>
          <p:cNvPr id="2" name="Title 1"/>
          <p:cNvSpPr>
            <a:spLocks noGrp="1"/>
          </p:cNvSpPr>
          <p:nvPr>
            <p:ph type="title"/>
          </p:nvPr>
        </p:nvSpPr>
        <p:spPr>
          <a:xfrm>
            <a:off x="1189773" y="532321"/>
            <a:ext cx="7760988" cy="1653210"/>
          </a:xfrm>
        </p:spPr>
        <p:txBody>
          <a:bodyPr/>
          <a:lstStyle/>
          <a:p>
            <a:r>
              <a:rPr lang="en-GB" dirty="0"/>
              <a:t>Risk assessment</a:t>
            </a:r>
          </a:p>
        </p:txBody>
      </p:sp>
      <p:sp>
        <p:nvSpPr>
          <p:cNvPr id="3" name="Content Placeholder 2"/>
          <p:cNvSpPr>
            <a:spLocks noGrp="1"/>
          </p:cNvSpPr>
          <p:nvPr>
            <p:ph idx="4294967295"/>
          </p:nvPr>
        </p:nvSpPr>
        <p:spPr>
          <a:xfrm>
            <a:off x="1189774" y="2469943"/>
            <a:ext cx="4620476" cy="3139136"/>
          </a:xfrm>
        </p:spPr>
        <p:txBody>
          <a:bodyPr>
            <a:normAutofit lnSpcReduction="10000"/>
          </a:bodyPr>
          <a:lstStyle/>
          <a:p>
            <a:pPr marL="0" indent="0" fontAlgn="base">
              <a:buNone/>
            </a:pPr>
            <a:r>
              <a:rPr lang="en-US" sz="2300" dirty="0"/>
              <a:t>Employers have a duty to protect employees from stress by doing a risk assessment </a:t>
            </a:r>
          </a:p>
          <a:p>
            <a:pPr marL="0" indent="0" fontAlgn="base">
              <a:buNone/>
            </a:pPr>
            <a:r>
              <a:rPr lang="en-GB" sz="2300" dirty="0"/>
              <a:t>The </a:t>
            </a:r>
            <a:r>
              <a:rPr lang="en-GB" sz="2300" b="1" dirty="0"/>
              <a:t>Management of Health and Safety at Work Regulations </a:t>
            </a:r>
            <a:r>
              <a:rPr lang="en-GB" sz="2300" dirty="0"/>
              <a:t>require employers to assess risks employees are exposed to, with aim of </a:t>
            </a:r>
            <a:r>
              <a:rPr lang="en-GB" sz="2300" b="1" dirty="0"/>
              <a:t>removing or minimising </a:t>
            </a:r>
            <a:r>
              <a:rPr lang="en-GB" sz="2300" dirty="0"/>
              <a:t>them</a:t>
            </a:r>
          </a:p>
        </p:txBody>
      </p:sp>
      <p:pic>
        <p:nvPicPr>
          <p:cNvPr id="8" name="Picture 7">
            <a:extLst>
              <a:ext uri="{FF2B5EF4-FFF2-40B4-BE49-F238E27FC236}">
                <a16:creationId xmlns:a16="http://schemas.microsoft.com/office/drawing/2014/main" id="{49D89877-7082-4291-AF6E-77521484A6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9" name="Picture 8">
            <a:extLst>
              <a:ext uri="{FF2B5EF4-FFF2-40B4-BE49-F238E27FC236}">
                <a16:creationId xmlns:a16="http://schemas.microsoft.com/office/drawing/2014/main" id="{EEBC0AB3-ECE9-437E-980A-8063B5E094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pic>
        <p:nvPicPr>
          <p:cNvPr id="10" name="Picture 9">
            <a:extLst>
              <a:ext uri="{FF2B5EF4-FFF2-40B4-BE49-F238E27FC236}">
                <a16:creationId xmlns:a16="http://schemas.microsoft.com/office/drawing/2014/main" id="{D7E10E01-E919-45FC-86FB-F59EBC9A01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Tree>
    <p:extLst>
      <p:ext uri="{BB962C8B-B14F-4D97-AF65-F5344CB8AC3E}">
        <p14:creationId xmlns:p14="http://schemas.microsoft.com/office/powerpoint/2010/main" val="1421901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Five steps to risk assessment</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4788" y="2901005"/>
            <a:ext cx="7761287" cy="3000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253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dirty="0"/>
              <a:t>Course aims and </a:t>
            </a:r>
            <a:br>
              <a:rPr lang="en-GB" dirty="0"/>
            </a:br>
            <a:r>
              <a:rPr lang="en-GB" dirty="0"/>
              <a:t>learning outcomes</a:t>
            </a:r>
          </a:p>
        </p:txBody>
      </p:sp>
      <p:sp>
        <p:nvSpPr>
          <p:cNvPr id="14339" name="Rectangle 3"/>
          <p:cNvSpPr>
            <a:spLocks noGrp="1" noChangeArrowheads="1"/>
          </p:cNvSpPr>
          <p:nvPr>
            <p:ph type="body" idx="1"/>
          </p:nvPr>
        </p:nvSpPr>
        <p:spPr/>
        <p:txBody>
          <a:bodyPr>
            <a:normAutofit lnSpcReduction="10000"/>
          </a:bodyPr>
          <a:lstStyle/>
          <a:p>
            <a:pPr>
              <a:spcBef>
                <a:spcPts val="900"/>
              </a:spcBef>
            </a:pPr>
            <a:r>
              <a:rPr lang="en-GB" sz="1800" dirty="0">
                <a:effectLst/>
                <a:latin typeface="Arial" panose="020B0604020202020204" pitchFamily="34" charset="0"/>
                <a:ea typeface="Times" panose="02020603050405020304" pitchFamily="18" charset="0"/>
                <a:cs typeface="Times New Roman" panose="02020603050405020304" pitchFamily="18" charset="0"/>
              </a:rPr>
              <a:t>Knowledge of mental health and stress</a:t>
            </a:r>
            <a:r>
              <a:rPr lang="en-GB" sz="1800" dirty="0">
                <a:latin typeface="Arial" panose="020B0604020202020204" pitchFamily="34" charset="0"/>
                <a:ea typeface="Times" panose="02020603050405020304" pitchFamily="18" charset="0"/>
                <a:cs typeface="Times New Roman" panose="02020603050405020304" pitchFamily="18" charset="0"/>
              </a:rPr>
              <a:t> </a:t>
            </a:r>
            <a:r>
              <a:rPr lang="en-GB" sz="1800" dirty="0">
                <a:effectLst/>
                <a:latin typeface="Arial" panose="020B0604020202020204" pitchFamily="34" charset="0"/>
                <a:ea typeface="Times" panose="02020603050405020304" pitchFamily="18" charset="0"/>
                <a:cs typeface="Times New Roman" panose="02020603050405020304" pitchFamily="18" charset="0"/>
              </a:rPr>
              <a:t>and how it is linked to wider social determinants of health</a:t>
            </a:r>
          </a:p>
          <a:p>
            <a:pPr>
              <a:spcBef>
                <a:spcPts val="900"/>
              </a:spcBef>
            </a:pPr>
            <a:r>
              <a:rPr lang="en-GB" sz="1800" dirty="0">
                <a:effectLst/>
                <a:latin typeface="Arial" panose="020B0604020202020204" pitchFamily="34" charset="0"/>
                <a:ea typeface="Times" panose="02020603050405020304" pitchFamily="18" charset="0"/>
                <a:cs typeface="Times New Roman" panose="02020603050405020304" pitchFamily="18" charset="0"/>
              </a:rPr>
              <a:t>Knowledge of the law – the Equality Act and </a:t>
            </a:r>
            <a:r>
              <a:rPr lang="en-GB" sz="1800" dirty="0">
                <a:latin typeface="Arial" panose="020B0604020202020204" pitchFamily="34" charset="0"/>
                <a:ea typeface="Times" panose="02020603050405020304" pitchFamily="18" charset="0"/>
                <a:cs typeface="Times New Roman" panose="02020603050405020304" pitchFamily="18" charset="0"/>
              </a:rPr>
              <a:t>health and safety law -- </a:t>
            </a:r>
            <a:r>
              <a:rPr lang="en-GB" sz="1800" dirty="0">
                <a:effectLst/>
                <a:latin typeface="Arial" panose="020B0604020202020204" pitchFamily="34" charset="0"/>
                <a:ea typeface="Times" panose="02020603050405020304" pitchFamily="18" charset="0"/>
                <a:cs typeface="Times New Roman" panose="02020603050405020304" pitchFamily="18" charset="0"/>
              </a:rPr>
              <a:t>and understanding of how </a:t>
            </a:r>
            <a:r>
              <a:rPr lang="en-GB" sz="1800" dirty="0">
                <a:latin typeface="Arial" panose="020B0604020202020204" pitchFamily="34" charset="0"/>
                <a:ea typeface="Times" panose="02020603050405020304" pitchFamily="18" charset="0"/>
                <a:cs typeface="Times New Roman" panose="02020603050405020304" pitchFamily="18" charset="0"/>
              </a:rPr>
              <a:t>it </a:t>
            </a:r>
            <a:r>
              <a:rPr lang="en-GB" sz="1800" dirty="0">
                <a:effectLst/>
                <a:latin typeface="Arial" panose="020B0604020202020204" pitchFamily="34" charset="0"/>
                <a:ea typeface="Times" panose="02020603050405020304" pitchFamily="18" charset="0"/>
                <a:cs typeface="Times New Roman" panose="02020603050405020304" pitchFamily="18" charset="0"/>
              </a:rPr>
              <a:t>can support colleagues with mental health conditions</a:t>
            </a:r>
          </a:p>
          <a:p>
            <a:pPr>
              <a:spcBef>
                <a:spcPts val="900"/>
              </a:spcBef>
            </a:pPr>
            <a:r>
              <a:rPr lang="en-GB" sz="1800" dirty="0">
                <a:effectLst/>
                <a:latin typeface="Arial" panose="020B0604020202020204" pitchFamily="34" charset="0"/>
                <a:ea typeface="Times" panose="02020603050405020304" pitchFamily="18" charset="0"/>
                <a:cs typeface="Times New Roman" panose="02020603050405020304" pitchFamily="18" charset="0"/>
              </a:rPr>
              <a:t>Understanding of best practice approaches to holistic mental health and wellbeing workplace programmes, focusing on workplace policies and organisational stress risk assessments, </a:t>
            </a:r>
          </a:p>
          <a:p>
            <a:pPr>
              <a:spcBef>
                <a:spcPts val="900"/>
              </a:spcBef>
            </a:pPr>
            <a:r>
              <a:rPr lang="en-GB" sz="1800" dirty="0">
                <a:effectLst/>
                <a:latin typeface="Arial" panose="020B0604020202020204" pitchFamily="34" charset="0"/>
                <a:ea typeface="Times" panose="02020603050405020304" pitchFamily="18" charset="0"/>
                <a:cs typeface="Times New Roman" panose="02020603050405020304" pitchFamily="18" charset="0"/>
              </a:rPr>
              <a:t>Knowledge and confidence in raising awareness of mental health in the workplace and taking a collective bargaining approach to </a:t>
            </a:r>
            <a:br>
              <a:rPr lang="en-GB" sz="1800" dirty="0">
                <a:effectLst/>
                <a:latin typeface="Arial" panose="020B0604020202020204" pitchFamily="34" charset="0"/>
                <a:ea typeface="Times" panose="02020603050405020304" pitchFamily="18" charset="0"/>
                <a:cs typeface="Times New Roman" panose="02020603050405020304" pitchFamily="18" charset="0"/>
              </a:rPr>
            </a:br>
            <a:r>
              <a:rPr lang="en-GB" sz="1800" dirty="0">
                <a:effectLst/>
                <a:latin typeface="Arial" panose="020B0604020202020204" pitchFamily="34" charset="0"/>
                <a:ea typeface="Times" panose="02020603050405020304" pitchFamily="18" charset="0"/>
                <a:cs typeface="Times New Roman" panose="02020603050405020304" pitchFamily="18" charset="0"/>
              </a:rPr>
              <a:t>improving employer practices</a:t>
            </a:r>
          </a:p>
        </p:txBody>
      </p:sp>
    </p:spTree>
    <p:extLst>
      <p:ext uri="{BB962C8B-B14F-4D97-AF65-F5344CB8AC3E}">
        <p14:creationId xmlns:p14="http://schemas.microsoft.com/office/powerpoint/2010/main" val="4174949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C1C7-EB9D-4D42-B62B-EFF804FBE94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7303EF7-1F31-4D07-82B0-D6FF2328D0AB}"/>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CAE814A1-516A-4F5A-8A3B-A1619730C646}"/>
              </a:ext>
            </a:extLst>
          </p:cNvPr>
          <p:cNvSpPr/>
          <p:nvPr/>
        </p:nvSpPr>
        <p:spPr>
          <a:xfrm>
            <a:off x="0" y="0"/>
            <a:ext cx="12192000" cy="6858000"/>
          </a:xfrm>
          <a:prstGeom prst="rect">
            <a:avLst/>
          </a:prstGeom>
          <a:solidFill>
            <a:schemeClr val="bg1"/>
          </a:solidFill>
          <a:ln>
            <a:solidFill>
              <a:srgbClr val="DCE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773EBD9-E0AF-4B68-9152-8351247F7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6" name="Picture 5">
            <a:extLst>
              <a:ext uri="{FF2B5EF4-FFF2-40B4-BE49-F238E27FC236}">
                <a16:creationId xmlns:a16="http://schemas.microsoft.com/office/drawing/2014/main" id="{F1988133-FCF4-40E9-B0BD-CBC24D885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Title 1">
            <a:extLst>
              <a:ext uri="{FF2B5EF4-FFF2-40B4-BE49-F238E27FC236}">
                <a16:creationId xmlns:a16="http://schemas.microsoft.com/office/drawing/2014/main" id="{C75ACDA9-0F55-4960-BB67-806113EE054A}"/>
              </a:ext>
            </a:extLst>
          </p:cNvPr>
          <p:cNvSpPr txBox="1">
            <a:spLocks/>
          </p:cNvSpPr>
          <p:nvPr/>
        </p:nvSpPr>
        <p:spPr>
          <a:xfrm>
            <a:off x="412418" y="2956"/>
            <a:ext cx="7760988" cy="1653210"/>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The Management Standards</a:t>
            </a:r>
          </a:p>
        </p:txBody>
      </p:sp>
      <p:sp>
        <p:nvSpPr>
          <p:cNvPr id="9" name="Content Placeholder 2">
            <a:extLst>
              <a:ext uri="{FF2B5EF4-FFF2-40B4-BE49-F238E27FC236}">
                <a16:creationId xmlns:a16="http://schemas.microsoft.com/office/drawing/2014/main" id="{CAD338A3-E10B-4462-8E4B-C5FFC5AEA305}"/>
              </a:ext>
            </a:extLst>
          </p:cNvPr>
          <p:cNvSpPr txBox="1">
            <a:spLocks/>
          </p:cNvSpPr>
          <p:nvPr/>
        </p:nvSpPr>
        <p:spPr>
          <a:xfrm>
            <a:off x="412419" y="1940577"/>
            <a:ext cx="6486870" cy="4788275"/>
          </a:xfrm>
          <a:prstGeom prst="rect">
            <a:avLst/>
          </a:prstGeom>
        </p:spPr>
        <p:txBody>
          <a:bodyPr vert="horz" lIns="0" tIns="0" rIns="0" bIns="0" rtlCol="0">
            <a:normAutofit fontScale="77500" lnSpcReduction="20000"/>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dirty="0"/>
              <a:t>Demands</a:t>
            </a:r>
            <a:r>
              <a:rPr lang="en-US" dirty="0"/>
              <a:t> – workload, work patterns and work environment</a:t>
            </a:r>
          </a:p>
          <a:p>
            <a:r>
              <a:rPr lang="en-US" b="1" dirty="0"/>
              <a:t>Control</a:t>
            </a:r>
            <a:r>
              <a:rPr lang="en-US" dirty="0"/>
              <a:t> – how much say a person has in the way they do their work</a:t>
            </a:r>
          </a:p>
          <a:p>
            <a:r>
              <a:rPr lang="en-US" b="1" dirty="0"/>
              <a:t>Support</a:t>
            </a:r>
            <a:r>
              <a:rPr lang="en-US" dirty="0"/>
              <a:t> – encouragement, sponsorship and resources provided by employer, line manager and colleagues</a:t>
            </a:r>
          </a:p>
          <a:p>
            <a:r>
              <a:rPr lang="en-US" b="1" dirty="0"/>
              <a:t>Relationships</a:t>
            </a:r>
            <a:r>
              <a:rPr lang="en-US" dirty="0"/>
              <a:t> – positive working to avoid conflict and dealing with unacceptable </a:t>
            </a:r>
            <a:r>
              <a:rPr lang="en-US" dirty="0" err="1"/>
              <a:t>behaviour</a:t>
            </a:r>
            <a:endParaRPr lang="en-US" dirty="0"/>
          </a:p>
          <a:p>
            <a:r>
              <a:rPr lang="en-US" b="1" dirty="0"/>
              <a:t>Role</a:t>
            </a:r>
            <a:r>
              <a:rPr lang="en-US" dirty="0"/>
              <a:t> – whether people understand their role and do not </a:t>
            </a:r>
            <a:br>
              <a:rPr lang="en-US" dirty="0"/>
            </a:br>
            <a:r>
              <a:rPr lang="en-US" dirty="0"/>
              <a:t>have conflicting roles</a:t>
            </a:r>
          </a:p>
          <a:p>
            <a:r>
              <a:rPr lang="en-US" b="1" dirty="0"/>
              <a:t>Change</a:t>
            </a:r>
            <a:r>
              <a:rPr lang="en-US" dirty="0"/>
              <a:t> – how </a:t>
            </a:r>
            <a:r>
              <a:rPr lang="en-US" dirty="0" err="1"/>
              <a:t>organisational</a:t>
            </a:r>
            <a:r>
              <a:rPr lang="en-US" dirty="0"/>
              <a:t> change (large </a:t>
            </a:r>
            <a:br>
              <a:rPr lang="en-US" dirty="0"/>
            </a:br>
            <a:r>
              <a:rPr lang="en-US" dirty="0"/>
              <a:t>or small) is managed and communicated</a:t>
            </a:r>
          </a:p>
        </p:txBody>
      </p:sp>
      <p:graphicFrame>
        <p:nvGraphicFramePr>
          <p:cNvPr id="13" name="Content Placeholder 3">
            <a:extLst>
              <a:ext uri="{FF2B5EF4-FFF2-40B4-BE49-F238E27FC236}">
                <a16:creationId xmlns:a16="http://schemas.microsoft.com/office/drawing/2014/main" id="{1753B2A0-1211-4C82-BAD6-049A9F9D7021}"/>
              </a:ext>
            </a:extLst>
          </p:cNvPr>
          <p:cNvGraphicFramePr>
            <a:graphicFrameLocks/>
          </p:cNvGraphicFramePr>
          <p:nvPr>
            <p:extLst>
              <p:ext uri="{D42A27DB-BD31-4B8C-83A1-F6EECF244321}">
                <p14:modId xmlns:p14="http://schemas.microsoft.com/office/powerpoint/2010/main" val="899839664"/>
              </p:ext>
            </p:extLst>
          </p:nvPr>
        </p:nvGraphicFramePr>
        <p:xfrm>
          <a:off x="7428122" y="3463414"/>
          <a:ext cx="4464000" cy="313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27443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Demands standard</a:t>
            </a:r>
          </a:p>
        </p:txBody>
      </p:sp>
      <p:sp>
        <p:nvSpPr>
          <p:cNvPr id="10" name="Content Placeholder 9">
            <a:extLst>
              <a:ext uri="{FF2B5EF4-FFF2-40B4-BE49-F238E27FC236}">
                <a16:creationId xmlns:a16="http://schemas.microsoft.com/office/drawing/2014/main" id="{9024087F-62E8-4687-B0B4-4B8AE989A579}"/>
              </a:ext>
            </a:extLst>
          </p:cNvPr>
          <p:cNvSpPr>
            <a:spLocks noGrp="1"/>
          </p:cNvSpPr>
          <p:nvPr>
            <p:ph idx="1"/>
          </p:nvPr>
        </p:nvSpPr>
        <p:spPr>
          <a:xfrm>
            <a:off x="1475524" y="2831893"/>
            <a:ext cx="4620476" cy="3139136"/>
          </a:xfrm>
        </p:spPr>
        <p:txBody>
          <a:bodyPr/>
          <a:lstStyle/>
          <a:p>
            <a:pPr marL="0" indent="0">
              <a:buNone/>
            </a:pPr>
            <a:r>
              <a:rPr lang="en-US" i="1" dirty="0"/>
              <a:t>“Employees indicate they are able to cope with the demands of their jobs”</a:t>
            </a:r>
            <a:endParaRPr lang="en-GB" i="1" dirty="0"/>
          </a:p>
        </p:txBody>
      </p:sp>
      <p:pic>
        <p:nvPicPr>
          <p:cNvPr id="5" name="Picture 4">
            <a:extLst>
              <a:ext uri="{FF2B5EF4-FFF2-40B4-BE49-F238E27FC236}">
                <a16:creationId xmlns:a16="http://schemas.microsoft.com/office/drawing/2014/main" id="{F3598191-272C-450D-8E4D-18222B13B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pic>
        <p:nvPicPr>
          <p:cNvPr id="6" name="Picture 5">
            <a:extLst>
              <a:ext uri="{FF2B5EF4-FFF2-40B4-BE49-F238E27FC236}">
                <a16:creationId xmlns:a16="http://schemas.microsoft.com/office/drawing/2014/main" id="{84769D5F-2F68-45DF-A7A3-E2CD643468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a:extLst>
              <a:ext uri="{FF2B5EF4-FFF2-40B4-BE49-F238E27FC236}">
                <a16:creationId xmlns:a16="http://schemas.microsoft.com/office/drawing/2014/main" id="{7A5399F8-941C-400E-B840-18EAA1082A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B2D74D43-06F2-45A5-B6DC-1E40238E11D6}"/>
              </a:ext>
            </a:extLst>
          </p:cNvPr>
          <p:cNvPicPr>
            <a:picLocks noChangeAspect="1"/>
          </p:cNvPicPr>
          <p:nvPr/>
        </p:nvPicPr>
        <p:blipFill>
          <a:blip r:embed="rId6"/>
          <a:stretch>
            <a:fillRect/>
          </a:stretch>
        </p:blipFill>
        <p:spPr>
          <a:xfrm>
            <a:off x="6565900" y="2831894"/>
            <a:ext cx="2081738" cy="2081738"/>
          </a:xfrm>
          <a:prstGeom prst="rect">
            <a:avLst/>
          </a:prstGeom>
        </p:spPr>
      </p:pic>
    </p:spTree>
    <p:extLst>
      <p:ext uri="{BB962C8B-B14F-4D97-AF65-F5344CB8AC3E}">
        <p14:creationId xmlns:p14="http://schemas.microsoft.com/office/powerpoint/2010/main" val="1484343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Control standard</a:t>
            </a:r>
          </a:p>
        </p:txBody>
      </p:sp>
      <p:sp>
        <p:nvSpPr>
          <p:cNvPr id="3" name="Content Placeholder 2"/>
          <p:cNvSpPr>
            <a:spLocks noGrp="1"/>
          </p:cNvSpPr>
          <p:nvPr>
            <p:ph idx="1"/>
          </p:nvPr>
        </p:nvSpPr>
        <p:spPr>
          <a:xfrm>
            <a:off x="1475524" y="2831893"/>
            <a:ext cx="4620476" cy="3382640"/>
          </a:xfrm>
        </p:spPr>
        <p:txBody>
          <a:bodyPr>
            <a:normAutofit/>
          </a:bodyPr>
          <a:lstStyle/>
          <a:p>
            <a:pPr marL="0" indent="0">
              <a:buNone/>
            </a:pPr>
            <a:r>
              <a:rPr lang="en-US" i="1" dirty="0"/>
              <a:t>“Employees indicate they are able to have a say about the way they do their work”</a:t>
            </a:r>
          </a:p>
        </p:txBody>
      </p:sp>
      <p:pic>
        <p:nvPicPr>
          <p:cNvPr id="5" name="Graphic 4" descr="Stopwatch 33% with solid fill">
            <a:extLst>
              <a:ext uri="{FF2B5EF4-FFF2-40B4-BE49-F238E27FC236}">
                <a16:creationId xmlns:a16="http://schemas.microsoft.com/office/drawing/2014/main" id="{642F9F96-41A1-4187-BBAC-E976D9158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4510" y="2831892"/>
            <a:ext cx="2340000" cy="2340000"/>
          </a:xfrm>
          <a:prstGeom prst="rect">
            <a:avLst/>
          </a:prstGeom>
        </p:spPr>
      </p:pic>
    </p:spTree>
    <p:extLst>
      <p:ext uri="{BB962C8B-B14F-4D97-AF65-F5344CB8AC3E}">
        <p14:creationId xmlns:p14="http://schemas.microsoft.com/office/powerpoint/2010/main" val="1108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 standard</a:t>
            </a:r>
          </a:p>
        </p:txBody>
      </p:sp>
      <p:sp>
        <p:nvSpPr>
          <p:cNvPr id="3" name="Content Placeholder 2"/>
          <p:cNvSpPr>
            <a:spLocks noGrp="1"/>
          </p:cNvSpPr>
          <p:nvPr>
            <p:ph idx="1"/>
          </p:nvPr>
        </p:nvSpPr>
        <p:spPr>
          <a:xfrm>
            <a:off x="1475523" y="2831892"/>
            <a:ext cx="4620477" cy="4026107"/>
          </a:xfrm>
        </p:spPr>
        <p:txBody>
          <a:bodyPr>
            <a:normAutofit/>
          </a:bodyPr>
          <a:lstStyle/>
          <a:p>
            <a:pPr marL="0" indent="0">
              <a:buNone/>
            </a:pPr>
            <a:r>
              <a:rPr lang="en-US" i="1" dirty="0"/>
              <a:t>“Employees indicate they receive adequate information and support from their colleagues and superiors”</a:t>
            </a:r>
          </a:p>
        </p:txBody>
      </p:sp>
      <p:pic>
        <p:nvPicPr>
          <p:cNvPr id="5" name="Graphic 4" descr="Clapping hands outline">
            <a:extLst>
              <a:ext uri="{FF2B5EF4-FFF2-40B4-BE49-F238E27FC236}">
                <a16:creationId xmlns:a16="http://schemas.microsoft.com/office/drawing/2014/main" id="{DB1DC50C-507E-4AD4-9743-824A632656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86500" y="2705100"/>
            <a:ext cx="2340000" cy="2340000"/>
          </a:xfrm>
          <a:prstGeom prst="rect">
            <a:avLst/>
          </a:prstGeom>
        </p:spPr>
      </p:pic>
    </p:spTree>
    <p:extLst>
      <p:ext uri="{BB962C8B-B14F-4D97-AF65-F5344CB8AC3E}">
        <p14:creationId xmlns:p14="http://schemas.microsoft.com/office/powerpoint/2010/main" val="3266369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 standard</a:t>
            </a:r>
            <a:endParaRPr lang="en-GB" dirty="0"/>
          </a:p>
        </p:txBody>
      </p:sp>
      <p:sp>
        <p:nvSpPr>
          <p:cNvPr id="3" name="Content Placeholder 2"/>
          <p:cNvSpPr>
            <a:spLocks noGrp="1"/>
          </p:cNvSpPr>
          <p:nvPr>
            <p:ph idx="1"/>
          </p:nvPr>
        </p:nvSpPr>
        <p:spPr>
          <a:xfrm>
            <a:off x="1475524" y="2831893"/>
            <a:ext cx="4620476" cy="3139136"/>
          </a:xfrm>
        </p:spPr>
        <p:txBody>
          <a:bodyPr/>
          <a:lstStyle/>
          <a:p>
            <a:pPr marL="0" indent="0">
              <a:buNone/>
            </a:pPr>
            <a:r>
              <a:rPr lang="en-US" i="1" dirty="0"/>
              <a:t>“Employees indicate they are not subjected to unacceptable </a:t>
            </a:r>
            <a:r>
              <a:rPr lang="en-US" i="1" dirty="0" err="1"/>
              <a:t>behaviours</a:t>
            </a:r>
            <a:r>
              <a:rPr lang="en-US" i="1" dirty="0"/>
              <a:t>, </a:t>
            </a:r>
            <a:r>
              <a:rPr lang="en-US" i="1" dirty="0" err="1"/>
              <a:t>eg</a:t>
            </a:r>
            <a:r>
              <a:rPr lang="en-US" i="1" dirty="0"/>
              <a:t> bullying”</a:t>
            </a:r>
          </a:p>
        </p:txBody>
      </p:sp>
      <p:pic>
        <p:nvPicPr>
          <p:cNvPr id="7" name="Picture 6">
            <a:extLst>
              <a:ext uri="{FF2B5EF4-FFF2-40B4-BE49-F238E27FC236}">
                <a16:creationId xmlns:a16="http://schemas.microsoft.com/office/drawing/2014/main" id="{C4089F69-564A-45E9-B6F7-97B1265CD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8" name="Picture 7">
            <a:extLst>
              <a:ext uri="{FF2B5EF4-FFF2-40B4-BE49-F238E27FC236}">
                <a16:creationId xmlns:a16="http://schemas.microsoft.com/office/drawing/2014/main" id="{96FB7BD7-60AB-4C72-84C6-324E9CD4A8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pic>
        <p:nvPicPr>
          <p:cNvPr id="13" name="Graphic 12" descr="Handshake with solid fill">
            <a:extLst>
              <a:ext uri="{FF2B5EF4-FFF2-40B4-BE49-F238E27FC236}">
                <a16:creationId xmlns:a16="http://schemas.microsoft.com/office/drawing/2014/main" id="{9B902942-B1A5-4792-B300-C6541F45F0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78072" y="2547480"/>
            <a:ext cx="2600827" cy="2600827"/>
          </a:xfrm>
          <a:prstGeom prst="rect">
            <a:avLst/>
          </a:prstGeom>
        </p:spPr>
      </p:pic>
    </p:spTree>
    <p:extLst>
      <p:ext uri="{BB962C8B-B14F-4D97-AF65-F5344CB8AC3E}">
        <p14:creationId xmlns:p14="http://schemas.microsoft.com/office/powerpoint/2010/main" val="2991925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 standard</a:t>
            </a:r>
          </a:p>
        </p:txBody>
      </p:sp>
      <p:sp>
        <p:nvSpPr>
          <p:cNvPr id="3" name="Content Placeholder 2"/>
          <p:cNvSpPr>
            <a:spLocks noGrp="1"/>
          </p:cNvSpPr>
          <p:nvPr>
            <p:ph idx="1"/>
          </p:nvPr>
        </p:nvSpPr>
        <p:spPr>
          <a:xfrm>
            <a:off x="1475524" y="2831893"/>
            <a:ext cx="4620476" cy="3139136"/>
          </a:xfrm>
        </p:spPr>
        <p:txBody>
          <a:bodyPr>
            <a:normAutofit/>
          </a:bodyPr>
          <a:lstStyle/>
          <a:p>
            <a:pPr marL="0" indent="0">
              <a:buNone/>
            </a:pPr>
            <a:r>
              <a:rPr lang="en-US" i="1" dirty="0"/>
              <a:t>“Employees indicate that they understand their role and responsibilities”</a:t>
            </a:r>
          </a:p>
        </p:txBody>
      </p:sp>
      <p:pic>
        <p:nvPicPr>
          <p:cNvPr id="5" name="Graphic 4" descr="Questions outline">
            <a:extLst>
              <a:ext uri="{FF2B5EF4-FFF2-40B4-BE49-F238E27FC236}">
                <a16:creationId xmlns:a16="http://schemas.microsoft.com/office/drawing/2014/main" id="{BB7482E8-D5EB-4227-B62F-22F59C2D71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07100" y="2456320"/>
            <a:ext cx="2717800" cy="2717800"/>
          </a:xfrm>
          <a:prstGeom prst="rect">
            <a:avLst/>
          </a:prstGeom>
        </p:spPr>
      </p:pic>
    </p:spTree>
    <p:extLst>
      <p:ext uri="{BB962C8B-B14F-4D97-AF65-F5344CB8AC3E}">
        <p14:creationId xmlns:p14="http://schemas.microsoft.com/office/powerpoint/2010/main" val="296262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 standard</a:t>
            </a:r>
          </a:p>
        </p:txBody>
      </p:sp>
      <p:sp>
        <p:nvSpPr>
          <p:cNvPr id="3" name="Content Placeholder 2"/>
          <p:cNvSpPr>
            <a:spLocks noGrp="1"/>
          </p:cNvSpPr>
          <p:nvPr>
            <p:ph idx="1"/>
          </p:nvPr>
        </p:nvSpPr>
        <p:spPr>
          <a:xfrm>
            <a:off x="1475524" y="2831893"/>
            <a:ext cx="4620476" cy="3721307"/>
          </a:xfrm>
        </p:spPr>
        <p:txBody>
          <a:bodyPr>
            <a:normAutofit/>
          </a:bodyPr>
          <a:lstStyle/>
          <a:p>
            <a:pPr marL="0" indent="0">
              <a:buNone/>
            </a:pPr>
            <a:r>
              <a:rPr lang="en-US" i="1" dirty="0"/>
              <a:t>“Employees indicate that the </a:t>
            </a:r>
            <a:r>
              <a:rPr lang="en-US" i="1" dirty="0" err="1"/>
              <a:t>organisation</a:t>
            </a:r>
            <a:r>
              <a:rPr lang="en-US" i="1" dirty="0"/>
              <a:t> engages them frequently when undergoing an </a:t>
            </a:r>
            <a:r>
              <a:rPr lang="en-US" i="1" dirty="0" err="1"/>
              <a:t>organisational</a:t>
            </a:r>
            <a:r>
              <a:rPr lang="en-US" i="1" dirty="0"/>
              <a:t> change”</a:t>
            </a:r>
          </a:p>
        </p:txBody>
      </p:sp>
      <p:pic>
        <p:nvPicPr>
          <p:cNvPr id="5" name="Graphic 4" descr="Circles with arrows with solid fill">
            <a:extLst>
              <a:ext uri="{FF2B5EF4-FFF2-40B4-BE49-F238E27FC236}">
                <a16:creationId xmlns:a16="http://schemas.microsoft.com/office/drawing/2014/main" id="{7BB1421D-294B-4DE3-BD3B-759FB0BAD4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01277" y="2547480"/>
            <a:ext cx="2596019" cy="2596019"/>
          </a:xfrm>
          <a:prstGeom prst="rect">
            <a:avLst/>
          </a:prstGeom>
        </p:spPr>
      </p:pic>
    </p:spTree>
    <p:extLst>
      <p:ext uri="{BB962C8B-B14F-4D97-AF65-F5344CB8AC3E}">
        <p14:creationId xmlns:p14="http://schemas.microsoft.com/office/powerpoint/2010/main" val="578802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C1C7-EB9D-4D42-B62B-EFF804FBE94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7303EF7-1F31-4D07-82B0-D6FF2328D0AB}"/>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CAE814A1-516A-4F5A-8A3B-A1619730C646}"/>
              </a:ext>
            </a:extLst>
          </p:cNvPr>
          <p:cNvSpPr/>
          <p:nvPr/>
        </p:nvSpPr>
        <p:spPr>
          <a:xfrm>
            <a:off x="0" y="0"/>
            <a:ext cx="12192000" cy="6858000"/>
          </a:xfrm>
          <a:prstGeom prst="rect">
            <a:avLst/>
          </a:prstGeom>
          <a:solidFill>
            <a:schemeClr val="bg1"/>
          </a:solidFill>
          <a:ln>
            <a:solidFill>
              <a:srgbClr val="DCE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773EBD9-E0AF-4B68-9152-8351247F7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6" name="Picture 5">
            <a:extLst>
              <a:ext uri="{FF2B5EF4-FFF2-40B4-BE49-F238E27FC236}">
                <a16:creationId xmlns:a16="http://schemas.microsoft.com/office/drawing/2014/main" id="{F1988133-FCF4-40E9-B0BD-CBC24D885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graphicFrame>
        <p:nvGraphicFramePr>
          <p:cNvPr id="7" name="Content Placeholder 3">
            <a:extLst>
              <a:ext uri="{FF2B5EF4-FFF2-40B4-BE49-F238E27FC236}">
                <a16:creationId xmlns:a16="http://schemas.microsoft.com/office/drawing/2014/main" id="{B4610992-794C-4D89-9577-9CF5C1094689}"/>
              </a:ext>
            </a:extLst>
          </p:cNvPr>
          <p:cNvGraphicFramePr>
            <a:graphicFrameLocks/>
          </p:cNvGraphicFramePr>
          <p:nvPr>
            <p:extLst>
              <p:ext uri="{D42A27DB-BD31-4B8C-83A1-F6EECF244321}">
                <p14:modId xmlns:p14="http://schemas.microsoft.com/office/powerpoint/2010/main" val="1838876568"/>
              </p:ext>
            </p:extLst>
          </p:nvPr>
        </p:nvGraphicFramePr>
        <p:xfrm>
          <a:off x="7507484" y="3438796"/>
          <a:ext cx="4464000" cy="313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1">
            <a:extLst>
              <a:ext uri="{FF2B5EF4-FFF2-40B4-BE49-F238E27FC236}">
                <a16:creationId xmlns:a16="http://schemas.microsoft.com/office/drawing/2014/main" id="{C75ACDA9-0F55-4960-BB67-806113EE054A}"/>
              </a:ext>
            </a:extLst>
          </p:cNvPr>
          <p:cNvSpPr txBox="1">
            <a:spLocks/>
          </p:cNvSpPr>
          <p:nvPr/>
        </p:nvSpPr>
        <p:spPr>
          <a:xfrm>
            <a:off x="412418" y="2956"/>
            <a:ext cx="7760988" cy="1653210"/>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What data can we gather?</a:t>
            </a:r>
          </a:p>
        </p:txBody>
      </p:sp>
      <p:sp>
        <p:nvSpPr>
          <p:cNvPr id="9" name="Content Placeholder 2">
            <a:extLst>
              <a:ext uri="{FF2B5EF4-FFF2-40B4-BE49-F238E27FC236}">
                <a16:creationId xmlns:a16="http://schemas.microsoft.com/office/drawing/2014/main" id="{CAD338A3-E10B-4462-8E4B-C5FFC5AEA305}"/>
              </a:ext>
            </a:extLst>
          </p:cNvPr>
          <p:cNvSpPr txBox="1">
            <a:spLocks/>
          </p:cNvSpPr>
          <p:nvPr/>
        </p:nvSpPr>
        <p:spPr>
          <a:xfrm>
            <a:off x="412419" y="1940577"/>
            <a:ext cx="6486870" cy="4788275"/>
          </a:xfrm>
          <a:prstGeom prst="rect">
            <a:avLst/>
          </a:prstGeom>
        </p:spPr>
        <p:txBody>
          <a:bodyPr vert="horz" lIns="0" tIns="0" rIns="0" bIns="0" rtlCol="0">
            <a:normAutofit fontScale="85000" lnSpcReduction="20000"/>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a:t>Sickness absence data – how much is stress-related?</a:t>
            </a:r>
          </a:p>
          <a:p>
            <a:r>
              <a:rPr lang="en-GB" dirty="0"/>
              <a:t>Employee wellbeing survey – full data set</a:t>
            </a:r>
          </a:p>
          <a:p>
            <a:r>
              <a:rPr lang="en-GB" dirty="0"/>
              <a:t>Productivity data – lower in one part of the organisation?</a:t>
            </a:r>
          </a:p>
          <a:p>
            <a:r>
              <a:rPr lang="en-GB" dirty="0"/>
              <a:t>Staff turnover – higher in one part of the business?</a:t>
            </a:r>
          </a:p>
          <a:p>
            <a:r>
              <a:rPr lang="en-GB" dirty="0"/>
              <a:t>Accidents – do investigations cite fatigue, stress, distraction as contributing factors?</a:t>
            </a:r>
          </a:p>
          <a:p>
            <a:r>
              <a:rPr lang="en-GB" dirty="0"/>
              <a:t>Occupational health or employee assistance programme data – how many referrals?</a:t>
            </a:r>
          </a:p>
          <a:p>
            <a:r>
              <a:rPr lang="en-GB" dirty="0"/>
              <a:t>The HSE Management Standards “indictor tool”</a:t>
            </a:r>
          </a:p>
        </p:txBody>
      </p:sp>
    </p:spTree>
    <p:extLst>
      <p:ext uri="{BB962C8B-B14F-4D97-AF65-F5344CB8AC3E}">
        <p14:creationId xmlns:p14="http://schemas.microsoft.com/office/powerpoint/2010/main" val="337990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C1C7-EB9D-4D42-B62B-EFF804FBE94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7303EF7-1F31-4D07-82B0-D6FF2328D0AB}"/>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CAE814A1-516A-4F5A-8A3B-A1619730C646}"/>
              </a:ext>
            </a:extLst>
          </p:cNvPr>
          <p:cNvSpPr/>
          <p:nvPr/>
        </p:nvSpPr>
        <p:spPr>
          <a:xfrm>
            <a:off x="0" y="0"/>
            <a:ext cx="12192000" cy="6858000"/>
          </a:xfrm>
          <a:prstGeom prst="rect">
            <a:avLst/>
          </a:prstGeom>
          <a:solidFill>
            <a:schemeClr val="bg1"/>
          </a:solidFill>
          <a:ln>
            <a:solidFill>
              <a:srgbClr val="DCE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773EBD9-E0AF-4B68-9152-8351247F7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6" name="Picture 5">
            <a:extLst>
              <a:ext uri="{FF2B5EF4-FFF2-40B4-BE49-F238E27FC236}">
                <a16:creationId xmlns:a16="http://schemas.microsoft.com/office/drawing/2014/main" id="{F1988133-FCF4-40E9-B0BD-CBC24D8854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graphicFrame>
        <p:nvGraphicFramePr>
          <p:cNvPr id="8" name="Content Placeholder 3">
            <a:extLst>
              <a:ext uri="{FF2B5EF4-FFF2-40B4-BE49-F238E27FC236}">
                <a16:creationId xmlns:a16="http://schemas.microsoft.com/office/drawing/2014/main" id="{73DC3445-E964-43DD-A3C7-6DDD99D0A3BB}"/>
              </a:ext>
            </a:extLst>
          </p:cNvPr>
          <p:cNvGraphicFramePr>
            <a:graphicFrameLocks/>
          </p:cNvGraphicFramePr>
          <p:nvPr>
            <p:extLst>
              <p:ext uri="{D42A27DB-BD31-4B8C-83A1-F6EECF244321}">
                <p14:modId xmlns:p14="http://schemas.microsoft.com/office/powerpoint/2010/main" val="1363220442"/>
              </p:ext>
            </p:extLst>
          </p:nvPr>
        </p:nvGraphicFramePr>
        <p:xfrm>
          <a:off x="7217332" y="3441752"/>
          <a:ext cx="4983161" cy="3138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itle 1">
            <a:extLst>
              <a:ext uri="{FF2B5EF4-FFF2-40B4-BE49-F238E27FC236}">
                <a16:creationId xmlns:a16="http://schemas.microsoft.com/office/drawing/2014/main" id="{D9E0C022-0EA4-4FD4-BEDA-C200F1940287}"/>
              </a:ext>
            </a:extLst>
          </p:cNvPr>
          <p:cNvSpPr txBox="1">
            <a:spLocks/>
          </p:cNvSpPr>
          <p:nvPr/>
        </p:nvSpPr>
        <p:spPr>
          <a:xfrm>
            <a:off x="344308" y="-42711"/>
            <a:ext cx="7760988" cy="1653210"/>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Explore problems and develop solutions – </a:t>
            </a:r>
            <a:r>
              <a:rPr lang="en-GB" dirty="0"/>
              <a:t>focus groups</a:t>
            </a:r>
          </a:p>
        </p:txBody>
      </p:sp>
      <p:sp>
        <p:nvSpPr>
          <p:cNvPr id="10" name="Content Placeholder 2">
            <a:extLst>
              <a:ext uri="{FF2B5EF4-FFF2-40B4-BE49-F238E27FC236}">
                <a16:creationId xmlns:a16="http://schemas.microsoft.com/office/drawing/2014/main" id="{4090E345-3FCD-4EC9-B821-3D7D0BB18995}"/>
              </a:ext>
            </a:extLst>
          </p:cNvPr>
          <p:cNvSpPr txBox="1">
            <a:spLocks/>
          </p:cNvSpPr>
          <p:nvPr/>
        </p:nvSpPr>
        <p:spPr>
          <a:xfrm>
            <a:off x="344309" y="1894910"/>
            <a:ext cx="6719879" cy="4685329"/>
          </a:xfrm>
          <a:prstGeom prst="rect">
            <a:avLst/>
          </a:prstGeom>
        </p:spPr>
        <p:txBody>
          <a:bodyPr vert="horz" lIns="0" tIns="0" rIns="0" bIns="0" rtlCol="0">
            <a:normAutofit fontScale="85000" lnSpcReduction="20000"/>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charset="0"/>
              <a:buNone/>
            </a:pPr>
            <a:r>
              <a:rPr lang="en-GB" dirty="0"/>
              <a:t>Look at the methods used to explore data and develop solutions:</a:t>
            </a:r>
          </a:p>
          <a:p>
            <a:r>
              <a:rPr lang="en-GB" dirty="0"/>
              <a:t>Who participated – was it representative?</a:t>
            </a:r>
          </a:p>
          <a:p>
            <a:r>
              <a:rPr lang="en-GB" dirty="0"/>
              <a:t>What data was used/discussed?</a:t>
            </a:r>
          </a:p>
          <a:p>
            <a:r>
              <a:rPr lang="en-GB" dirty="0"/>
              <a:t>Is the record accurate and does it reflect the issues discussed?</a:t>
            </a:r>
          </a:p>
          <a:p>
            <a:r>
              <a:rPr lang="en-GB" dirty="0"/>
              <a:t>Have locally relevant, reasonably practicable solutions been generated?</a:t>
            </a:r>
          </a:p>
          <a:p>
            <a:r>
              <a:rPr lang="en-GB" dirty="0"/>
              <a:t>Were all employees informed about developing solutions and given the chance to contribute to discussions/identify problems and solutions?</a:t>
            </a:r>
          </a:p>
          <a:p>
            <a:r>
              <a:rPr lang="en-GB" dirty="0"/>
              <a:t>Are most of the interventions preventative and linked to the issues identified in step two?</a:t>
            </a:r>
          </a:p>
          <a:p>
            <a:endParaRPr lang="en-GB" dirty="0"/>
          </a:p>
        </p:txBody>
      </p:sp>
    </p:spTree>
    <p:extLst>
      <p:ext uri="{BB962C8B-B14F-4D97-AF65-F5344CB8AC3E}">
        <p14:creationId xmlns:p14="http://schemas.microsoft.com/office/powerpoint/2010/main" val="2291021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C1C7-EB9D-4D42-B62B-EFF804FBE94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7303EF7-1F31-4D07-82B0-D6FF2328D0AB}"/>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CAE814A1-516A-4F5A-8A3B-A1619730C646}"/>
              </a:ext>
            </a:extLst>
          </p:cNvPr>
          <p:cNvSpPr/>
          <p:nvPr/>
        </p:nvSpPr>
        <p:spPr>
          <a:xfrm>
            <a:off x="0" y="0"/>
            <a:ext cx="12192000" cy="6858000"/>
          </a:xfrm>
          <a:prstGeom prst="rect">
            <a:avLst/>
          </a:prstGeom>
          <a:solidFill>
            <a:schemeClr val="bg1"/>
          </a:solidFill>
          <a:ln>
            <a:solidFill>
              <a:srgbClr val="DCE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773EBD9-E0AF-4B68-9152-8351247F7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6" name="Picture 5">
            <a:extLst>
              <a:ext uri="{FF2B5EF4-FFF2-40B4-BE49-F238E27FC236}">
                <a16:creationId xmlns:a16="http://schemas.microsoft.com/office/drawing/2014/main" id="{F1988133-FCF4-40E9-B0BD-CBC24D8854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9" name="Title 1">
            <a:extLst>
              <a:ext uri="{FF2B5EF4-FFF2-40B4-BE49-F238E27FC236}">
                <a16:creationId xmlns:a16="http://schemas.microsoft.com/office/drawing/2014/main" id="{D9E0C022-0EA4-4FD4-BEDA-C200F1940287}"/>
              </a:ext>
            </a:extLst>
          </p:cNvPr>
          <p:cNvSpPr txBox="1">
            <a:spLocks/>
          </p:cNvSpPr>
          <p:nvPr/>
        </p:nvSpPr>
        <p:spPr>
          <a:xfrm>
            <a:off x="344308" y="-42711"/>
            <a:ext cx="7760988" cy="1653210"/>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Develop and implement </a:t>
            </a:r>
            <a:br>
              <a:rPr lang="en-GB" dirty="0"/>
            </a:br>
            <a:r>
              <a:rPr lang="en-GB" dirty="0"/>
              <a:t>action plans</a:t>
            </a:r>
          </a:p>
        </p:txBody>
      </p:sp>
      <p:sp>
        <p:nvSpPr>
          <p:cNvPr id="10" name="Content Placeholder 2">
            <a:extLst>
              <a:ext uri="{FF2B5EF4-FFF2-40B4-BE49-F238E27FC236}">
                <a16:creationId xmlns:a16="http://schemas.microsoft.com/office/drawing/2014/main" id="{4090E345-3FCD-4EC9-B821-3D7D0BB18995}"/>
              </a:ext>
            </a:extLst>
          </p:cNvPr>
          <p:cNvSpPr txBox="1">
            <a:spLocks/>
          </p:cNvSpPr>
          <p:nvPr/>
        </p:nvSpPr>
        <p:spPr>
          <a:xfrm>
            <a:off x="344309" y="1894910"/>
            <a:ext cx="6719879" cy="4685329"/>
          </a:xfrm>
          <a:prstGeom prst="rect">
            <a:avLst/>
          </a:prstGeom>
        </p:spPr>
        <p:txBody>
          <a:bodyPr vert="horz" lIns="0" tIns="0" rIns="0" bIns="0" rtlCol="0">
            <a:normAutofit/>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l">
              <a:buNone/>
            </a:pPr>
            <a:r>
              <a:rPr lang="en-US" sz="1900" dirty="0"/>
              <a:t>What to look for and encourage</a:t>
            </a:r>
          </a:p>
          <a:p>
            <a:pPr algn="l"/>
            <a:r>
              <a:rPr lang="en-US" sz="1900" dirty="0"/>
              <a:t>Are there formal “signed off” action plans generated by workers and management together, agreed/signed off at board level and </a:t>
            </a:r>
            <a:r>
              <a:rPr lang="en-GB" sz="1900" dirty="0"/>
              <a:t>agreed by the union?</a:t>
            </a:r>
          </a:p>
          <a:p>
            <a:pPr algn="l"/>
            <a:r>
              <a:rPr lang="en-GB" sz="1900" dirty="0"/>
              <a:t>Are actions:</a:t>
            </a:r>
          </a:p>
          <a:p>
            <a:pPr lvl="1"/>
            <a:r>
              <a:rPr lang="en-US" sz="1900" dirty="0"/>
              <a:t>aimed at different levels of the </a:t>
            </a:r>
            <a:r>
              <a:rPr lang="en-US" sz="1900" dirty="0" err="1"/>
              <a:t>organisation</a:t>
            </a:r>
            <a:endParaRPr lang="en-US" sz="1900" dirty="0"/>
          </a:p>
          <a:p>
            <a:pPr lvl="1"/>
            <a:r>
              <a:rPr lang="en-US" sz="1900" dirty="0"/>
              <a:t>(strategic, macro or micro) relevant to the </a:t>
            </a:r>
            <a:r>
              <a:rPr lang="en-GB" sz="1900" dirty="0"/>
              <a:t>issues identified?</a:t>
            </a:r>
          </a:p>
          <a:p>
            <a:pPr lvl="1"/>
            <a:r>
              <a:rPr lang="en-US" sz="1900" dirty="0"/>
              <a:t>SMART? It is important for </a:t>
            </a:r>
            <a:r>
              <a:rPr lang="en-US" sz="1900" dirty="0" err="1"/>
              <a:t>organisations</a:t>
            </a:r>
            <a:r>
              <a:rPr lang="en-US" sz="1900" dirty="0"/>
              <a:t> to identify what success looks like.</a:t>
            </a:r>
          </a:p>
          <a:p>
            <a:pPr lvl="1"/>
            <a:r>
              <a:rPr lang="en-GB" sz="1900" dirty="0"/>
              <a:t>adequately resourced?</a:t>
            </a:r>
          </a:p>
          <a:p>
            <a:pPr algn="l"/>
            <a:r>
              <a:rPr lang="en-US" sz="1900" dirty="0"/>
              <a:t>Have the action plans have been communicated to all relevant staff?</a:t>
            </a:r>
            <a:endParaRPr lang="en-GB" sz="1900" dirty="0"/>
          </a:p>
        </p:txBody>
      </p:sp>
      <p:graphicFrame>
        <p:nvGraphicFramePr>
          <p:cNvPr id="11" name="Content Placeholder 3">
            <a:extLst>
              <a:ext uri="{FF2B5EF4-FFF2-40B4-BE49-F238E27FC236}">
                <a16:creationId xmlns:a16="http://schemas.microsoft.com/office/drawing/2014/main" id="{46E72AFC-CC97-4E46-876D-B18D9AFCF360}"/>
              </a:ext>
            </a:extLst>
          </p:cNvPr>
          <p:cNvGraphicFramePr>
            <a:graphicFrameLocks/>
          </p:cNvGraphicFramePr>
          <p:nvPr>
            <p:extLst>
              <p:ext uri="{D42A27DB-BD31-4B8C-83A1-F6EECF244321}">
                <p14:modId xmlns:p14="http://schemas.microsoft.com/office/powerpoint/2010/main" val="3429312157"/>
              </p:ext>
            </p:extLst>
          </p:nvPr>
        </p:nvGraphicFramePr>
        <p:xfrm>
          <a:off x="7398306" y="3454348"/>
          <a:ext cx="4621212" cy="3138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39013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Course structure</a:t>
            </a:r>
          </a:p>
        </p:txBody>
      </p:sp>
      <p:sp>
        <p:nvSpPr>
          <p:cNvPr id="3" name="Content Placeholder 2"/>
          <p:cNvSpPr>
            <a:spLocks noGrp="1"/>
          </p:cNvSpPr>
          <p:nvPr>
            <p:ph idx="1"/>
          </p:nvPr>
        </p:nvSpPr>
        <p:spPr>
          <a:xfrm>
            <a:off x="1475524" y="2831892"/>
            <a:ext cx="7760988" cy="3264108"/>
          </a:xfrm>
        </p:spPr>
        <p:txBody>
          <a:bodyPr numCol="2">
            <a:normAutofit/>
          </a:bodyPr>
          <a:lstStyle/>
          <a:p>
            <a:pPr marL="0" indent="0">
              <a:buNone/>
            </a:pPr>
            <a:r>
              <a:rPr lang="en-GB" sz="1800" b="1" dirty="0"/>
              <a:t>Class one</a:t>
            </a:r>
          </a:p>
          <a:p>
            <a:r>
              <a:rPr lang="en-GB" sz="1800" dirty="0"/>
              <a:t>Introduction to the course</a:t>
            </a:r>
          </a:p>
          <a:p>
            <a:r>
              <a:rPr lang="en-GB" sz="1800" dirty="0"/>
              <a:t>What is mental health? What is stress? </a:t>
            </a:r>
          </a:p>
          <a:p>
            <a:r>
              <a:rPr lang="en-GB" sz="1800" dirty="0"/>
              <a:t>Rates of work-related stress, depression and anxiety</a:t>
            </a:r>
          </a:p>
          <a:p>
            <a:r>
              <a:rPr lang="en-GB" sz="1800" dirty="0"/>
              <a:t>The Health and Safety at Work Act, the Management Standards and stress risk assessment</a:t>
            </a:r>
          </a:p>
          <a:p>
            <a:pPr marL="0" indent="0">
              <a:buNone/>
            </a:pPr>
            <a:r>
              <a:rPr lang="en-GB" sz="1800" b="1" dirty="0"/>
              <a:t>Class two</a:t>
            </a:r>
          </a:p>
          <a:p>
            <a:r>
              <a:rPr lang="en-GB" sz="1800" dirty="0"/>
              <a:t>The Management Standards and stress risk assessment, continued</a:t>
            </a:r>
          </a:p>
          <a:p>
            <a:r>
              <a:rPr lang="en-GB" sz="1800" dirty="0"/>
              <a:t>The Equality Act</a:t>
            </a:r>
          </a:p>
          <a:p>
            <a:r>
              <a:rPr lang="en-GB" sz="1800" dirty="0"/>
              <a:t>Reasonable adjustments </a:t>
            </a:r>
          </a:p>
          <a:p>
            <a:r>
              <a:rPr lang="en-GB" sz="1800" dirty="0"/>
              <a:t>Mental health policies</a:t>
            </a:r>
          </a:p>
          <a:p>
            <a:r>
              <a:rPr lang="en-GB" sz="1800" dirty="0"/>
              <a:t>Organising for mental health</a:t>
            </a:r>
          </a:p>
        </p:txBody>
      </p:sp>
    </p:spTree>
    <p:extLst>
      <p:ext uri="{BB962C8B-B14F-4D97-AF65-F5344CB8AC3E}">
        <p14:creationId xmlns:p14="http://schemas.microsoft.com/office/powerpoint/2010/main" val="3371460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C1C7-EB9D-4D42-B62B-EFF804FBE94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7303EF7-1F31-4D07-82B0-D6FF2328D0AB}"/>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CAE814A1-516A-4F5A-8A3B-A1619730C646}"/>
              </a:ext>
            </a:extLst>
          </p:cNvPr>
          <p:cNvSpPr/>
          <p:nvPr/>
        </p:nvSpPr>
        <p:spPr>
          <a:xfrm>
            <a:off x="3659" y="6298"/>
            <a:ext cx="12192000" cy="6858000"/>
          </a:xfrm>
          <a:prstGeom prst="rect">
            <a:avLst/>
          </a:prstGeom>
          <a:solidFill>
            <a:schemeClr val="bg1"/>
          </a:solidFill>
          <a:ln>
            <a:solidFill>
              <a:srgbClr val="DCE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773EBD9-E0AF-4B68-9152-8351247F7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6" name="Picture 5">
            <a:extLst>
              <a:ext uri="{FF2B5EF4-FFF2-40B4-BE49-F238E27FC236}">
                <a16:creationId xmlns:a16="http://schemas.microsoft.com/office/drawing/2014/main" id="{F1988133-FCF4-40E9-B0BD-CBC24D8854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9" name="Title 1">
            <a:extLst>
              <a:ext uri="{FF2B5EF4-FFF2-40B4-BE49-F238E27FC236}">
                <a16:creationId xmlns:a16="http://schemas.microsoft.com/office/drawing/2014/main" id="{D9E0C022-0EA4-4FD4-BEDA-C200F1940287}"/>
              </a:ext>
            </a:extLst>
          </p:cNvPr>
          <p:cNvSpPr txBox="1">
            <a:spLocks/>
          </p:cNvSpPr>
          <p:nvPr/>
        </p:nvSpPr>
        <p:spPr>
          <a:xfrm>
            <a:off x="344308" y="-42711"/>
            <a:ext cx="7760988" cy="1653210"/>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Monitor and review</a:t>
            </a:r>
          </a:p>
        </p:txBody>
      </p:sp>
      <p:sp>
        <p:nvSpPr>
          <p:cNvPr id="10" name="Content Placeholder 2">
            <a:extLst>
              <a:ext uri="{FF2B5EF4-FFF2-40B4-BE49-F238E27FC236}">
                <a16:creationId xmlns:a16="http://schemas.microsoft.com/office/drawing/2014/main" id="{4090E345-3FCD-4EC9-B821-3D7D0BB18995}"/>
              </a:ext>
            </a:extLst>
          </p:cNvPr>
          <p:cNvSpPr txBox="1">
            <a:spLocks/>
          </p:cNvSpPr>
          <p:nvPr/>
        </p:nvSpPr>
        <p:spPr>
          <a:xfrm>
            <a:off x="344309" y="1894910"/>
            <a:ext cx="6719879" cy="4685329"/>
          </a:xfrm>
          <a:prstGeom prst="rect">
            <a:avLst/>
          </a:prstGeom>
        </p:spPr>
        <p:txBody>
          <a:bodyPr vert="horz" lIns="0" tIns="0" rIns="0" bIns="0" rtlCol="0">
            <a:normAutofit fontScale="92500" lnSpcReduction="10000"/>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800" dirty="0"/>
              <a:t>What to look for and encourage</a:t>
            </a:r>
            <a:endParaRPr lang="en-US" dirty="0"/>
          </a:p>
          <a:p>
            <a:pPr algn="l"/>
            <a:r>
              <a:rPr lang="en-US" dirty="0"/>
              <a:t>Evidence of carrying out agreed actions in line with timescales in the plans.</a:t>
            </a:r>
          </a:p>
          <a:p>
            <a:pPr algn="l"/>
            <a:r>
              <a:rPr lang="en-US" dirty="0"/>
              <a:t>Recording progress against action plans and looking at the effectiveness of solutions, </a:t>
            </a:r>
            <a:r>
              <a:rPr lang="en-GB" dirty="0"/>
              <a:t>modifying as necessary.</a:t>
            </a:r>
          </a:p>
          <a:p>
            <a:pPr algn="l"/>
            <a:r>
              <a:rPr lang="en-US" dirty="0"/>
              <a:t>Have assessed if any further data is needed and have plans in place to monitor any data </a:t>
            </a:r>
            <a:r>
              <a:rPr lang="en-GB" dirty="0"/>
              <a:t>collected.</a:t>
            </a:r>
          </a:p>
          <a:p>
            <a:pPr algn="l"/>
            <a:r>
              <a:rPr lang="en-US" dirty="0"/>
              <a:t>Plans are in place to review the risk assessment and update it when necessary.</a:t>
            </a:r>
            <a:endParaRPr lang="en-GB" dirty="0"/>
          </a:p>
        </p:txBody>
      </p:sp>
      <p:graphicFrame>
        <p:nvGraphicFramePr>
          <p:cNvPr id="13" name="Content Placeholder 3">
            <a:extLst>
              <a:ext uri="{FF2B5EF4-FFF2-40B4-BE49-F238E27FC236}">
                <a16:creationId xmlns:a16="http://schemas.microsoft.com/office/drawing/2014/main" id="{39E35E6C-403D-47D1-B6C3-1CEECDB779EA}"/>
              </a:ext>
            </a:extLst>
          </p:cNvPr>
          <p:cNvGraphicFramePr>
            <a:graphicFrameLocks/>
          </p:cNvGraphicFramePr>
          <p:nvPr>
            <p:extLst>
              <p:ext uri="{D42A27DB-BD31-4B8C-83A1-F6EECF244321}">
                <p14:modId xmlns:p14="http://schemas.microsoft.com/office/powerpoint/2010/main" val="4116352696"/>
              </p:ext>
            </p:extLst>
          </p:nvPr>
        </p:nvGraphicFramePr>
        <p:xfrm>
          <a:off x="7178488" y="3441752"/>
          <a:ext cx="5078411" cy="3138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13309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aim…</a:t>
            </a:r>
            <a:endParaRPr lang="en-GB" dirty="0"/>
          </a:p>
        </p:txBody>
      </p:sp>
      <p:pic>
        <p:nvPicPr>
          <p:cNvPr id="7" name="Content Placeholder 6"/>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965" b="98232" l="95" r="99811">
                        <a14:foregroundMark x1="87121" y1="21543" x2="87121" y2="21543"/>
                        <a14:foregroundMark x1="22159" y1="2251" x2="22159" y2="2251"/>
                        <a14:foregroundMark x1="1515" y1="2572" x2="6723" y2="2572"/>
                        <a14:foregroundMark x1="4072" y1="3055" x2="98769" y2="1929"/>
                        <a14:backgroundMark x1="96023" y1="0" x2="96023" y2="0"/>
                        <a14:backgroundMark x1="96496" y1="322" x2="98958" y2="965"/>
                        <a14:backgroundMark x1="93371" y1="1447" x2="96591" y2="1447"/>
                      </a14:backgroundRemoval>
                    </a14:imgEffect>
                  </a14:imgLayer>
                </a14:imgProps>
              </a:ext>
              <a:ext uri="{28A0092B-C50C-407E-A947-70E740481C1C}">
                <a14:useLocalDpi xmlns:a14="http://schemas.microsoft.com/office/drawing/2010/main" val="0"/>
              </a:ext>
            </a:extLst>
          </a:blip>
          <a:stretch>
            <a:fillRect/>
          </a:stretch>
        </p:blipFill>
        <p:spPr>
          <a:xfrm>
            <a:off x="1518279" y="2832099"/>
            <a:ext cx="5871637" cy="3458483"/>
          </a:xfrm>
        </p:spPr>
      </p:pic>
      <p:sp>
        <p:nvSpPr>
          <p:cNvPr id="8" name="TextBox 7"/>
          <p:cNvSpPr txBox="1"/>
          <p:nvPr/>
        </p:nvSpPr>
        <p:spPr>
          <a:xfrm>
            <a:off x="6197830" y="6165304"/>
            <a:ext cx="1108744" cy="338554"/>
          </a:xfrm>
          <a:prstGeom prst="rect">
            <a:avLst/>
          </a:prstGeom>
          <a:noFill/>
        </p:spPr>
        <p:txBody>
          <a:bodyPr wrap="square" rtlCol="0">
            <a:spAutoFit/>
          </a:bodyPr>
          <a:lstStyle/>
          <a:p>
            <a:r>
              <a:rPr lang="en-GB" sz="1200" dirty="0">
                <a:latin typeface="Arial" panose="020B0604020202020204" pitchFamily="34" charset="0"/>
                <a:ea typeface="Tahoma" panose="020B0604030504040204" pitchFamily="34" charset="0"/>
                <a:cs typeface="Arial" panose="020B0604020202020204" pitchFamily="34" charset="0"/>
              </a:rPr>
              <a:t>Stress risk</a:t>
            </a:r>
            <a:r>
              <a:rPr lang="en-GB" sz="1600" dirty="0">
                <a:latin typeface="Arial" panose="020B0604020202020204" pitchFamily="34" charset="0"/>
                <a:ea typeface="Tahoma" panose="020B0604030504040204" pitchFamily="34" charset="0"/>
                <a:cs typeface="Arial" panose="020B0604020202020204" pitchFamily="34" charset="0"/>
              </a:rPr>
              <a:t> </a:t>
            </a:r>
          </a:p>
        </p:txBody>
      </p:sp>
      <p:sp>
        <p:nvSpPr>
          <p:cNvPr id="9" name="TextBox 8"/>
          <p:cNvSpPr txBox="1"/>
          <p:nvPr/>
        </p:nvSpPr>
        <p:spPr>
          <a:xfrm>
            <a:off x="1071844" y="5157192"/>
            <a:ext cx="369332" cy="1008112"/>
          </a:xfrm>
          <a:prstGeom prst="rect">
            <a:avLst/>
          </a:prstGeom>
          <a:noFill/>
        </p:spPr>
        <p:txBody>
          <a:bodyPr vert="vert270" wrap="square" rtlCol="0">
            <a:spAutoFit/>
          </a:bodyPr>
          <a:lstStyle/>
          <a:p>
            <a:r>
              <a:rPr lang="en-GB" sz="1200" dirty="0">
                <a:latin typeface="Arial" panose="020B0604020202020204" pitchFamily="34" charset="0"/>
                <a:ea typeface="Tahoma" panose="020B0604030504040204" pitchFamily="34" charset="0"/>
                <a:cs typeface="Arial" panose="020B0604020202020204" pitchFamily="34" charset="0"/>
              </a:rPr>
              <a:t>Employees</a:t>
            </a:r>
          </a:p>
        </p:txBody>
      </p:sp>
      <p:cxnSp>
        <p:nvCxnSpPr>
          <p:cNvPr id="11" name="Straight Arrow Connector 10"/>
          <p:cNvCxnSpPr>
            <a:stCxn id="8" idx="1"/>
          </p:cNvCxnSpPr>
          <p:nvPr/>
        </p:nvCxnSpPr>
        <p:spPr>
          <a:xfrm flipH="1">
            <a:off x="5237724" y="6334581"/>
            <a:ext cx="960106" cy="153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1289151" y="3933058"/>
            <a:ext cx="0" cy="12241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1526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E2803-46F4-405A-ACA7-782A5181706F}"/>
              </a:ext>
            </a:extLst>
          </p:cNvPr>
          <p:cNvSpPr>
            <a:spLocks noGrp="1"/>
          </p:cNvSpPr>
          <p:nvPr>
            <p:ph type="title"/>
          </p:nvPr>
        </p:nvSpPr>
        <p:spPr/>
        <p:txBody>
          <a:bodyPr/>
          <a:lstStyle/>
          <a:p>
            <a:r>
              <a:rPr lang="en-GB" dirty="0"/>
              <a:t>Activity: homeworker stressors</a:t>
            </a:r>
          </a:p>
        </p:txBody>
      </p:sp>
      <p:sp>
        <p:nvSpPr>
          <p:cNvPr id="7" name="Content Placeholder 6">
            <a:extLst>
              <a:ext uri="{FF2B5EF4-FFF2-40B4-BE49-F238E27FC236}">
                <a16:creationId xmlns:a16="http://schemas.microsoft.com/office/drawing/2014/main" id="{140B60A9-A738-45F1-B657-ED653043DBDD}"/>
              </a:ext>
            </a:extLst>
          </p:cNvPr>
          <p:cNvSpPr>
            <a:spLocks noGrp="1"/>
          </p:cNvSpPr>
          <p:nvPr>
            <p:ph idx="1"/>
          </p:nvPr>
        </p:nvSpPr>
        <p:spPr/>
        <p:txBody>
          <a:bodyPr numCol="1">
            <a:normAutofit/>
          </a:bodyPr>
          <a:lstStyle/>
          <a:p>
            <a:pPr marL="0" indent="0">
              <a:spcBef>
                <a:spcPts val="900"/>
              </a:spcBef>
              <a:buNone/>
            </a:pPr>
            <a:r>
              <a:rPr lang="en-GB" sz="2800" b="1" dirty="0">
                <a:effectLst/>
                <a:latin typeface="Arial" panose="020B0604020202020204" pitchFamily="34" charset="0"/>
                <a:ea typeface="Times" panose="02020603050405020304" pitchFamily="18" charset="0"/>
                <a:cs typeface="Arial" panose="020B0604020202020204" pitchFamily="34" charset="0"/>
              </a:rPr>
              <a:t>Task</a:t>
            </a:r>
            <a:endParaRPr lang="en-GB" sz="2800" dirty="0">
              <a:effectLst/>
              <a:latin typeface="Arial" panose="020B0604020202020204" pitchFamily="34" charset="0"/>
              <a:ea typeface="Times" panose="02020603050405020304" pitchFamily="18" charset="0"/>
              <a:cs typeface="Times New Roman" panose="02020603050405020304" pitchFamily="18" charset="0"/>
            </a:endParaRPr>
          </a:p>
          <a:p>
            <a:pPr>
              <a:spcBef>
                <a:spcPts val="900"/>
              </a:spcBef>
            </a:pPr>
            <a:r>
              <a:rPr lang="en-GB" sz="2800" dirty="0">
                <a:effectLst/>
                <a:latin typeface="Arial" panose="020B0604020202020204" pitchFamily="34" charset="0"/>
                <a:ea typeface="Times" panose="02020603050405020304" pitchFamily="18" charset="0"/>
                <a:cs typeface="Times New Roman" panose="02020603050405020304" pitchFamily="18" charset="0"/>
              </a:rPr>
              <a:t>As a class, discuss the stressors which home workers may experience. </a:t>
            </a:r>
          </a:p>
          <a:p>
            <a:pPr>
              <a:spcBef>
                <a:spcPts val="900"/>
              </a:spcBef>
            </a:pPr>
            <a:r>
              <a:rPr lang="en-GB" sz="2800" dirty="0">
                <a:effectLst/>
                <a:latin typeface="Arial" panose="020B0604020202020204" pitchFamily="34" charset="0"/>
                <a:ea typeface="Times" panose="02020603050405020304" pitchFamily="18" charset="0"/>
                <a:cs typeface="Times New Roman" panose="02020603050405020304" pitchFamily="18" charset="0"/>
              </a:rPr>
              <a:t>The tutor will then lead a discussion about how these relate the to the Management Standards. </a:t>
            </a:r>
          </a:p>
          <a:p>
            <a:endParaRPr lang="en-GB" dirty="0"/>
          </a:p>
        </p:txBody>
      </p:sp>
    </p:spTree>
    <p:extLst>
      <p:ext uri="{BB962C8B-B14F-4D97-AF65-F5344CB8AC3E}">
        <p14:creationId xmlns:p14="http://schemas.microsoft.com/office/powerpoint/2010/main" val="3786539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DDE8-814B-4D33-8D24-D37C0A385A28}"/>
              </a:ext>
            </a:extLst>
          </p:cNvPr>
          <p:cNvSpPr>
            <a:spLocks noGrp="1"/>
          </p:cNvSpPr>
          <p:nvPr>
            <p:ph type="title"/>
          </p:nvPr>
        </p:nvSpPr>
        <p:spPr/>
        <p:txBody>
          <a:bodyPr>
            <a:normAutofit/>
          </a:bodyPr>
          <a:lstStyle/>
          <a:p>
            <a:pPr>
              <a:spcBef>
                <a:spcPts val="900"/>
              </a:spcBef>
            </a:pPr>
            <a:r>
              <a:rPr lang="en-GB" dirty="0"/>
              <a:t>Homework: organisational </a:t>
            </a:r>
            <a:br>
              <a:rPr lang="en-GB" dirty="0"/>
            </a:br>
            <a:r>
              <a:rPr lang="en-GB" dirty="0"/>
              <a:t>stress risk assessment</a:t>
            </a:r>
          </a:p>
        </p:txBody>
      </p:sp>
      <p:sp>
        <p:nvSpPr>
          <p:cNvPr id="3" name="Content Placeholder 2">
            <a:extLst>
              <a:ext uri="{FF2B5EF4-FFF2-40B4-BE49-F238E27FC236}">
                <a16:creationId xmlns:a16="http://schemas.microsoft.com/office/drawing/2014/main" id="{7C68C533-8D84-4F84-BA6E-6EDE00499375}"/>
              </a:ext>
            </a:extLst>
          </p:cNvPr>
          <p:cNvSpPr>
            <a:spLocks noGrp="1"/>
          </p:cNvSpPr>
          <p:nvPr>
            <p:ph idx="1"/>
          </p:nvPr>
        </p:nvSpPr>
        <p:spPr>
          <a:xfrm>
            <a:off x="1475524" y="2831892"/>
            <a:ext cx="7760988" cy="3797508"/>
          </a:xfrm>
        </p:spPr>
        <p:txBody>
          <a:bodyPr>
            <a:normAutofit fontScale="62500" lnSpcReduction="20000"/>
          </a:bodyPr>
          <a:lstStyle/>
          <a:p>
            <a:pPr marL="0" indent="0">
              <a:spcBef>
                <a:spcPts val="900"/>
              </a:spcBef>
              <a:buNone/>
            </a:pPr>
            <a:r>
              <a:rPr lang="en-GB" b="1" dirty="0"/>
              <a:t>Task – part one</a:t>
            </a:r>
          </a:p>
          <a:p>
            <a:pPr>
              <a:lnSpc>
                <a:spcPct val="120000"/>
              </a:lnSpc>
              <a:spcBef>
                <a:spcPts val="900"/>
              </a:spcBef>
            </a:pPr>
            <a:r>
              <a:rPr lang="en-GB" dirty="0"/>
              <a:t>Read through the case study</a:t>
            </a:r>
          </a:p>
          <a:p>
            <a:pPr>
              <a:lnSpc>
                <a:spcPct val="120000"/>
              </a:lnSpc>
            </a:pPr>
            <a:r>
              <a:rPr lang="en-GB" dirty="0"/>
              <a:t>Using the Management Standards, identify four stressors faced by the group of workers</a:t>
            </a:r>
          </a:p>
          <a:p>
            <a:pPr>
              <a:lnSpc>
                <a:spcPct val="120000"/>
              </a:lnSpc>
            </a:pPr>
            <a:r>
              <a:rPr lang="en-GB" dirty="0"/>
              <a:t>Using information contained on pages 14 to 15 of the course workbook, identify possible measures to reduce the risk posed by each of the stressors</a:t>
            </a:r>
          </a:p>
          <a:p>
            <a:pPr>
              <a:lnSpc>
                <a:spcPct val="120000"/>
              </a:lnSpc>
            </a:pPr>
            <a:r>
              <a:rPr lang="en-GB" dirty="0"/>
              <a:t>Make clear but brief notes on your findings in an electronic document</a:t>
            </a:r>
          </a:p>
          <a:p>
            <a:pPr marL="0" indent="0">
              <a:lnSpc>
                <a:spcPct val="120000"/>
              </a:lnSpc>
              <a:buNone/>
            </a:pPr>
            <a:r>
              <a:rPr lang="en-GB" b="1" dirty="0"/>
              <a:t>Part two </a:t>
            </a:r>
          </a:p>
          <a:p>
            <a:pPr>
              <a:lnSpc>
                <a:spcPct val="120000"/>
              </a:lnSpc>
            </a:pPr>
            <a:r>
              <a:rPr lang="en-GB" dirty="0"/>
              <a:t>Obtain a copy of your employer’s mental health policy </a:t>
            </a:r>
            <a:br>
              <a:rPr lang="en-GB" dirty="0"/>
            </a:br>
            <a:r>
              <a:rPr lang="en-GB" dirty="0"/>
              <a:t>and read it</a:t>
            </a:r>
          </a:p>
        </p:txBody>
      </p:sp>
    </p:spTree>
    <p:extLst>
      <p:ext uri="{BB962C8B-B14F-4D97-AF65-F5344CB8AC3E}">
        <p14:creationId xmlns:p14="http://schemas.microsoft.com/office/powerpoint/2010/main" val="3038389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Bargaining for a mentally healthy workplace</a:t>
            </a:r>
          </a:p>
        </p:txBody>
      </p:sp>
      <p:sp>
        <p:nvSpPr>
          <p:cNvPr id="3" name="Subtitle 2"/>
          <p:cNvSpPr>
            <a:spLocks noGrp="1"/>
          </p:cNvSpPr>
          <p:nvPr>
            <p:ph type="subTitle" idx="1"/>
          </p:nvPr>
        </p:nvSpPr>
        <p:spPr/>
        <p:txBody>
          <a:bodyPr/>
          <a:lstStyle/>
          <a:p>
            <a:r>
              <a:rPr lang="en-US" dirty="0"/>
              <a:t>Class two </a:t>
            </a:r>
          </a:p>
        </p:txBody>
      </p:sp>
    </p:spTree>
    <p:extLst>
      <p:ext uri="{BB962C8B-B14F-4D97-AF65-F5344CB8AC3E}">
        <p14:creationId xmlns:p14="http://schemas.microsoft.com/office/powerpoint/2010/main" val="2151104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99BCA-D484-4738-A0FE-66E4BFB1E49B}"/>
              </a:ext>
            </a:extLst>
          </p:cNvPr>
          <p:cNvSpPr>
            <a:spLocks noGrp="1"/>
          </p:cNvSpPr>
          <p:nvPr>
            <p:ph type="title"/>
          </p:nvPr>
        </p:nvSpPr>
        <p:spPr>
          <a:xfrm>
            <a:off x="1475523" y="894271"/>
            <a:ext cx="7760988" cy="1653210"/>
          </a:xfrm>
        </p:spPr>
        <p:txBody>
          <a:bodyPr/>
          <a:lstStyle/>
          <a:p>
            <a:r>
              <a:rPr lang="en-GB" dirty="0"/>
              <a:t>Today’s class</a:t>
            </a:r>
          </a:p>
        </p:txBody>
      </p:sp>
      <p:sp>
        <p:nvSpPr>
          <p:cNvPr id="3" name="Content Placeholder 2">
            <a:extLst>
              <a:ext uri="{FF2B5EF4-FFF2-40B4-BE49-F238E27FC236}">
                <a16:creationId xmlns:a16="http://schemas.microsoft.com/office/drawing/2014/main" id="{97AA1494-2053-4137-B991-44679DF161CF}"/>
              </a:ext>
            </a:extLst>
          </p:cNvPr>
          <p:cNvSpPr>
            <a:spLocks noGrp="1"/>
          </p:cNvSpPr>
          <p:nvPr>
            <p:ph idx="4294967295"/>
          </p:nvPr>
        </p:nvSpPr>
        <p:spPr>
          <a:xfrm>
            <a:off x="1475524" y="2831893"/>
            <a:ext cx="7760988" cy="3139136"/>
          </a:xfrm>
        </p:spPr>
        <p:txBody>
          <a:bodyPr>
            <a:normAutofit fontScale="92500" lnSpcReduction="10000"/>
          </a:bodyPr>
          <a:lstStyle/>
          <a:p>
            <a:r>
              <a:rPr lang="en-GB" dirty="0"/>
              <a:t>Discussion of homework</a:t>
            </a:r>
          </a:p>
          <a:p>
            <a:r>
              <a:rPr lang="en-GB" dirty="0"/>
              <a:t>The Management Standards and stress risk assessment, continued</a:t>
            </a:r>
          </a:p>
          <a:p>
            <a:r>
              <a:rPr lang="en-GB" dirty="0"/>
              <a:t>The Equality Act</a:t>
            </a:r>
          </a:p>
          <a:p>
            <a:r>
              <a:rPr lang="en-GB" dirty="0"/>
              <a:t>Reasonable adjustments </a:t>
            </a:r>
          </a:p>
          <a:p>
            <a:r>
              <a:rPr lang="en-GB" dirty="0"/>
              <a:t>Mental health policies</a:t>
            </a:r>
          </a:p>
          <a:p>
            <a:r>
              <a:rPr lang="en-GB" dirty="0"/>
              <a:t>Organising for mental health</a:t>
            </a:r>
          </a:p>
          <a:p>
            <a:endParaRPr lang="en-GB" dirty="0"/>
          </a:p>
        </p:txBody>
      </p:sp>
    </p:spTree>
    <p:extLst>
      <p:ext uri="{BB962C8B-B14F-4D97-AF65-F5344CB8AC3E}">
        <p14:creationId xmlns:p14="http://schemas.microsoft.com/office/powerpoint/2010/main" val="512539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6ED0B-EDB4-4DEE-91A1-66D12B3C19F1}"/>
              </a:ext>
            </a:extLst>
          </p:cNvPr>
          <p:cNvSpPr>
            <a:spLocks noGrp="1"/>
          </p:cNvSpPr>
          <p:nvPr>
            <p:ph type="title"/>
          </p:nvPr>
        </p:nvSpPr>
        <p:spPr/>
        <p:txBody>
          <a:bodyPr>
            <a:normAutofit fontScale="90000"/>
          </a:bodyPr>
          <a:lstStyle/>
          <a:p>
            <a:r>
              <a:rPr lang="en-GB" dirty="0"/>
              <a:t>Activity: organisational </a:t>
            </a:r>
            <a:br>
              <a:rPr lang="en-GB" dirty="0"/>
            </a:br>
            <a:r>
              <a:rPr lang="en-GB" dirty="0"/>
              <a:t>stress risk assessment, part two</a:t>
            </a:r>
          </a:p>
        </p:txBody>
      </p:sp>
      <p:sp>
        <p:nvSpPr>
          <p:cNvPr id="3" name="Content Placeholder 2">
            <a:extLst>
              <a:ext uri="{FF2B5EF4-FFF2-40B4-BE49-F238E27FC236}">
                <a16:creationId xmlns:a16="http://schemas.microsoft.com/office/drawing/2014/main" id="{8A0D17C6-D8EF-4DC1-9B1E-D889EBB3BB57}"/>
              </a:ext>
            </a:extLst>
          </p:cNvPr>
          <p:cNvSpPr>
            <a:spLocks noGrp="1"/>
          </p:cNvSpPr>
          <p:nvPr>
            <p:ph idx="1"/>
          </p:nvPr>
        </p:nvSpPr>
        <p:spPr/>
        <p:txBody>
          <a:bodyPr>
            <a:normAutofit fontScale="55000" lnSpcReduction="20000"/>
          </a:bodyPr>
          <a:lstStyle/>
          <a:p>
            <a:pPr marL="0" indent="0">
              <a:spcBef>
                <a:spcPts val="900"/>
              </a:spcBef>
              <a:buNone/>
            </a:pPr>
            <a:r>
              <a:rPr lang="en-GB" dirty="0"/>
              <a:t>In your groups, work through all group members’ responses to the homework activity – aim to get through as many as possible in the allotted time.</a:t>
            </a:r>
          </a:p>
          <a:p>
            <a:pPr marL="0" indent="0">
              <a:spcBef>
                <a:spcPts val="900"/>
              </a:spcBef>
              <a:buNone/>
            </a:pPr>
            <a:r>
              <a:rPr lang="en-GB" dirty="0"/>
              <a:t>Reflect and evaluate how you would negotiate with the employer for these measures to be implemented. For example, among other things consider:</a:t>
            </a:r>
          </a:p>
          <a:p>
            <a:pPr>
              <a:spcBef>
                <a:spcPts val="900"/>
              </a:spcBef>
            </a:pPr>
            <a:r>
              <a:rPr lang="en-GB" dirty="0"/>
              <a:t>How will the employer respond to the proposals? </a:t>
            </a:r>
          </a:p>
          <a:p>
            <a:pPr>
              <a:spcBef>
                <a:spcPts val="900"/>
              </a:spcBef>
            </a:pPr>
            <a:r>
              <a:rPr lang="en-GB" dirty="0"/>
              <a:t>How easy will they be to implement? </a:t>
            </a:r>
          </a:p>
          <a:p>
            <a:pPr>
              <a:spcBef>
                <a:spcPts val="900"/>
              </a:spcBef>
            </a:pPr>
            <a:r>
              <a:rPr lang="en-GB" dirty="0"/>
              <a:t>Who on the employer side will need to implement them? </a:t>
            </a:r>
          </a:p>
          <a:p>
            <a:pPr>
              <a:spcBef>
                <a:spcPts val="900"/>
              </a:spcBef>
            </a:pPr>
            <a:r>
              <a:rPr lang="en-GB" dirty="0"/>
              <a:t>How will you raise the issue with the employer – with an individual or in a committee? </a:t>
            </a:r>
          </a:p>
          <a:p>
            <a:pPr>
              <a:spcBef>
                <a:spcPts val="900"/>
              </a:spcBef>
            </a:pPr>
            <a:r>
              <a:rPr lang="en-GB" dirty="0"/>
              <a:t>Does your branch need to take a view on the measures? Are there any policy implications?</a:t>
            </a:r>
          </a:p>
          <a:p>
            <a:pPr>
              <a:spcBef>
                <a:spcPts val="900"/>
              </a:spcBef>
            </a:pPr>
            <a:r>
              <a:rPr lang="en-GB" dirty="0"/>
              <a:t>Who will need to get involved from your branch? </a:t>
            </a:r>
          </a:p>
          <a:p>
            <a:pPr marL="0" indent="0">
              <a:spcBef>
                <a:spcPts val="900"/>
              </a:spcBef>
              <a:buNone/>
            </a:pPr>
            <a:r>
              <a:rPr lang="en-GB" dirty="0"/>
              <a:t>Nominate a spokesperson to report back to the group</a:t>
            </a:r>
          </a:p>
        </p:txBody>
      </p:sp>
    </p:spTree>
    <p:extLst>
      <p:ext uri="{BB962C8B-B14F-4D97-AF65-F5344CB8AC3E}">
        <p14:creationId xmlns:p14="http://schemas.microsoft.com/office/powerpoint/2010/main" val="4117834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44000" y="1149978"/>
            <a:ext cx="9793088" cy="1152128"/>
          </a:xfrm>
          <a:prstGeom prst="rect">
            <a:avLst/>
          </a:prstGeom>
        </p:spPr>
        <p:txBody>
          <a:bodyPr/>
          <a:lstStyle>
            <a:lvl1pPr algn="l" rtl="0" eaLnBrk="1" fontAlgn="base" hangingPunct="1">
              <a:spcBef>
                <a:spcPct val="0"/>
              </a:spcBef>
              <a:spcAft>
                <a:spcPct val="0"/>
              </a:spcAft>
              <a:defRPr sz="3800" kern="1200">
                <a:solidFill>
                  <a:srgbClr val="07406C"/>
                </a:solidFill>
                <a:latin typeface="Tahoma" panose="020B0604030504040204" pitchFamily="34" charset="0"/>
                <a:ea typeface="Tahoma" panose="020B0604030504040204" pitchFamily="34" charset="0"/>
                <a:cs typeface="Tahoma" panose="020B0604030504040204" pitchFamily="34" charset="0"/>
              </a:defRPr>
            </a:lvl1pPr>
            <a:lvl2pPr algn="l" rtl="0" eaLnBrk="1" fontAlgn="base" hangingPunct="1">
              <a:spcBef>
                <a:spcPct val="0"/>
              </a:spcBef>
              <a:spcAft>
                <a:spcPct val="0"/>
              </a:spcAft>
              <a:defRPr sz="3800">
                <a:solidFill>
                  <a:schemeClr val="bg1"/>
                </a:solidFill>
                <a:latin typeface="Trebuchet MS" charset="0"/>
                <a:ea typeface="Geneva" charset="0"/>
                <a:cs typeface="Geneva" charset="0"/>
              </a:defRPr>
            </a:lvl2pPr>
            <a:lvl3pPr algn="l" rtl="0" eaLnBrk="1" fontAlgn="base" hangingPunct="1">
              <a:spcBef>
                <a:spcPct val="0"/>
              </a:spcBef>
              <a:spcAft>
                <a:spcPct val="0"/>
              </a:spcAft>
              <a:defRPr sz="3800">
                <a:solidFill>
                  <a:schemeClr val="bg1"/>
                </a:solidFill>
                <a:latin typeface="Trebuchet MS" charset="0"/>
                <a:ea typeface="Geneva" charset="0"/>
                <a:cs typeface="Geneva" charset="0"/>
              </a:defRPr>
            </a:lvl3pPr>
            <a:lvl4pPr algn="l" rtl="0" eaLnBrk="1" fontAlgn="base" hangingPunct="1">
              <a:spcBef>
                <a:spcPct val="0"/>
              </a:spcBef>
              <a:spcAft>
                <a:spcPct val="0"/>
              </a:spcAft>
              <a:defRPr sz="3800">
                <a:solidFill>
                  <a:schemeClr val="bg1"/>
                </a:solidFill>
                <a:latin typeface="Trebuchet MS" charset="0"/>
                <a:ea typeface="Geneva" charset="0"/>
                <a:cs typeface="Geneva" charset="0"/>
              </a:defRPr>
            </a:lvl4pPr>
            <a:lvl5pPr algn="l" rtl="0" eaLnBrk="1" fontAlgn="base" hangingPunct="1">
              <a:spcBef>
                <a:spcPct val="0"/>
              </a:spcBef>
              <a:spcAft>
                <a:spcPct val="0"/>
              </a:spcAft>
              <a:defRPr sz="3800">
                <a:solidFill>
                  <a:schemeClr val="bg1"/>
                </a:solidFill>
                <a:latin typeface="Trebuchet MS" charset="0"/>
                <a:ea typeface="Geneva" charset="0"/>
                <a:cs typeface="Geneva" charset="0"/>
              </a:defRPr>
            </a:lvl5pPr>
            <a:lvl6pPr marL="457200" algn="l" rtl="0" eaLnBrk="1" fontAlgn="base" hangingPunct="1">
              <a:spcBef>
                <a:spcPct val="0"/>
              </a:spcBef>
              <a:spcAft>
                <a:spcPct val="0"/>
              </a:spcAft>
              <a:defRPr sz="3800">
                <a:solidFill>
                  <a:schemeClr val="bg1"/>
                </a:solidFill>
                <a:latin typeface="Trebuchet MS" charset="0"/>
                <a:ea typeface="Geneva" charset="0"/>
                <a:cs typeface="Geneva" charset="0"/>
              </a:defRPr>
            </a:lvl6pPr>
            <a:lvl7pPr marL="914400" algn="l" rtl="0" eaLnBrk="1" fontAlgn="base" hangingPunct="1">
              <a:spcBef>
                <a:spcPct val="0"/>
              </a:spcBef>
              <a:spcAft>
                <a:spcPct val="0"/>
              </a:spcAft>
              <a:defRPr sz="3800">
                <a:solidFill>
                  <a:schemeClr val="bg1"/>
                </a:solidFill>
                <a:latin typeface="Trebuchet MS" charset="0"/>
                <a:ea typeface="Geneva" charset="0"/>
                <a:cs typeface="Geneva" charset="0"/>
              </a:defRPr>
            </a:lvl7pPr>
            <a:lvl8pPr marL="1371600" algn="l" rtl="0" eaLnBrk="1" fontAlgn="base" hangingPunct="1">
              <a:spcBef>
                <a:spcPct val="0"/>
              </a:spcBef>
              <a:spcAft>
                <a:spcPct val="0"/>
              </a:spcAft>
              <a:defRPr sz="3800">
                <a:solidFill>
                  <a:schemeClr val="bg1"/>
                </a:solidFill>
                <a:latin typeface="Trebuchet MS" charset="0"/>
                <a:ea typeface="Geneva" charset="0"/>
                <a:cs typeface="Geneva" charset="0"/>
              </a:defRPr>
            </a:lvl8pPr>
            <a:lvl9pPr marL="1828800" algn="l" rtl="0" eaLnBrk="1" fontAlgn="base" hangingPunct="1">
              <a:spcBef>
                <a:spcPct val="0"/>
              </a:spcBef>
              <a:spcAft>
                <a:spcPct val="0"/>
              </a:spcAft>
              <a:defRPr sz="3800">
                <a:solidFill>
                  <a:schemeClr val="bg1"/>
                </a:solidFill>
                <a:latin typeface="Trebuchet MS" charset="0"/>
                <a:ea typeface="Geneva" charset="0"/>
                <a:cs typeface="Geneva" charset="0"/>
              </a:defRPr>
            </a:lvl9pPr>
          </a:lstStyle>
          <a:p>
            <a:r>
              <a:rPr lang="en-GB" b="1" dirty="0">
                <a:solidFill>
                  <a:srgbClr val="28292B"/>
                </a:solidFill>
                <a:latin typeface="Arial" panose="020B0604020202020204" pitchFamily="34" charset="0"/>
                <a:cs typeface="Arial" panose="020B0604020202020204" pitchFamily="34" charset="0"/>
              </a:rPr>
              <a:t>A holistic approach to </a:t>
            </a:r>
            <a:br>
              <a:rPr lang="en-GB" b="1" dirty="0">
                <a:solidFill>
                  <a:srgbClr val="28292B"/>
                </a:solidFill>
                <a:latin typeface="Arial" panose="020B0604020202020204" pitchFamily="34" charset="0"/>
                <a:cs typeface="Arial" panose="020B0604020202020204" pitchFamily="34" charset="0"/>
              </a:rPr>
            </a:br>
            <a:r>
              <a:rPr lang="en-GB" b="1" dirty="0">
                <a:solidFill>
                  <a:srgbClr val="28292B"/>
                </a:solidFill>
                <a:latin typeface="Arial" panose="020B0604020202020204" pitchFamily="34" charset="0"/>
                <a:cs typeface="Arial" panose="020B0604020202020204" pitchFamily="34" charset="0"/>
              </a:rPr>
              <a:t>mental health at work</a:t>
            </a:r>
          </a:p>
        </p:txBody>
      </p:sp>
      <p:graphicFrame>
        <p:nvGraphicFramePr>
          <p:cNvPr id="3" name="Content Placeholder 3"/>
          <p:cNvGraphicFramePr>
            <a:graphicFrameLocks/>
          </p:cNvGraphicFramePr>
          <p:nvPr/>
        </p:nvGraphicFramePr>
        <p:xfrm>
          <a:off x="1044000" y="2513616"/>
          <a:ext cx="7065851" cy="4201424"/>
        </p:xfrm>
        <a:graphic>
          <a:graphicData uri="http://schemas.openxmlformats.org/drawingml/2006/table">
            <a:tbl>
              <a:tblPr firstRow="1" firstCol="1" bandRow="1">
                <a:tableStyleId>{91EBBBCC-DAD2-459C-BE2E-F6DE35CF9A28}</a:tableStyleId>
              </a:tblPr>
              <a:tblGrid>
                <a:gridCol w="2270651">
                  <a:extLst>
                    <a:ext uri="{9D8B030D-6E8A-4147-A177-3AD203B41FA5}">
                      <a16:colId xmlns:a16="http://schemas.microsoft.com/office/drawing/2014/main" val="20001"/>
                    </a:ext>
                  </a:extLst>
                </a:gridCol>
                <a:gridCol w="2397600">
                  <a:extLst>
                    <a:ext uri="{9D8B030D-6E8A-4147-A177-3AD203B41FA5}">
                      <a16:colId xmlns:a16="http://schemas.microsoft.com/office/drawing/2014/main" val="20002"/>
                    </a:ext>
                  </a:extLst>
                </a:gridCol>
                <a:gridCol w="2397600">
                  <a:extLst>
                    <a:ext uri="{9D8B030D-6E8A-4147-A177-3AD203B41FA5}">
                      <a16:colId xmlns:a16="http://schemas.microsoft.com/office/drawing/2014/main" val="20003"/>
                    </a:ext>
                  </a:extLst>
                </a:gridCol>
              </a:tblGrid>
              <a:tr h="378420">
                <a:tc>
                  <a:txBody>
                    <a:bodyPr/>
                    <a:lstStyle/>
                    <a:p>
                      <a:pPr algn="l">
                        <a:lnSpc>
                          <a:spcPts val="1500"/>
                        </a:lnSpc>
                        <a:spcAft>
                          <a:spcPts val="900"/>
                        </a:spcAft>
                      </a:pPr>
                      <a:r>
                        <a:rPr lang="en-GB" sz="1600" b="1" spc="20" dirty="0">
                          <a:effectLst/>
                          <a:latin typeface="Arial" panose="020B0604020202020204" pitchFamily="34" charset="0"/>
                          <a:cs typeface="Arial" panose="020B0604020202020204" pitchFamily="34" charset="0"/>
                        </a:rPr>
                        <a:t>Primary</a:t>
                      </a:r>
                      <a:endParaRPr lang="en-GB" sz="1600" b="1" spc="20" dirty="0">
                        <a:effectLst/>
                        <a:latin typeface="Arial" panose="020B0604020202020204" pitchFamily="34" charset="0"/>
                        <a:ea typeface="Tahoma" panose="020B0604030504040204" pitchFamily="34" charset="0"/>
                        <a:cs typeface="Arial" panose="020B0604020202020204" pitchFamily="34" charset="0"/>
                      </a:endParaRPr>
                    </a:p>
                  </a:txBody>
                  <a:tcPr marL="137160" marR="137160" marT="137160" marB="137160"/>
                </a:tc>
                <a:tc>
                  <a:txBody>
                    <a:bodyPr/>
                    <a:lstStyle/>
                    <a:p>
                      <a:pPr algn="l">
                        <a:lnSpc>
                          <a:spcPts val="1500"/>
                        </a:lnSpc>
                        <a:spcAft>
                          <a:spcPts val="900"/>
                        </a:spcAft>
                      </a:pPr>
                      <a:r>
                        <a:rPr lang="en-GB" sz="1600" spc="20" dirty="0">
                          <a:effectLst/>
                          <a:latin typeface="Arial" panose="020B0604020202020204" pitchFamily="34" charset="0"/>
                          <a:cs typeface="Arial" panose="020B0604020202020204" pitchFamily="34" charset="0"/>
                        </a:rPr>
                        <a:t>Secondary</a:t>
                      </a:r>
                      <a:endParaRPr lang="en-GB" sz="1600" spc="20" dirty="0">
                        <a:effectLst/>
                        <a:latin typeface="Arial" panose="020B0604020202020204" pitchFamily="34" charset="0"/>
                        <a:ea typeface="Tahoma" panose="020B0604030504040204" pitchFamily="34" charset="0"/>
                        <a:cs typeface="Arial" panose="020B0604020202020204" pitchFamily="34" charset="0"/>
                      </a:endParaRPr>
                    </a:p>
                  </a:txBody>
                  <a:tcPr marL="137160" marR="137160" marT="137160" marB="137160"/>
                </a:tc>
                <a:tc>
                  <a:txBody>
                    <a:bodyPr/>
                    <a:lstStyle/>
                    <a:p>
                      <a:pPr algn="l">
                        <a:lnSpc>
                          <a:spcPts val="1500"/>
                        </a:lnSpc>
                        <a:spcAft>
                          <a:spcPts val="900"/>
                        </a:spcAft>
                      </a:pPr>
                      <a:r>
                        <a:rPr lang="en-GB" sz="1600" spc="20" dirty="0">
                          <a:effectLst/>
                          <a:latin typeface="Arial" panose="020B0604020202020204" pitchFamily="34" charset="0"/>
                          <a:cs typeface="Arial" panose="020B0604020202020204" pitchFamily="34" charset="0"/>
                        </a:rPr>
                        <a:t>Tertiary</a:t>
                      </a:r>
                      <a:endParaRPr lang="en-GB" sz="1600" spc="20" dirty="0">
                        <a:effectLst/>
                        <a:latin typeface="Arial" panose="020B0604020202020204" pitchFamily="34" charset="0"/>
                        <a:ea typeface="Tahoma" panose="020B0604030504040204" pitchFamily="34" charset="0"/>
                        <a:cs typeface="Arial" panose="020B0604020202020204" pitchFamily="34" charset="0"/>
                      </a:endParaRPr>
                    </a:p>
                  </a:txBody>
                  <a:tcPr marL="137160" marR="137160" marT="137160" marB="137160"/>
                </a:tc>
                <a:extLst>
                  <a:ext uri="{0D108BD9-81ED-4DB2-BD59-A6C34878D82A}">
                    <a16:rowId xmlns:a16="http://schemas.microsoft.com/office/drawing/2014/main" val="10000"/>
                  </a:ext>
                </a:extLst>
              </a:tr>
              <a:tr h="1576147">
                <a:tc>
                  <a:txBody>
                    <a:bodyPr/>
                    <a:lstStyle/>
                    <a:p>
                      <a:pPr algn="l">
                        <a:lnSpc>
                          <a:spcPts val="1500"/>
                        </a:lnSpc>
                        <a:spcAft>
                          <a:spcPts val="900"/>
                        </a:spcAft>
                      </a:pPr>
                      <a:r>
                        <a:rPr lang="en-US" sz="1400" b="0" spc="20" dirty="0">
                          <a:effectLst/>
                          <a:latin typeface="Arial" panose="020B0604020202020204" pitchFamily="34" charset="0"/>
                          <a:cs typeface="Arial" panose="020B0604020202020204" pitchFamily="34" charset="0"/>
                        </a:rPr>
                        <a:t>Modifies or eliminates stressors, targeting problem at source. Deals with aspects of work design, the </a:t>
                      </a:r>
                      <a:r>
                        <a:rPr lang="en-US" sz="1400" b="0" spc="20" dirty="0" err="1">
                          <a:effectLst/>
                          <a:latin typeface="Arial" panose="020B0604020202020204" pitchFamily="34" charset="0"/>
                          <a:cs typeface="Arial" panose="020B0604020202020204" pitchFamily="34" charset="0"/>
                        </a:rPr>
                        <a:t>organisation</a:t>
                      </a:r>
                      <a:r>
                        <a:rPr lang="en-US" sz="1400" b="0" spc="20" dirty="0">
                          <a:effectLst/>
                          <a:latin typeface="Arial" panose="020B0604020202020204" pitchFamily="34" charset="0"/>
                          <a:cs typeface="Arial" panose="020B0604020202020204" pitchFamily="34" charset="0"/>
                        </a:rPr>
                        <a:t> and management. </a:t>
                      </a:r>
                    </a:p>
                  </a:txBody>
                  <a:tcPr marL="137160" marR="137160" marT="137160" marB="137160">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500"/>
                        </a:lnSpc>
                        <a:spcAft>
                          <a:spcPts val="900"/>
                        </a:spcAft>
                      </a:pPr>
                      <a:r>
                        <a:rPr lang="en-US" sz="1400" spc="20" dirty="0">
                          <a:effectLst/>
                          <a:latin typeface="Arial" panose="020B0604020202020204" pitchFamily="34" charset="0"/>
                          <a:cs typeface="Arial" panose="020B0604020202020204" pitchFamily="34" charset="0"/>
                        </a:rPr>
                        <a:t>Intervention that tends to help individuals manage stress without trying to eliminate or modify stressors. </a:t>
                      </a:r>
                    </a:p>
                  </a:txBody>
                  <a:tcPr marL="137160" marR="137160" marT="137160" marB="137160">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500"/>
                        </a:lnSpc>
                        <a:spcAft>
                          <a:spcPts val="900"/>
                        </a:spcAft>
                      </a:pPr>
                      <a:r>
                        <a:rPr lang="en-US" sz="1400" spc="20" dirty="0">
                          <a:effectLst/>
                          <a:latin typeface="Arial" panose="020B0604020202020204" pitchFamily="34" charset="0"/>
                          <a:cs typeface="Arial" panose="020B0604020202020204" pitchFamily="34" charset="0"/>
                        </a:rPr>
                        <a:t>Intervention that helps individuals who are experiencing on-going mental health problems emanating from the </a:t>
                      </a:r>
                      <a:r>
                        <a:rPr lang="en-US" sz="1400" spc="20" dirty="0" err="1">
                          <a:effectLst/>
                          <a:latin typeface="Arial" panose="020B0604020202020204" pitchFamily="34" charset="0"/>
                          <a:cs typeface="Arial" panose="020B0604020202020204" pitchFamily="34" charset="0"/>
                        </a:rPr>
                        <a:t>organisation</a:t>
                      </a:r>
                      <a:r>
                        <a:rPr lang="en-US" sz="1400" spc="20" dirty="0">
                          <a:effectLst/>
                          <a:latin typeface="Arial" panose="020B0604020202020204" pitchFamily="34" charset="0"/>
                          <a:cs typeface="Arial" panose="020B0604020202020204" pitchFamily="34" charset="0"/>
                        </a:rPr>
                        <a:t>, their job or outside factors.</a:t>
                      </a:r>
                    </a:p>
                  </a:txBody>
                  <a:tcPr marL="137160" marR="137160" marT="137160" marB="137160">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01964">
                <a:tc>
                  <a:txBody>
                    <a:bodyPr/>
                    <a:lstStyle/>
                    <a:p>
                      <a:pPr algn="l">
                        <a:lnSpc>
                          <a:spcPts val="1500"/>
                        </a:lnSpc>
                        <a:spcAft>
                          <a:spcPts val="900"/>
                        </a:spcAft>
                      </a:pPr>
                      <a:r>
                        <a:rPr lang="en-GB" sz="1400" b="0" spc="20" dirty="0">
                          <a:effectLst/>
                          <a:latin typeface="Arial" panose="020B0604020202020204" pitchFamily="34" charset="0"/>
                          <a:cs typeface="Arial" panose="020B0604020202020204" pitchFamily="34" charset="0"/>
                        </a:rPr>
                        <a:t>Reduce or eliminate causative risk factors (risk reduction).</a:t>
                      </a:r>
                      <a:endParaRPr lang="en-GB" sz="1400" b="0" spc="20" dirty="0">
                        <a:effectLst/>
                        <a:latin typeface="Arial" panose="020B0604020202020204" pitchFamily="34" charset="0"/>
                        <a:ea typeface="Tahoma" panose="020B0604030504040204" pitchFamily="34" charset="0"/>
                        <a:cs typeface="Arial" panose="020B0604020202020204" pitchFamily="34" charset="0"/>
                      </a:endParaRPr>
                    </a:p>
                  </a:txBody>
                  <a:tcPr marL="137160" marR="137160" marT="137160" marB="1371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500"/>
                        </a:lnSpc>
                        <a:spcAft>
                          <a:spcPts val="900"/>
                        </a:spcAft>
                      </a:pPr>
                      <a:r>
                        <a:rPr lang="en-GB" sz="1400" spc="20" dirty="0">
                          <a:effectLst/>
                          <a:latin typeface="Arial" panose="020B0604020202020204" pitchFamily="34" charset="0"/>
                          <a:cs typeface="Arial" panose="020B0604020202020204" pitchFamily="34" charset="0"/>
                        </a:rPr>
                        <a:t>Early identification and treatment. Coping techniques.</a:t>
                      </a:r>
                      <a:endParaRPr lang="en-GB" sz="1400" spc="20" dirty="0">
                        <a:effectLst/>
                        <a:latin typeface="Arial" panose="020B0604020202020204" pitchFamily="34" charset="0"/>
                        <a:ea typeface="Tahoma" panose="020B0604030504040204" pitchFamily="34" charset="0"/>
                        <a:cs typeface="Arial" panose="020B0604020202020204" pitchFamily="34" charset="0"/>
                      </a:endParaRPr>
                    </a:p>
                  </a:txBody>
                  <a:tcPr marL="137160" marR="137160" marT="137160" marB="1371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500"/>
                        </a:lnSpc>
                        <a:spcAft>
                          <a:spcPts val="900"/>
                        </a:spcAft>
                      </a:pPr>
                      <a:r>
                        <a:rPr lang="en-GB" sz="1400" spc="20" dirty="0">
                          <a:effectLst/>
                          <a:latin typeface="Arial" panose="020B0604020202020204" pitchFamily="34" charset="0"/>
                          <a:cs typeface="Arial" panose="020B0604020202020204" pitchFamily="34" charset="0"/>
                        </a:rPr>
                        <a:t>Stop the condition from getting worse and help people return to health.</a:t>
                      </a:r>
                      <a:endParaRPr lang="en-GB" sz="1400" spc="20" dirty="0">
                        <a:effectLst/>
                        <a:latin typeface="Arial" panose="020B0604020202020204" pitchFamily="34" charset="0"/>
                        <a:ea typeface="Tahoma" panose="020B0604030504040204" pitchFamily="34" charset="0"/>
                        <a:cs typeface="Arial" panose="020B0604020202020204" pitchFamily="34" charset="0"/>
                      </a:endParaRPr>
                    </a:p>
                  </a:txBody>
                  <a:tcPr marL="137160" marR="137160" marT="137160" marB="1371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01964">
                <a:tc>
                  <a:txBody>
                    <a:bodyPr/>
                    <a:lstStyle/>
                    <a:p>
                      <a:pPr algn="l">
                        <a:lnSpc>
                          <a:spcPts val="1500"/>
                        </a:lnSpc>
                        <a:spcAft>
                          <a:spcPts val="900"/>
                        </a:spcAft>
                      </a:pPr>
                      <a:r>
                        <a:rPr lang="en-GB" sz="1400" b="0" spc="20" dirty="0">
                          <a:effectLst/>
                          <a:latin typeface="Arial" panose="020B0604020202020204" pitchFamily="34" charset="0"/>
                          <a:ea typeface="Tahoma" panose="020B0604030504040204" pitchFamily="34" charset="0"/>
                          <a:cs typeface="Arial" panose="020B0604020202020204" pitchFamily="34" charset="0"/>
                        </a:rPr>
                        <a:t>Risk assessment, provision of appropriate resources, tackling bullying, reducing workload etc</a:t>
                      </a:r>
                    </a:p>
                  </a:txBody>
                  <a:tcPr marL="137160" marR="137160" marT="137160" marB="137160">
                    <a:lnT w="12700" cap="flat" cmpd="sng" algn="ctr">
                      <a:solidFill>
                        <a:schemeClr val="tx1"/>
                      </a:solidFill>
                      <a:prstDash val="solid"/>
                      <a:round/>
                      <a:headEnd type="none" w="med" len="med"/>
                      <a:tailEnd type="none" w="med" len="med"/>
                    </a:lnT>
                    <a:solidFill>
                      <a:schemeClr val="bg1"/>
                    </a:solidFill>
                  </a:tcPr>
                </a:tc>
                <a:tc>
                  <a:txBody>
                    <a:bodyPr/>
                    <a:lstStyle/>
                    <a:p>
                      <a:pPr algn="l">
                        <a:lnSpc>
                          <a:spcPts val="1500"/>
                        </a:lnSpc>
                        <a:spcAft>
                          <a:spcPts val="900"/>
                        </a:spcAft>
                      </a:pPr>
                      <a:r>
                        <a:rPr lang="en-GB" sz="1400" spc="20" dirty="0">
                          <a:effectLst/>
                          <a:latin typeface="Arial" panose="020B0604020202020204" pitchFamily="34" charset="0"/>
                          <a:ea typeface="Tahoma" panose="020B0604030504040204" pitchFamily="34" charset="0"/>
                          <a:cs typeface="Arial" panose="020B0604020202020204" pitchFamily="34" charset="0"/>
                        </a:rPr>
                        <a:t>Training, provision of information, mental health first aiders</a:t>
                      </a:r>
                    </a:p>
                  </a:txBody>
                  <a:tcPr marL="137160" marR="137160" marT="137160" marB="137160">
                    <a:lnT w="12700" cap="flat" cmpd="sng" algn="ctr">
                      <a:solidFill>
                        <a:schemeClr val="tx1"/>
                      </a:solidFill>
                      <a:prstDash val="solid"/>
                      <a:round/>
                      <a:headEnd type="none" w="med" len="med"/>
                      <a:tailEnd type="none" w="med" len="med"/>
                    </a:lnT>
                    <a:solidFill>
                      <a:schemeClr val="bg1"/>
                    </a:solidFill>
                  </a:tcPr>
                </a:tc>
                <a:tc>
                  <a:txBody>
                    <a:bodyPr/>
                    <a:lstStyle/>
                    <a:p>
                      <a:pPr algn="l">
                        <a:lnSpc>
                          <a:spcPts val="1500"/>
                        </a:lnSpc>
                        <a:spcAft>
                          <a:spcPts val="900"/>
                        </a:spcAft>
                      </a:pPr>
                      <a:r>
                        <a:rPr lang="en-GB" sz="1400" spc="20" dirty="0">
                          <a:effectLst/>
                          <a:latin typeface="Arial" panose="020B0604020202020204" pitchFamily="34" charset="0"/>
                          <a:ea typeface="Tahoma" panose="020B0604030504040204" pitchFamily="34" charset="0"/>
                          <a:cs typeface="Arial" panose="020B0604020202020204" pitchFamily="34" charset="0"/>
                        </a:rPr>
                        <a:t>Provision of counselling, employee assistance programme, reasonable adjustments</a:t>
                      </a:r>
                    </a:p>
                  </a:txBody>
                  <a:tcPr marL="137160" marR="137160" marT="137160" marB="13716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958500658"/>
                  </a:ext>
                </a:extLst>
              </a:tr>
            </a:tbl>
          </a:graphicData>
        </a:graphic>
      </p:graphicFrame>
    </p:spTree>
    <p:extLst>
      <p:ext uri="{BB962C8B-B14F-4D97-AF65-F5344CB8AC3E}">
        <p14:creationId xmlns:p14="http://schemas.microsoft.com/office/powerpoint/2010/main" val="1810024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Equality Act</a:t>
            </a:r>
          </a:p>
        </p:txBody>
      </p:sp>
      <p:sp>
        <p:nvSpPr>
          <p:cNvPr id="3" name="Content Placeholder 2"/>
          <p:cNvSpPr>
            <a:spLocks noGrp="1"/>
          </p:cNvSpPr>
          <p:nvPr>
            <p:ph idx="1"/>
          </p:nvPr>
        </p:nvSpPr>
        <p:spPr/>
        <p:txBody>
          <a:bodyPr>
            <a:normAutofit lnSpcReduction="10000"/>
          </a:bodyPr>
          <a:lstStyle/>
          <a:p>
            <a:pPr marL="0" indent="0">
              <a:buNone/>
            </a:pPr>
            <a:r>
              <a:rPr lang="en-GB" sz="1800" dirty="0">
                <a:effectLst/>
                <a:latin typeface="Arial" panose="020B0604020202020204" pitchFamily="34" charset="0"/>
                <a:ea typeface="Times" panose="02020603050405020304" pitchFamily="18" charset="0"/>
                <a:cs typeface="Tahoma" panose="020B0604030504040204" pitchFamily="34" charset="0"/>
              </a:rPr>
              <a:t>The Equality Act legally protects people with certain characteristics from discrimination in the workplace and in wider society – this includes disability </a:t>
            </a:r>
          </a:p>
          <a:p>
            <a:pPr marL="0" indent="0">
              <a:spcBef>
                <a:spcPts val="900"/>
              </a:spcBef>
              <a:buNone/>
            </a:pPr>
            <a:r>
              <a:rPr lang="en-GB" sz="1800" dirty="0">
                <a:effectLst/>
                <a:latin typeface="Arial" panose="020B0604020202020204" pitchFamily="34" charset="0"/>
                <a:ea typeface="Times" panose="02020603050405020304" pitchFamily="18" charset="0"/>
                <a:cs typeface="Tahoma" panose="020B0604030504040204" pitchFamily="34" charset="0"/>
              </a:rPr>
              <a:t>For many, mental health problems will be a disability under the Act. A person is considered disabled if:</a:t>
            </a:r>
          </a:p>
          <a:p>
            <a:pPr marL="342900" lvl="0" indent="-342900">
              <a:spcBef>
                <a:spcPts val="900"/>
              </a:spcBef>
              <a:buFont typeface="Symbol" panose="05050102010706020507" pitchFamily="18" charset="2"/>
              <a:buChar char=""/>
            </a:pPr>
            <a:r>
              <a:rPr lang="en-GB" sz="1800" dirty="0">
                <a:effectLst/>
                <a:latin typeface="Arial" panose="020B0604020202020204" pitchFamily="34" charset="0"/>
                <a:ea typeface="Times" panose="02020603050405020304" pitchFamily="18" charset="0"/>
                <a:cs typeface="Tahoma" panose="020B0604030504040204" pitchFamily="34" charset="0"/>
              </a:rPr>
              <a:t>Have a physical or mental impairment, including the effects or symptoms of any illness and the side effects of medication</a:t>
            </a:r>
            <a:endParaRPr lang="en-GB" sz="1800" dirty="0">
              <a:effectLst/>
              <a:latin typeface="Arial" panose="020B0604020202020204" pitchFamily="34" charset="0"/>
              <a:ea typeface="Times"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panose="02020603050405020304" pitchFamily="18" charset="0"/>
                <a:cs typeface="Tahoma" panose="020B0604030504040204" pitchFamily="34" charset="0"/>
              </a:rPr>
              <a:t>The impairment is long-term – it has lasted or is likely to last for at least 12 months.</a:t>
            </a:r>
          </a:p>
          <a:p>
            <a:pPr marL="342900" lvl="0" indent="-342900">
              <a:buFont typeface="Symbol" panose="05050102010706020507" pitchFamily="18" charset="2"/>
              <a:buChar char=""/>
            </a:pPr>
            <a:r>
              <a:rPr lang="en-GB" sz="1800" dirty="0">
                <a:effectLst/>
                <a:latin typeface="Arial" panose="020B0604020202020204" pitchFamily="34" charset="0"/>
                <a:ea typeface="Times" panose="02020603050405020304" pitchFamily="18" charset="0"/>
                <a:cs typeface="Tahoma" panose="020B0604030504040204" pitchFamily="34" charset="0"/>
              </a:rPr>
              <a:t>The impairment has a substantial adverse effect on their ability to carry out normal day-to-day activities</a:t>
            </a:r>
            <a:endParaRPr lang="en-GB" sz="1800" dirty="0">
              <a:effectLst/>
              <a:latin typeface="Arial" panose="020B0604020202020204" pitchFamily="34" charset="0"/>
              <a:ea typeface="Times" panose="02020603050405020304" pitchFamily="18" charset="0"/>
              <a:cs typeface="Times New Roman" panose="02020603050405020304" pitchFamily="18" charset="0"/>
            </a:endParaRPr>
          </a:p>
          <a:p>
            <a:pPr marL="342900" lvl="0" indent="-342900">
              <a:spcBef>
                <a:spcPts val="900"/>
              </a:spcBef>
              <a:buFont typeface="Symbol" panose="05050102010706020507" pitchFamily="18" charset="2"/>
              <a:buChar char=""/>
            </a:pPr>
            <a:endParaRPr lang="en-GB" sz="1800" dirty="0">
              <a:effectLst/>
              <a:latin typeface="Arial" panose="020B0604020202020204" pitchFamily="34" charset="0"/>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4329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F045D-D4E0-4C11-8DEC-9758C64B6AF8}"/>
              </a:ext>
            </a:extLst>
          </p:cNvPr>
          <p:cNvSpPr>
            <a:spLocks noGrp="1"/>
          </p:cNvSpPr>
          <p:nvPr>
            <p:ph type="title"/>
          </p:nvPr>
        </p:nvSpPr>
        <p:spPr/>
        <p:txBody>
          <a:bodyPr/>
          <a:lstStyle/>
          <a:p>
            <a:r>
              <a:rPr lang="en-GB" dirty="0"/>
              <a:t>Reasonable adjustments</a:t>
            </a:r>
          </a:p>
        </p:txBody>
      </p:sp>
      <p:sp>
        <p:nvSpPr>
          <p:cNvPr id="3" name="Content Placeholder 2">
            <a:extLst>
              <a:ext uri="{FF2B5EF4-FFF2-40B4-BE49-F238E27FC236}">
                <a16:creationId xmlns:a16="http://schemas.microsoft.com/office/drawing/2014/main" id="{038B9EC4-3EB2-4E60-A59A-3ADD28AF203F}"/>
              </a:ext>
            </a:extLst>
          </p:cNvPr>
          <p:cNvSpPr>
            <a:spLocks noGrp="1"/>
          </p:cNvSpPr>
          <p:nvPr>
            <p:ph idx="1"/>
          </p:nvPr>
        </p:nvSpPr>
        <p:spPr/>
        <p:txBody>
          <a:bodyPr>
            <a:normAutofit fontScale="77500" lnSpcReduction="20000"/>
          </a:bodyPr>
          <a:lstStyle/>
          <a:p>
            <a:r>
              <a:rPr lang="en-US" dirty="0"/>
              <a:t>Employers must make reasonable adjustments to ensure workers with disabilities, or physical or mental health conditions, are not </a:t>
            </a:r>
            <a:r>
              <a:rPr lang="en-US" b="1" dirty="0"/>
              <a:t>substantially disadvantaged </a:t>
            </a:r>
            <a:r>
              <a:rPr lang="en-US" dirty="0"/>
              <a:t>when doing their jobs</a:t>
            </a:r>
          </a:p>
          <a:p>
            <a:r>
              <a:rPr lang="en-GB" dirty="0"/>
              <a:t>Any adjustment must remedy the disadvantage the person faces</a:t>
            </a:r>
          </a:p>
          <a:p>
            <a:r>
              <a:rPr lang="en-GB" dirty="0"/>
              <a:t>An individual does not have to be diagnosed – the duty applies when the employer is </a:t>
            </a:r>
            <a:r>
              <a:rPr lang="en-GB" b="1" dirty="0"/>
              <a:t>aware or should reasonably be aware </a:t>
            </a:r>
            <a:r>
              <a:rPr lang="en-GB" dirty="0"/>
              <a:t>that an employee has an impairment</a:t>
            </a:r>
          </a:p>
          <a:p>
            <a:endParaRPr lang="en-US" dirty="0"/>
          </a:p>
          <a:p>
            <a:endParaRPr lang="en-GB" dirty="0"/>
          </a:p>
        </p:txBody>
      </p:sp>
    </p:spTree>
    <p:extLst>
      <p:ext uri="{BB962C8B-B14F-4D97-AF65-F5344CB8AC3E}">
        <p14:creationId xmlns:p14="http://schemas.microsoft.com/office/powerpoint/2010/main" val="383011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08005D-C669-4535-A39E-30383086BDC0}"/>
              </a:ext>
            </a:extLst>
          </p:cNvPr>
          <p:cNvSpPr>
            <a:spLocks noGrp="1"/>
          </p:cNvSpPr>
          <p:nvPr>
            <p:ph type="title"/>
          </p:nvPr>
        </p:nvSpPr>
        <p:spPr/>
        <p:txBody>
          <a:bodyPr/>
          <a:lstStyle/>
          <a:p>
            <a:r>
              <a:rPr lang="en-GB" sz="4000" dirty="0"/>
              <a:t>A few ground rules</a:t>
            </a:r>
            <a:endParaRPr lang="en-GB" dirty="0"/>
          </a:p>
        </p:txBody>
      </p:sp>
      <p:sp>
        <p:nvSpPr>
          <p:cNvPr id="126" name="We will be talking about very delicate situations, which may bring out strong views in people so we need to be:…"/>
          <p:cNvSpPr txBox="1">
            <a:spLocks noGrp="1"/>
          </p:cNvSpPr>
          <p:nvPr>
            <p:ph idx="1"/>
          </p:nvPr>
        </p:nvSpPr>
        <p:spPr>
          <a:xfrm>
            <a:off x="1475524" y="2831893"/>
            <a:ext cx="7760988" cy="2988615"/>
          </a:xfrm>
        </p:spPr>
        <p:txBody>
          <a:bodyPr>
            <a:normAutofit fontScale="85000" lnSpcReduction="10000"/>
          </a:bodyPr>
          <a:lstStyle/>
          <a:p>
            <a:pPr marL="0" indent="0">
              <a:buNone/>
            </a:pPr>
            <a:r>
              <a:rPr lang="en-US" dirty="0"/>
              <a:t>We will be talking about very delicate situations, which may bring out strong views in people, so we need to be:</a:t>
            </a:r>
          </a:p>
          <a:p>
            <a:r>
              <a:rPr lang="en-US" dirty="0"/>
              <a:t>tolerant</a:t>
            </a:r>
          </a:p>
          <a:p>
            <a:r>
              <a:rPr lang="en-US" dirty="0"/>
              <a:t>accepting</a:t>
            </a:r>
          </a:p>
          <a:p>
            <a:r>
              <a:rPr lang="en-US" dirty="0"/>
              <a:t>give everyone time to express their view by not butting in or talking over each other</a:t>
            </a:r>
          </a:p>
          <a:p>
            <a:r>
              <a:rPr lang="en-US" dirty="0"/>
              <a:t>listening is the first step to understanding</a:t>
            </a:r>
          </a:p>
        </p:txBody>
      </p:sp>
      <p:sp>
        <p:nvSpPr>
          <p:cNvPr id="127" name="A few ground rules"/>
          <p:cNvSpPr txBox="1"/>
          <p:nvPr/>
        </p:nvSpPr>
        <p:spPr>
          <a:xfrm>
            <a:off x="3286492" y="509825"/>
            <a:ext cx="72200" cy="56983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4600" b="1">
                <a:solidFill>
                  <a:schemeClr val="accent1">
                    <a:hueOff val="47394"/>
                    <a:satOff val="-25753"/>
                    <a:lumOff val="-7544"/>
                  </a:schemeClr>
                </a:solidFill>
                <a:latin typeface="Calibri"/>
                <a:ea typeface="Calibri"/>
                <a:cs typeface="Calibri"/>
                <a:sym typeface="Calibri"/>
              </a:defRPr>
            </a:lvl1pPr>
          </a:lstStyle>
          <a:p>
            <a:endParaRPr sz="3234"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Reasonable adjustment"/>
          <p:cNvSpPr txBox="1"/>
          <p:nvPr/>
        </p:nvSpPr>
        <p:spPr>
          <a:xfrm>
            <a:off x="3956058" y="258433"/>
            <a:ext cx="72200" cy="569836"/>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4600" b="1">
                <a:solidFill>
                  <a:schemeClr val="accent1">
                    <a:hueOff val="47394"/>
                    <a:satOff val="-25753"/>
                    <a:lumOff val="-7544"/>
                  </a:schemeClr>
                </a:solidFill>
                <a:latin typeface="Calibri"/>
                <a:ea typeface="Calibri"/>
                <a:cs typeface="Calibri"/>
                <a:sym typeface="Calibri"/>
              </a:defRPr>
            </a:lvl1pPr>
          </a:lstStyle>
          <a:p>
            <a:endParaRPr sz="3234" dirty="0"/>
          </a:p>
        </p:txBody>
      </p:sp>
      <p:sp>
        <p:nvSpPr>
          <p:cNvPr id="6" name="Title 5">
            <a:extLst>
              <a:ext uri="{FF2B5EF4-FFF2-40B4-BE49-F238E27FC236}">
                <a16:creationId xmlns:a16="http://schemas.microsoft.com/office/drawing/2014/main" id="{446C7DB2-B131-4DB7-91B2-85C937667ED1}"/>
              </a:ext>
            </a:extLst>
          </p:cNvPr>
          <p:cNvSpPr>
            <a:spLocks noGrp="1"/>
          </p:cNvSpPr>
          <p:nvPr>
            <p:ph type="title"/>
          </p:nvPr>
        </p:nvSpPr>
        <p:spPr/>
        <p:txBody>
          <a:bodyPr/>
          <a:lstStyle/>
          <a:p>
            <a:r>
              <a:rPr lang="en-GB" sz="4000" dirty="0"/>
              <a:t>What is reasonable?</a:t>
            </a:r>
            <a:endParaRPr lang="en-GB" dirty="0"/>
          </a:p>
        </p:txBody>
      </p:sp>
      <p:sp>
        <p:nvSpPr>
          <p:cNvPr id="4" name="Content Placeholder 3">
            <a:extLst>
              <a:ext uri="{FF2B5EF4-FFF2-40B4-BE49-F238E27FC236}">
                <a16:creationId xmlns:a16="http://schemas.microsoft.com/office/drawing/2014/main" id="{AFEDD6AA-5633-4A9E-B0E8-413E6C64CA80}"/>
              </a:ext>
            </a:extLst>
          </p:cNvPr>
          <p:cNvSpPr>
            <a:spLocks noGrp="1"/>
          </p:cNvSpPr>
          <p:nvPr>
            <p:ph idx="1"/>
          </p:nvPr>
        </p:nvSpPr>
        <p:spPr/>
        <p:txBody>
          <a:bodyPr>
            <a:normAutofit fontScale="70000" lnSpcReduction="20000"/>
          </a:bodyPr>
          <a:lstStyle/>
          <a:p>
            <a:pPr marL="0" indent="0" algn="l" fontAlgn="base">
              <a:buNone/>
            </a:pPr>
            <a:r>
              <a:rPr lang="en-US" dirty="0"/>
              <a:t>What’s “reasonable” will depend on each situation. The employer needs to consider carefully if the adjustment:</a:t>
            </a:r>
          </a:p>
          <a:p>
            <a:pPr algn="l" fontAlgn="base">
              <a:buFont typeface="Arial" panose="020B0604020202020204" pitchFamily="34" charset="0"/>
              <a:buChar char="•"/>
            </a:pPr>
            <a:r>
              <a:rPr lang="en-US" dirty="0"/>
              <a:t>will remove or reduce the disadvantage for the person with the disability</a:t>
            </a:r>
          </a:p>
          <a:p>
            <a:pPr algn="l" fontAlgn="base">
              <a:buFont typeface="Arial" panose="020B0604020202020204" pitchFamily="34" charset="0"/>
              <a:buChar char="•"/>
            </a:pPr>
            <a:r>
              <a:rPr lang="en-US" dirty="0"/>
              <a:t>is practical to make</a:t>
            </a:r>
          </a:p>
          <a:p>
            <a:pPr algn="l" fontAlgn="base">
              <a:buFont typeface="Arial" panose="020B0604020202020204" pitchFamily="34" charset="0"/>
              <a:buChar char="•"/>
            </a:pPr>
            <a:r>
              <a:rPr lang="en-US" dirty="0"/>
              <a:t>is affordable by the employer </a:t>
            </a:r>
          </a:p>
          <a:p>
            <a:pPr algn="l" fontAlgn="base">
              <a:buFont typeface="Arial" panose="020B0604020202020204" pitchFamily="34" charset="0"/>
              <a:buChar char="•"/>
            </a:pPr>
            <a:r>
              <a:rPr lang="en-US" dirty="0"/>
              <a:t>could harm the health and safety of others</a:t>
            </a:r>
          </a:p>
          <a:p>
            <a:pPr marL="0" indent="0" algn="l" fontAlgn="base">
              <a:buNone/>
            </a:pPr>
            <a:r>
              <a:rPr lang="en-US" dirty="0"/>
              <a:t>The employer </a:t>
            </a:r>
            <a:r>
              <a:rPr lang="en-US" b="1" dirty="0"/>
              <a:t>must</a:t>
            </a:r>
            <a:r>
              <a:rPr lang="en-US" dirty="0"/>
              <a:t> make the changes if they're reasonable – a failure to make reasonable adjustments is unlawful </a:t>
            </a:r>
            <a:br>
              <a:rPr lang="en-US" dirty="0"/>
            </a:br>
            <a:r>
              <a:rPr lang="en-US" dirty="0"/>
              <a:t>discrimination</a:t>
            </a:r>
          </a:p>
          <a:p>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28E602-E27B-4717-97C6-CE88BAD168B7}"/>
              </a:ext>
            </a:extLst>
          </p:cNvPr>
          <p:cNvSpPr>
            <a:spLocks noGrp="1"/>
          </p:cNvSpPr>
          <p:nvPr>
            <p:ph type="title"/>
          </p:nvPr>
        </p:nvSpPr>
        <p:spPr>
          <a:xfrm>
            <a:off x="1170725" y="894271"/>
            <a:ext cx="7760988" cy="1653210"/>
          </a:xfrm>
        </p:spPr>
        <p:txBody>
          <a:bodyPr>
            <a:normAutofit/>
          </a:bodyPr>
          <a:lstStyle/>
          <a:p>
            <a:r>
              <a:rPr lang="en-GB" sz="4000" dirty="0"/>
              <a:t>What sources of information </a:t>
            </a:r>
            <a:br>
              <a:rPr lang="en-GB" sz="4000" dirty="0"/>
            </a:br>
            <a:r>
              <a:rPr lang="en-GB" sz="4000" dirty="0"/>
              <a:t>for reasonable adjustments?</a:t>
            </a:r>
            <a:endParaRPr lang="en-GB" dirty="0"/>
          </a:p>
        </p:txBody>
      </p:sp>
      <p:sp>
        <p:nvSpPr>
          <p:cNvPr id="4" name="Content Placeholder 3">
            <a:extLst>
              <a:ext uri="{FF2B5EF4-FFF2-40B4-BE49-F238E27FC236}">
                <a16:creationId xmlns:a16="http://schemas.microsoft.com/office/drawing/2014/main" id="{262FA40E-6F4E-4243-91CD-2218EB686B20}"/>
              </a:ext>
            </a:extLst>
          </p:cNvPr>
          <p:cNvSpPr>
            <a:spLocks noGrp="1"/>
          </p:cNvSpPr>
          <p:nvPr>
            <p:ph idx="1"/>
          </p:nvPr>
        </p:nvSpPr>
        <p:spPr>
          <a:xfrm>
            <a:off x="1170726" y="2831893"/>
            <a:ext cx="7760988" cy="3139136"/>
          </a:xfrm>
        </p:spPr>
        <p:txBody>
          <a:bodyPr>
            <a:normAutofit fontScale="77500" lnSpcReduction="20000"/>
          </a:bodyPr>
          <a:lstStyle/>
          <a:p>
            <a:r>
              <a:rPr lang="en-US" dirty="0"/>
              <a:t>the individual</a:t>
            </a:r>
          </a:p>
          <a:p>
            <a:r>
              <a:rPr lang="en-US" dirty="0"/>
              <a:t>the individual’s GP, e.g. through the Fit for Work Statement (‘Fit Note’) </a:t>
            </a:r>
          </a:p>
          <a:p>
            <a:r>
              <a:rPr lang="en-US" dirty="0"/>
              <a:t>any specialist mental health support the individual may be receiving, e.g. a community psychiatric nurse (CPN) or consultant psychiatrist </a:t>
            </a:r>
          </a:p>
          <a:p>
            <a:r>
              <a:rPr lang="en-US" dirty="0"/>
              <a:t>occupational health services </a:t>
            </a:r>
          </a:p>
          <a:p>
            <a:r>
              <a:rPr lang="en-US" dirty="0"/>
              <a:t>union reps, who may have examples from other members or workplaces.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0CABE-83D6-46F7-901C-7D47F04BAEFA}"/>
              </a:ext>
            </a:extLst>
          </p:cNvPr>
          <p:cNvSpPr>
            <a:spLocks noGrp="1"/>
          </p:cNvSpPr>
          <p:nvPr>
            <p:ph type="title"/>
          </p:nvPr>
        </p:nvSpPr>
        <p:spPr>
          <a:xfrm>
            <a:off x="1123833" y="894271"/>
            <a:ext cx="7760988" cy="1653210"/>
          </a:xfrm>
        </p:spPr>
        <p:txBody>
          <a:bodyPr>
            <a:normAutofit/>
          </a:bodyPr>
          <a:lstStyle/>
          <a:p>
            <a:r>
              <a:rPr lang="en-GB" dirty="0"/>
              <a:t>Activity: Workplace policies and practices</a:t>
            </a:r>
          </a:p>
        </p:txBody>
      </p:sp>
      <p:sp>
        <p:nvSpPr>
          <p:cNvPr id="3" name="Content Placeholder 2">
            <a:extLst>
              <a:ext uri="{FF2B5EF4-FFF2-40B4-BE49-F238E27FC236}">
                <a16:creationId xmlns:a16="http://schemas.microsoft.com/office/drawing/2014/main" id="{E007D970-AAA9-4C32-BDD8-D95E4C1D86F0}"/>
              </a:ext>
            </a:extLst>
          </p:cNvPr>
          <p:cNvSpPr>
            <a:spLocks noGrp="1"/>
          </p:cNvSpPr>
          <p:nvPr>
            <p:ph idx="1"/>
          </p:nvPr>
        </p:nvSpPr>
        <p:spPr>
          <a:xfrm>
            <a:off x="1123834" y="2831893"/>
            <a:ext cx="7996722" cy="3779922"/>
          </a:xfrm>
        </p:spPr>
        <p:txBody>
          <a:bodyPr>
            <a:normAutofit fontScale="85000" lnSpcReduction="10000"/>
          </a:bodyPr>
          <a:lstStyle/>
          <a:p>
            <a:pPr marL="0" indent="0">
              <a:buNone/>
            </a:pPr>
            <a:r>
              <a:rPr lang="en-GB" sz="1600" dirty="0"/>
              <a:t>Task</a:t>
            </a:r>
          </a:p>
          <a:p>
            <a:pPr marL="0" indent="0">
              <a:buNone/>
            </a:pPr>
            <a:r>
              <a:rPr lang="en-GB" sz="1600" dirty="0"/>
              <a:t>In pairs, compare and discuss your employers’ policies. Discuss and answer the following questions:</a:t>
            </a:r>
          </a:p>
          <a:p>
            <a:pPr>
              <a:spcBef>
                <a:spcPts val="900"/>
              </a:spcBef>
            </a:pPr>
            <a:r>
              <a:rPr lang="en-GB" sz="1800" dirty="0">
                <a:effectLst/>
                <a:latin typeface="Arial" panose="020B0604020202020204" pitchFamily="34" charset="0"/>
                <a:ea typeface="Times" panose="02020603050405020304" pitchFamily="18" charset="0"/>
                <a:cs typeface="Times New Roman" panose="02020603050405020304" pitchFamily="18" charset="0"/>
              </a:rPr>
              <a:t>Does the policy cover all areas you believe are necessary? What areas should it cover? </a:t>
            </a:r>
          </a:p>
          <a:p>
            <a:pPr marL="342900" lvl="0" indent="-342900">
              <a:buFont typeface="Symbol" panose="05050102010706020507" pitchFamily="18" charset="2"/>
              <a:buChar char=""/>
            </a:pPr>
            <a:r>
              <a:rPr lang="en-GB" sz="1600" dirty="0"/>
              <a:t>ls this policy a reflection of what actually happens, in practice, in the workplace? Identify any improvements needed.</a:t>
            </a:r>
          </a:p>
          <a:p>
            <a:pPr marL="342900" lvl="0" indent="-342900">
              <a:buFont typeface="Symbol" panose="05050102010706020507" pitchFamily="18" charset="2"/>
              <a:buChar char=""/>
            </a:pPr>
            <a:r>
              <a:rPr lang="en-GB" sz="1600" dirty="0"/>
              <a:t>If your employer does not have a mental health policy, are there any plans to develop such a policy?</a:t>
            </a:r>
          </a:p>
          <a:p>
            <a:pPr marL="342900" lvl="0" indent="-342900">
              <a:buFont typeface="Symbol" panose="05050102010706020507" pitchFamily="18" charset="2"/>
              <a:buChar char=""/>
            </a:pPr>
            <a:r>
              <a:rPr lang="en-GB" sz="1600" dirty="0"/>
              <a:t>What other workplace policies/procedures cover mental health?</a:t>
            </a:r>
          </a:p>
          <a:p>
            <a:pPr marL="342900" lvl="0" indent="-342900">
              <a:buFont typeface="Symbol" panose="05050102010706020507" pitchFamily="18" charset="2"/>
              <a:buChar char=""/>
            </a:pPr>
            <a:r>
              <a:rPr lang="en-GB" sz="1600" dirty="0"/>
              <a:t>Which policy, if either, is the strongest and why?</a:t>
            </a:r>
          </a:p>
          <a:p>
            <a:pPr marL="0" indent="0">
              <a:buNone/>
            </a:pPr>
            <a:r>
              <a:rPr lang="en-GB" sz="1600" dirty="0"/>
              <a:t>Report back</a:t>
            </a:r>
          </a:p>
          <a:p>
            <a:pPr marL="0" indent="0">
              <a:buNone/>
            </a:pPr>
            <a:r>
              <a:rPr lang="en-GB" sz="1600" dirty="0"/>
              <a:t>Prepare a report for the group. Elect a spokesperson to share your report.</a:t>
            </a:r>
          </a:p>
          <a:p>
            <a:pPr marL="0" indent="0">
              <a:buNone/>
            </a:pPr>
            <a:r>
              <a:rPr lang="en-GB" sz="1600" dirty="0"/>
              <a:t>Tutor to lead a discussion around what topics a mental health policy </a:t>
            </a:r>
            <a:br>
              <a:rPr lang="en-GB" sz="1600" dirty="0"/>
            </a:br>
            <a:r>
              <a:rPr lang="en-GB" sz="1600" dirty="0"/>
              <a:t>should contain</a:t>
            </a:r>
          </a:p>
        </p:txBody>
      </p:sp>
    </p:spTree>
    <p:extLst>
      <p:ext uri="{BB962C8B-B14F-4D97-AF65-F5344CB8AC3E}">
        <p14:creationId xmlns:p14="http://schemas.microsoft.com/office/powerpoint/2010/main" val="4033354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C87535-9816-4490-B886-AF442FC40F7B}"/>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05F72DF-B3FF-4766-BF81-CE00E83B59A6}"/>
              </a:ext>
            </a:extLst>
          </p:cNvPr>
          <p:cNvSpPr>
            <a:spLocks noGrp="1"/>
          </p:cNvSpPr>
          <p:nvPr>
            <p:ph type="title"/>
          </p:nvPr>
        </p:nvSpPr>
        <p:spPr/>
        <p:txBody>
          <a:bodyPr/>
          <a:lstStyle/>
          <a:p>
            <a:r>
              <a:rPr lang="en-US" dirty="0"/>
              <a:t>What should a mental </a:t>
            </a:r>
            <a:br>
              <a:rPr lang="en-US" dirty="0"/>
            </a:br>
            <a:r>
              <a:rPr lang="en-US" dirty="0"/>
              <a:t>health policy contain?</a:t>
            </a:r>
            <a:endParaRPr lang="en-GB" dirty="0"/>
          </a:p>
        </p:txBody>
      </p:sp>
      <p:sp>
        <p:nvSpPr>
          <p:cNvPr id="192" name="Recruitment and selection…"/>
          <p:cNvSpPr txBox="1">
            <a:spLocks noGrp="1"/>
          </p:cNvSpPr>
          <p:nvPr>
            <p:ph idx="1"/>
          </p:nvPr>
        </p:nvSpPr>
        <p:spPr>
          <a:xfrm>
            <a:off x="1475524" y="2831893"/>
            <a:ext cx="9262814" cy="3885430"/>
          </a:xfrm>
        </p:spPr>
        <p:txBody>
          <a:bodyPr numCol="2" spcCol="360000">
            <a:normAutofit fontScale="92500" lnSpcReduction="10000"/>
          </a:bodyPr>
          <a:lstStyle/>
          <a:p>
            <a:pPr lvl="0"/>
            <a:r>
              <a:rPr lang="en-US" sz="1600" dirty="0"/>
              <a:t>The employer’s commitment to promoting and protecting employee’s mental health</a:t>
            </a:r>
          </a:p>
          <a:p>
            <a:pPr lvl="0"/>
            <a:r>
              <a:rPr lang="en-US" sz="1600" dirty="0"/>
              <a:t>A definition of mental health</a:t>
            </a:r>
          </a:p>
          <a:p>
            <a:pPr lvl="0"/>
            <a:r>
              <a:rPr lang="en-US" sz="1600" dirty="0"/>
              <a:t>A commitment to, and methods for, promoting awareness of mental health and tackling stigma</a:t>
            </a:r>
          </a:p>
          <a:p>
            <a:pPr lvl="0">
              <a:spcBef>
                <a:spcPts val="200"/>
              </a:spcBef>
            </a:pPr>
            <a:r>
              <a:rPr lang="en-US" sz="1600" dirty="0"/>
              <a:t>Roles and responsibilities of the people in the </a:t>
            </a:r>
            <a:r>
              <a:rPr lang="en-US" sz="1600" dirty="0" err="1"/>
              <a:t>organisation</a:t>
            </a:r>
            <a:r>
              <a:rPr lang="en-US" sz="1600" dirty="0"/>
              <a:t>, including:</a:t>
            </a:r>
          </a:p>
          <a:p>
            <a:pPr lvl="1">
              <a:spcBef>
                <a:spcPts val="200"/>
              </a:spcBef>
            </a:pPr>
            <a:r>
              <a:rPr lang="en-US" sz="1600" dirty="0"/>
              <a:t>line managers</a:t>
            </a:r>
          </a:p>
          <a:p>
            <a:pPr lvl="1">
              <a:spcBef>
                <a:spcPts val="200"/>
              </a:spcBef>
            </a:pPr>
            <a:r>
              <a:rPr lang="en-US" sz="1600" dirty="0"/>
              <a:t>human resources </a:t>
            </a:r>
          </a:p>
          <a:p>
            <a:pPr lvl="1">
              <a:spcBef>
                <a:spcPts val="200"/>
              </a:spcBef>
            </a:pPr>
            <a:r>
              <a:rPr lang="en-US" sz="1600" dirty="0"/>
              <a:t>occupational health </a:t>
            </a:r>
          </a:p>
          <a:p>
            <a:pPr lvl="1">
              <a:spcBef>
                <a:spcPts val="200"/>
              </a:spcBef>
            </a:pPr>
            <a:r>
              <a:rPr lang="en-US" sz="1600" dirty="0"/>
              <a:t>employees </a:t>
            </a:r>
          </a:p>
          <a:p>
            <a:pPr lvl="1">
              <a:spcBef>
                <a:spcPts val="200"/>
              </a:spcBef>
            </a:pPr>
            <a:r>
              <a:rPr lang="en-US" sz="1600" dirty="0"/>
              <a:t>union reps </a:t>
            </a:r>
          </a:p>
          <a:p>
            <a:pPr marL="342900" lvl="1" indent="-342900">
              <a:spcBef>
                <a:spcPts val="600"/>
              </a:spcBef>
            </a:pPr>
            <a:r>
              <a:rPr lang="en-US" sz="1600" dirty="0"/>
              <a:t>The practical arrangements in place to achieve the statement of intent, including:</a:t>
            </a:r>
          </a:p>
          <a:p>
            <a:pPr lvl="1">
              <a:spcBef>
                <a:spcPts val="200"/>
              </a:spcBef>
            </a:pPr>
            <a:r>
              <a:rPr lang="en-US" sz="1600" dirty="0"/>
              <a:t>the presence and maintenance of a stress risk assessment and action plan;</a:t>
            </a:r>
          </a:p>
          <a:p>
            <a:pPr lvl="1">
              <a:spcBef>
                <a:spcPts val="200"/>
              </a:spcBef>
            </a:pPr>
            <a:r>
              <a:rPr lang="en-US" sz="1600" dirty="0"/>
              <a:t>reasonable adjustments for current workers and during recruitment and selection; and</a:t>
            </a:r>
          </a:p>
          <a:p>
            <a:pPr lvl="1">
              <a:spcBef>
                <a:spcPts val="200"/>
              </a:spcBef>
            </a:pPr>
            <a:r>
              <a:rPr lang="en-US" sz="1600" dirty="0"/>
              <a:t>methods for monitoring employee mental health at an organisational level.</a:t>
            </a:r>
          </a:p>
          <a:p>
            <a:pPr lvl="0"/>
            <a:r>
              <a:rPr lang="en-US" sz="1600" dirty="0"/>
              <a:t>A list of key internal and external sources of information, support and advice</a:t>
            </a:r>
          </a:p>
          <a:p>
            <a:pPr lvl="0"/>
            <a:r>
              <a:rPr lang="en-US" sz="1600" dirty="0"/>
              <a:t>A commitment to provide training</a:t>
            </a:r>
          </a:p>
          <a:p>
            <a:pPr lvl="0"/>
            <a:r>
              <a:rPr lang="en-US" sz="1600" dirty="0"/>
              <a:t>Methods used to monitor effectiveness of the policy, and a commitment to keep the policy under review</a:t>
            </a:r>
          </a:p>
          <a:p>
            <a:r>
              <a:rPr lang="en-US" sz="1600" dirty="0"/>
              <a:t>Information regarding recruitment and selection </a:t>
            </a:r>
          </a:p>
          <a:p>
            <a:r>
              <a:rPr lang="en-US" sz="1600" dirty="0"/>
              <a:t>Links to related policies, such as health and safety, sickness absence and drugs and alcohol</a:t>
            </a:r>
          </a:p>
        </p:txBody>
      </p:sp>
      <p:sp>
        <p:nvSpPr>
          <p:cNvPr id="193" name="What should a mental health policy contain?"/>
          <p:cNvSpPr txBox="1"/>
          <p:nvPr/>
        </p:nvSpPr>
        <p:spPr>
          <a:xfrm>
            <a:off x="2253928" y="514919"/>
            <a:ext cx="72200" cy="569836"/>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4600" b="1">
                <a:solidFill>
                  <a:schemeClr val="accent1">
                    <a:hueOff val="47394"/>
                    <a:satOff val="-25753"/>
                    <a:lumOff val="-7544"/>
                  </a:schemeClr>
                </a:solidFill>
                <a:latin typeface="Calibri"/>
                <a:ea typeface="Calibri"/>
                <a:cs typeface="Calibri"/>
                <a:sym typeface="Calibri"/>
              </a:defRPr>
            </a:lvl1pPr>
          </a:lstStyle>
          <a:p>
            <a:endParaRPr sz="3234" dirty="0"/>
          </a:p>
        </p:txBody>
      </p:sp>
      <p:pic>
        <p:nvPicPr>
          <p:cNvPr id="6" name="Picture 5">
            <a:extLst>
              <a:ext uri="{FF2B5EF4-FFF2-40B4-BE49-F238E27FC236}">
                <a16:creationId xmlns:a16="http://schemas.microsoft.com/office/drawing/2014/main" id="{D5709287-8881-4B2D-AEF0-54639EAD9C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a:extLst>
              <a:ext uri="{FF2B5EF4-FFF2-40B4-BE49-F238E27FC236}">
                <a16:creationId xmlns:a16="http://schemas.microsoft.com/office/drawing/2014/main" id="{461AF973-F919-4734-AD4A-83AEEE1371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54A37-9098-43DE-B9C9-EF335D4786D4}"/>
              </a:ext>
            </a:extLst>
          </p:cNvPr>
          <p:cNvSpPr>
            <a:spLocks noGrp="1"/>
          </p:cNvSpPr>
          <p:nvPr>
            <p:ph type="title"/>
          </p:nvPr>
        </p:nvSpPr>
        <p:spPr/>
        <p:txBody>
          <a:bodyPr>
            <a:normAutofit fontScale="90000"/>
          </a:bodyPr>
          <a:lstStyle/>
          <a:p>
            <a:r>
              <a:rPr lang="en-GB" dirty="0"/>
              <a:t> </a:t>
            </a:r>
            <a:br>
              <a:rPr lang="en-GB" dirty="0"/>
            </a:br>
            <a:r>
              <a:rPr lang="en-GB" dirty="0"/>
              <a:t>Activity: Raising the profile of mental health in the workplace</a:t>
            </a:r>
          </a:p>
        </p:txBody>
      </p:sp>
      <p:sp>
        <p:nvSpPr>
          <p:cNvPr id="3" name="Content Placeholder 2">
            <a:extLst>
              <a:ext uri="{FF2B5EF4-FFF2-40B4-BE49-F238E27FC236}">
                <a16:creationId xmlns:a16="http://schemas.microsoft.com/office/drawing/2014/main" id="{0F8AA7E0-20D6-4C0B-B72C-20D37F06BAD7}"/>
              </a:ext>
            </a:extLst>
          </p:cNvPr>
          <p:cNvSpPr>
            <a:spLocks noGrp="1"/>
          </p:cNvSpPr>
          <p:nvPr>
            <p:ph idx="1"/>
          </p:nvPr>
        </p:nvSpPr>
        <p:spPr/>
        <p:txBody>
          <a:bodyPr>
            <a:normAutofit fontScale="92500" lnSpcReduction="20000"/>
          </a:bodyPr>
          <a:lstStyle/>
          <a:p>
            <a:pPr marL="0" indent="0">
              <a:buNone/>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Task</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In small groups, develop a plan to raise the profile of mental health and raise awareness </a:t>
            </a:r>
            <a:r>
              <a:rPr lang="en-GB" sz="1800" dirty="0">
                <a:latin typeface="Arial" panose="020B0604020202020204" pitchFamily="34" charset="0"/>
                <a:ea typeface="Times New Roman" panose="02020603050405020304" pitchFamily="18" charset="0"/>
                <a:cs typeface="Times New Roman" panose="02020603050405020304" pitchFamily="18" charset="0"/>
              </a:rPr>
              <a:t>at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work.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You may wish to consider ways in which you can progress mental health with your employer, identify negotiating and campaigning opportunities, different methods for raising awareness in the workplace, policy development etc. Consider who you will work with and how you will involve your members, other reps and your branch. </a:t>
            </a:r>
          </a:p>
          <a:p>
            <a:pPr marL="0" indent="0">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Identify the benefits of having a workplace which has a positive approach to mental health and wellbeing, for colleagues, the employer and the union.</a:t>
            </a:r>
          </a:p>
          <a:p>
            <a:pPr marL="0" indent="0">
              <a:buNone/>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Report back</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Elect a spokesperson, to share your plan with the rest of the group.</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7317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59998C-E817-48D9-B133-75245674E975}"/>
              </a:ext>
            </a:extLst>
          </p:cNvPr>
          <p:cNvSpPr>
            <a:spLocks noGrp="1"/>
          </p:cNvSpPr>
          <p:nvPr>
            <p:ph type="ctrTitle"/>
          </p:nvPr>
        </p:nvSpPr>
        <p:spPr/>
        <p:txBody>
          <a:bodyPr/>
          <a:lstStyle/>
          <a:p>
            <a:r>
              <a:rPr lang="en-GB" dirty="0"/>
              <a:t>Thank you</a:t>
            </a:r>
          </a:p>
        </p:txBody>
      </p:sp>
      <p:sp>
        <p:nvSpPr>
          <p:cNvPr id="5" name="Subtitle 4">
            <a:extLst>
              <a:ext uri="{FF2B5EF4-FFF2-40B4-BE49-F238E27FC236}">
                <a16:creationId xmlns:a16="http://schemas.microsoft.com/office/drawing/2014/main" id="{67ECB68A-1442-43CE-AB72-930CCA32C4BA}"/>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052957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lstStyle/>
          <a:p>
            <a:r>
              <a:rPr lang="en-GB" dirty="0"/>
              <a:t>Activity: introductions</a:t>
            </a:r>
          </a:p>
        </p:txBody>
      </p:sp>
      <p:sp>
        <p:nvSpPr>
          <p:cNvPr id="3" name="Content Placeholder 2"/>
          <p:cNvSpPr>
            <a:spLocks noGrp="1"/>
          </p:cNvSpPr>
          <p:nvPr>
            <p:ph idx="4294967295"/>
          </p:nvPr>
        </p:nvSpPr>
        <p:spPr>
          <a:xfrm>
            <a:off x="1475524" y="2831892"/>
            <a:ext cx="7760988" cy="3854657"/>
          </a:xfrm>
        </p:spPr>
        <p:txBody>
          <a:bodyPr>
            <a:normAutofit fontScale="77500" lnSpcReduction="20000"/>
          </a:bodyPr>
          <a:lstStyle/>
          <a:p>
            <a:pPr marL="0" indent="0">
              <a:buNone/>
            </a:pPr>
            <a:r>
              <a:rPr lang="en-GB" sz="2900" b="1" dirty="0"/>
              <a:t>Task</a:t>
            </a:r>
          </a:p>
          <a:p>
            <a:pPr marL="0" indent="0">
              <a:buNone/>
            </a:pPr>
            <a:r>
              <a:rPr lang="en-GB" sz="2900" dirty="0"/>
              <a:t>Work with another person to find out some basic information about their workplace and union experience:</a:t>
            </a:r>
          </a:p>
          <a:p>
            <a:pPr>
              <a:lnSpc>
                <a:spcPct val="120000"/>
              </a:lnSpc>
              <a:spcBef>
                <a:spcPts val="600"/>
              </a:spcBef>
            </a:pPr>
            <a:r>
              <a:rPr lang="en-GB" sz="2900" dirty="0"/>
              <a:t>name</a:t>
            </a:r>
          </a:p>
          <a:p>
            <a:pPr>
              <a:lnSpc>
                <a:spcPct val="120000"/>
              </a:lnSpc>
              <a:spcBef>
                <a:spcPts val="600"/>
              </a:spcBef>
            </a:pPr>
            <a:r>
              <a:rPr lang="en-GB" sz="2900" dirty="0"/>
              <a:t>job and employer</a:t>
            </a:r>
          </a:p>
          <a:p>
            <a:pPr>
              <a:lnSpc>
                <a:spcPct val="120000"/>
              </a:lnSpc>
              <a:spcBef>
                <a:spcPts val="600"/>
              </a:spcBef>
            </a:pPr>
            <a:r>
              <a:rPr lang="en-GB" sz="2900" dirty="0"/>
              <a:t>role in the union </a:t>
            </a:r>
          </a:p>
          <a:p>
            <a:pPr>
              <a:lnSpc>
                <a:spcPct val="120000"/>
              </a:lnSpc>
              <a:spcBef>
                <a:spcPts val="600"/>
              </a:spcBef>
            </a:pPr>
            <a:r>
              <a:rPr lang="en-GB" sz="2900" dirty="0"/>
              <a:t>why they’ve come on the course</a:t>
            </a:r>
          </a:p>
          <a:p>
            <a:pPr>
              <a:lnSpc>
                <a:spcPct val="120000"/>
              </a:lnSpc>
              <a:spcBef>
                <a:spcPts val="600"/>
              </a:spcBef>
            </a:pPr>
            <a:r>
              <a:rPr lang="en-GB" sz="2900" dirty="0"/>
              <a:t>any mental health activities/achievements at </a:t>
            </a:r>
            <a:br>
              <a:rPr lang="en-GB" sz="2900" dirty="0"/>
            </a:br>
            <a:r>
              <a:rPr lang="en-GB" sz="2900" dirty="0"/>
              <a:t>work so far</a:t>
            </a:r>
          </a:p>
          <a:p>
            <a:pPr>
              <a:lnSpc>
                <a:spcPct val="120000"/>
              </a:lnSpc>
              <a:spcBef>
                <a:spcPts val="600"/>
              </a:spcBef>
            </a:pPr>
            <a:r>
              <a:rPr lang="en-GB" sz="2900" dirty="0"/>
              <a:t>what they want to get out of the course.</a:t>
            </a:r>
          </a:p>
          <a:p>
            <a:endParaRPr lang="en-GB" dirty="0"/>
          </a:p>
        </p:txBody>
      </p:sp>
    </p:spTree>
    <p:extLst>
      <p:ext uri="{BB962C8B-B14F-4D97-AF65-F5344CB8AC3E}">
        <p14:creationId xmlns:p14="http://schemas.microsoft.com/office/powerpoint/2010/main" val="1763048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altLang="en-US" dirty="0"/>
              <a:t>What is mental health? </a:t>
            </a:r>
          </a:p>
        </p:txBody>
      </p:sp>
      <p:sp>
        <p:nvSpPr>
          <p:cNvPr id="3" name="Content Placeholder 2"/>
          <p:cNvSpPr>
            <a:spLocks noGrp="1"/>
          </p:cNvSpPr>
          <p:nvPr>
            <p:ph idx="1"/>
          </p:nvPr>
        </p:nvSpPr>
        <p:spPr>
          <a:xfrm>
            <a:off x="1475524" y="2831893"/>
            <a:ext cx="4050633" cy="3139136"/>
          </a:xfrm>
        </p:spPr>
        <p:txBody>
          <a:bodyPr>
            <a:noAutofit/>
          </a:bodyPr>
          <a:lstStyle/>
          <a:p>
            <a:pPr marL="0" indent="0">
              <a:buNone/>
            </a:pPr>
            <a:r>
              <a:rPr lang="en-GB" dirty="0"/>
              <a:t>“A state of well-being in which every individual realises his or her own</a:t>
            </a:r>
          </a:p>
          <a:p>
            <a:endParaRPr lang="en-GB" dirty="0"/>
          </a:p>
          <a:p>
            <a:endParaRPr lang="en-GB" dirty="0"/>
          </a:p>
          <a:p>
            <a:endParaRPr lang="en-GB" dirty="0"/>
          </a:p>
          <a:p>
            <a:endParaRPr lang="en-GB" dirty="0"/>
          </a:p>
        </p:txBody>
      </p:sp>
      <p:pic>
        <p:nvPicPr>
          <p:cNvPr id="4" name="Picture 3" descr="A picture containing graphical user interface&#10;&#10;Description automatically generated">
            <a:extLst>
              <a:ext uri="{FF2B5EF4-FFF2-40B4-BE49-F238E27FC236}">
                <a16:creationId xmlns:a16="http://schemas.microsoft.com/office/drawing/2014/main" id="{990F487F-5636-4B55-AA56-1E2AC4A936D9}"/>
              </a:ext>
            </a:extLst>
          </p:cNvPr>
          <p:cNvPicPr>
            <a:picLocks noChangeAspect="1"/>
          </p:cNvPicPr>
          <p:nvPr/>
        </p:nvPicPr>
        <p:blipFill>
          <a:blip r:embed="rId3"/>
          <a:stretch>
            <a:fillRect/>
          </a:stretch>
        </p:blipFill>
        <p:spPr>
          <a:xfrm>
            <a:off x="5446645" y="2831893"/>
            <a:ext cx="3867150" cy="1181100"/>
          </a:xfrm>
          <a:prstGeom prst="rect">
            <a:avLst/>
          </a:prstGeom>
        </p:spPr>
      </p:pic>
      <p:sp>
        <p:nvSpPr>
          <p:cNvPr id="8" name="Content Placeholder 2">
            <a:extLst>
              <a:ext uri="{FF2B5EF4-FFF2-40B4-BE49-F238E27FC236}">
                <a16:creationId xmlns:a16="http://schemas.microsoft.com/office/drawing/2014/main" id="{EE982DA4-498D-49D4-A883-A6101B3FC16E}"/>
              </a:ext>
            </a:extLst>
          </p:cNvPr>
          <p:cNvSpPr txBox="1">
            <a:spLocks/>
          </p:cNvSpPr>
          <p:nvPr/>
        </p:nvSpPr>
        <p:spPr>
          <a:xfrm>
            <a:off x="5021505" y="2859823"/>
            <a:ext cx="4050633" cy="3139136"/>
          </a:xfrm>
          <a:prstGeom prst="rect">
            <a:avLst/>
          </a:prstGeom>
        </p:spPr>
        <p:txBody>
          <a:bodyPr vert="horz" lIns="0" tIns="0" rIns="0" bIns="0" rtlCol="0">
            <a:normAutofit/>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GB" dirty="0"/>
          </a:p>
        </p:txBody>
      </p:sp>
      <p:sp>
        <p:nvSpPr>
          <p:cNvPr id="9" name="Content Placeholder 2">
            <a:extLst>
              <a:ext uri="{FF2B5EF4-FFF2-40B4-BE49-F238E27FC236}">
                <a16:creationId xmlns:a16="http://schemas.microsoft.com/office/drawing/2014/main" id="{8E618596-6FC5-49EF-A207-8516E578F644}"/>
              </a:ext>
            </a:extLst>
          </p:cNvPr>
          <p:cNvSpPr txBox="1">
            <a:spLocks/>
          </p:cNvSpPr>
          <p:nvPr/>
        </p:nvSpPr>
        <p:spPr>
          <a:xfrm>
            <a:off x="1475524" y="4138381"/>
            <a:ext cx="7917783" cy="3139136"/>
          </a:xfrm>
          <a:prstGeom prst="rect">
            <a:avLst/>
          </a:prstGeom>
        </p:spPr>
        <p:txBody>
          <a:bodyPr vert="horz" lIns="0" tIns="0" rIns="0" bIns="0" rtlCol="0">
            <a:noAutofit/>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800" dirty="0"/>
              <a:t>potential, can cope with the normal stresses of life, can work productively and fruitfully, and is able to make a contribution to her or his community.” </a:t>
            </a:r>
          </a:p>
        </p:txBody>
      </p:sp>
    </p:spTree>
    <p:extLst>
      <p:ext uri="{BB962C8B-B14F-4D97-AF65-F5344CB8AC3E}">
        <p14:creationId xmlns:p14="http://schemas.microsoft.com/office/powerpoint/2010/main" val="1606294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rrow: Down 21" descr="Rippling water reflecting clouds in sky">
            <a:extLst>
              <a:ext uri="{FF2B5EF4-FFF2-40B4-BE49-F238E27FC236}">
                <a16:creationId xmlns:a16="http://schemas.microsoft.com/office/drawing/2014/main" id="{A676DAC7-0613-49C2-A637-6F13DCE59A40}"/>
              </a:ext>
            </a:extLst>
          </p:cNvPr>
          <p:cNvSpPr/>
          <p:nvPr/>
        </p:nvSpPr>
        <p:spPr>
          <a:xfrm rot="10800000">
            <a:off x="6250523" y="3563976"/>
            <a:ext cx="737936" cy="2520000"/>
          </a:xfrm>
          <a:prstGeom prst="downArrow">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EAE82B39-5189-4637-A5F2-0C77884CDFF8}"/>
              </a:ext>
            </a:extLst>
          </p:cNvPr>
          <p:cNvSpPr txBox="1"/>
          <p:nvPr/>
        </p:nvSpPr>
        <p:spPr>
          <a:xfrm>
            <a:off x="6915118" y="4527129"/>
            <a:ext cx="2191628"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Pressure</a:t>
            </a:r>
          </a:p>
        </p:txBody>
      </p:sp>
      <p:grpSp>
        <p:nvGrpSpPr>
          <p:cNvPr id="3" name="Group 2">
            <a:extLst>
              <a:ext uri="{FF2B5EF4-FFF2-40B4-BE49-F238E27FC236}">
                <a16:creationId xmlns:a16="http://schemas.microsoft.com/office/drawing/2014/main" id="{DA91DE27-FEFD-4251-9041-0B53FECFEFC3}"/>
              </a:ext>
            </a:extLst>
          </p:cNvPr>
          <p:cNvGrpSpPr>
            <a:grpSpLocks/>
          </p:cNvGrpSpPr>
          <p:nvPr/>
        </p:nvGrpSpPr>
        <p:grpSpPr>
          <a:xfrm>
            <a:off x="948267" y="1291193"/>
            <a:ext cx="5198601" cy="5331039"/>
            <a:chOff x="1344471" y="848021"/>
            <a:chExt cx="5611719" cy="5754681"/>
          </a:xfrm>
        </p:grpSpPr>
        <p:pic>
          <p:nvPicPr>
            <p:cNvPr id="31" name="Picture 30" descr="Rippling water reflecting clouds in sky">
              <a:extLst>
                <a:ext uri="{FF2B5EF4-FFF2-40B4-BE49-F238E27FC236}">
                  <a16:creationId xmlns:a16="http://schemas.microsoft.com/office/drawing/2014/main" id="{BBF07674-AFFE-4340-8E46-A625E45F9C12}"/>
                </a:ext>
              </a:extLst>
            </p:cNvPr>
            <p:cNvPicPr>
              <a:picLocks noChangeAspect="1"/>
            </p:cNvPicPr>
            <p:nvPr/>
          </p:nvPicPr>
          <p:blipFill rotWithShape="1">
            <a:blip r:embed="rId3"/>
            <a:srcRect l="-1" t="492" r="44463" b="40869"/>
            <a:stretch/>
          </p:blipFill>
          <p:spPr>
            <a:xfrm>
              <a:off x="3109339" y="3849847"/>
              <a:ext cx="3420000" cy="2404977"/>
            </a:xfrm>
            <a:prstGeom prst="rect">
              <a:avLst/>
            </a:prstGeom>
          </p:spPr>
        </p:pic>
        <p:sp>
          <p:nvSpPr>
            <p:cNvPr id="49" name="Rectangle 48">
              <a:extLst>
                <a:ext uri="{FF2B5EF4-FFF2-40B4-BE49-F238E27FC236}">
                  <a16:creationId xmlns:a16="http://schemas.microsoft.com/office/drawing/2014/main" id="{8059BF3D-5D3C-4126-B13C-DA34ADE65B09}"/>
                </a:ext>
              </a:extLst>
            </p:cNvPr>
            <p:cNvSpPr>
              <a:spLocks/>
            </p:cNvSpPr>
            <p:nvPr/>
          </p:nvSpPr>
          <p:spPr>
            <a:xfrm rot="6151817">
              <a:off x="3318204" y="5322825"/>
              <a:ext cx="654983" cy="1904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87246D52-BBCF-4855-8E2A-61DD1E06E2CB}"/>
                </a:ext>
              </a:extLst>
            </p:cNvPr>
            <p:cNvSpPr>
              <a:spLocks/>
            </p:cNvSpPr>
            <p:nvPr/>
          </p:nvSpPr>
          <p:spPr>
            <a:xfrm rot="4451569">
              <a:off x="5649802" y="5231568"/>
              <a:ext cx="595014" cy="2017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BBDF6C63-06EF-46E4-AC55-AB9754217CA5}"/>
                </a:ext>
              </a:extLst>
            </p:cNvPr>
            <p:cNvSpPr>
              <a:spLocks/>
            </p:cNvSpPr>
            <p:nvPr/>
          </p:nvSpPr>
          <p:spPr>
            <a:xfrm rot="779582">
              <a:off x="6144380" y="4547342"/>
              <a:ext cx="737937" cy="2017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78468B3-5486-4613-B3E5-F4A23C7E200A}"/>
                </a:ext>
              </a:extLst>
            </p:cNvPr>
            <p:cNvSpPr>
              <a:spLocks/>
            </p:cNvSpPr>
            <p:nvPr/>
          </p:nvSpPr>
          <p:spPr>
            <a:xfrm rot="10150054">
              <a:off x="2593015" y="4178915"/>
              <a:ext cx="737937" cy="2017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CB198A93-9A4A-4519-A05B-A4D3D61D0855}"/>
                </a:ext>
              </a:extLst>
            </p:cNvPr>
            <p:cNvSpPr>
              <a:spLocks/>
            </p:cNvSpPr>
            <p:nvPr/>
          </p:nvSpPr>
          <p:spPr>
            <a:xfrm rot="2541695">
              <a:off x="2885049" y="2622038"/>
              <a:ext cx="737937" cy="2017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lowchart: Stored Data 1">
              <a:extLst>
                <a:ext uri="{FF2B5EF4-FFF2-40B4-BE49-F238E27FC236}">
                  <a16:creationId xmlns:a16="http://schemas.microsoft.com/office/drawing/2014/main" id="{A0627BD7-3DA4-4938-AA85-9C630770817D}"/>
                </a:ext>
              </a:extLst>
            </p:cNvPr>
            <p:cNvSpPr>
              <a:spLocks/>
            </p:cNvSpPr>
            <p:nvPr/>
          </p:nvSpPr>
          <p:spPr>
            <a:xfrm rot="5400000">
              <a:off x="4016003" y="1769607"/>
              <a:ext cx="1693598" cy="3160298"/>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Shape&#10;&#10;Description automatically generated with low confidence">
              <a:extLst>
                <a:ext uri="{FF2B5EF4-FFF2-40B4-BE49-F238E27FC236}">
                  <a16:creationId xmlns:a16="http://schemas.microsoft.com/office/drawing/2014/main" id="{24DF823C-252C-4D17-92AC-446F6385637B}"/>
                </a:ext>
              </a:extLst>
            </p:cNvPr>
            <p:cNvPicPr>
              <a:picLocks noChangeAspect="1"/>
            </p:cNvPicPr>
            <p:nvPr/>
          </p:nvPicPr>
          <p:blipFill rotWithShape="1">
            <a:blip r:embed="rId4"/>
            <a:srcRect l="12667" r="12579"/>
            <a:stretch/>
          </p:blipFill>
          <p:spPr>
            <a:xfrm>
              <a:off x="2809875" y="848021"/>
              <a:ext cx="4110655" cy="5498916"/>
            </a:xfrm>
            <a:prstGeom prst="rect">
              <a:avLst/>
            </a:prstGeom>
          </p:spPr>
        </p:pic>
        <p:pic>
          <p:nvPicPr>
            <p:cNvPr id="18" name="Graphic 17" descr="Leaky Tap with solid fill">
              <a:extLst>
                <a:ext uri="{FF2B5EF4-FFF2-40B4-BE49-F238E27FC236}">
                  <a16:creationId xmlns:a16="http://schemas.microsoft.com/office/drawing/2014/main" id="{316D6D0F-2F4A-44D6-AFF4-3A54269B70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344471" y="4002254"/>
              <a:ext cx="2363754" cy="2524009"/>
            </a:xfrm>
            <a:prstGeom prst="rect">
              <a:avLst/>
            </a:prstGeom>
          </p:spPr>
        </p:pic>
        <p:sp>
          <p:nvSpPr>
            <p:cNvPr id="13" name="Conexão: Curva 12">
              <a:extLst>
                <a:ext uri="{FF2B5EF4-FFF2-40B4-BE49-F238E27FC236}">
                  <a16:creationId xmlns:a16="http://schemas.microsoft.com/office/drawing/2014/main" id="{C5B53D5A-F4ED-4491-AC7D-0294AAD1BE74}"/>
                </a:ext>
              </a:extLst>
            </p:cNvPr>
            <p:cNvSpPr>
              <a:spLocks/>
            </p:cNvSpPr>
            <p:nvPr/>
          </p:nvSpPr>
          <p:spPr>
            <a:xfrm rot="5400000" flipV="1">
              <a:off x="4839942" y="2616407"/>
              <a:ext cx="45719" cy="3160294"/>
            </a:xfrm>
            <a:prstGeom prst="curvedConnector3">
              <a:avLst>
                <a:gd name="adj1" fmla="val 679829"/>
              </a:avLst>
            </a:prstGeom>
            <a:solidFill>
              <a:srgbClr val="000000">
                <a:alpha val="5000"/>
              </a:srgbClr>
            </a:solidFill>
            <a:ln w="180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000000"/>
                </a:solidFill>
              </a:endParaRPr>
            </a:p>
          </p:txBody>
        </p:sp>
        <p:sp>
          <p:nvSpPr>
            <p:cNvPr id="41" name="Conexão: Curva 12">
              <a:extLst>
                <a:ext uri="{FF2B5EF4-FFF2-40B4-BE49-F238E27FC236}">
                  <a16:creationId xmlns:a16="http://schemas.microsoft.com/office/drawing/2014/main" id="{28CAF71A-5E65-4242-AB1E-96E6D51FE5A8}"/>
                </a:ext>
              </a:extLst>
            </p:cNvPr>
            <p:cNvSpPr>
              <a:spLocks/>
            </p:cNvSpPr>
            <p:nvPr/>
          </p:nvSpPr>
          <p:spPr>
            <a:xfrm rot="5400000" flipV="1">
              <a:off x="4799122" y="2616406"/>
              <a:ext cx="127361" cy="3160296"/>
            </a:xfrm>
            <a:prstGeom prst="curvedConnector3">
              <a:avLst>
                <a:gd name="adj1" fmla="val -164083"/>
              </a:avLst>
            </a:prstGeom>
            <a:solidFill>
              <a:srgbClr val="000000">
                <a:alpha val="5000"/>
              </a:srgbClr>
            </a:solidFill>
            <a:ln w="180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000000"/>
                </a:solidFill>
              </a:endParaRPr>
            </a:p>
          </p:txBody>
        </p:sp>
      </p:grpSp>
      <p:sp>
        <p:nvSpPr>
          <p:cNvPr id="17" name="Title 1">
            <a:extLst>
              <a:ext uri="{FF2B5EF4-FFF2-40B4-BE49-F238E27FC236}">
                <a16:creationId xmlns:a16="http://schemas.microsoft.com/office/drawing/2014/main" id="{279DE563-2850-44C1-BEBE-F124F576639A}"/>
              </a:ext>
            </a:extLst>
          </p:cNvPr>
          <p:cNvSpPr>
            <a:spLocks noGrp="1"/>
          </p:cNvSpPr>
          <p:nvPr>
            <p:ph type="title"/>
          </p:nvPr>
        </p:nvSpPr>
        <p:spPr>
          <a:xfrm>
            <a:off x="286832" y="259684"/>
            <a:ext cx="7760988" cy="646332"/>
          </a:xfrm>
        </p:spPr>
        <p:txBody>
          <a:bodyPr/>
          <a:lstStyle/>
          <a:p>
            <a:r>
              <a:rPr lang="en-GB" altLang="en-US" dirty="0"/>
              <a:t>What is stress?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“Mental injury”</a:t>
            </a:r>
          </a:p>
        </p:txBody>
      </p:sp>
      <p:sp>
        <p:nvSpPr>
          <p:cNvPr id="4" name="Content Placeholder 2"/>
          <p:cNvSpPr txBox="1">
            <a:spLocks noGrp="1"/>
          </p:cNvSpPr>
          <p:nvPr>
            <p:ph idx="1"/>
          </p:nvPr>
        </p:nvSpPr>
        <p:spPr/>
        <p:txBody>
          <a:bodyPr/>
          <a:lstStyle>
            <a:lvl1pPr marL="282575" indent="-282575" algn="l" rtl="0" eaLnBrk="1" fontAlgn="base" hangingPunct="1">
              <a:spcBef>
                <a:spcPts val="2000"/>
              </a:spcBef>
              <a:spcAft>
                <a:spcPct val="0"/>
              </a:spcAft>
              <a:buFont typeface="Wingdings 2" charset="0"/>
              <a:buChar char=""/>
              <a:defRPr sz="2200" kern="1200">
                <a:solidFill>
                  <a:srgbClr val="07406C"/>
                </a:solidFill>
                <a:latin typeface="Tahoma" panose="020B0604030504040204" pitchFamily="34" charset="0"/>
                <a:ea typeface="Tahoma" panose="020B0604030504040204" pitchFamily="34" charset="0"/>
                <a:cs typeface="Tahoma" panose="020B0604030504040204" pitchFamily="34" charset="0"/>
              </a:defRPr>
            </a:lvl1pPr>
            <a:lvl2pPr marL="577850" indent="-295275" algn="l" rtl="0" eaLnBrk="1" fontAlgn="base" hangingPunct="1">
              <a:spcBef>
                <a:spcPts val="600"/>
              </a:spcBef>
              <a:spcAft>
                <a:spcPct val="0"/>
              </a:spcAft>
              <a:buFont typeface="Wingdings 2" charset="0"/>
              <a:buChar char=""/>
              <a:defRPr sz="2000" kern="1200">
                <a:solidFill>
                  <a:srgbClr val="07406C"/>
                </a:solidFill>
                <a:latin typeface="Tahoma" panose="020B0604030504040204" pitchFamily="34" charset="0"/>
                <a:ea typeface="Tahoma" panose="020B0604030504040204" pitchFamily="34" charset="0"/>
                <a:cs typeface="Tahoma" panose="020B0604030504040204" pitchFamily="34" charset="0"/>
              </a:defRPr>
            </a:lvl2pPr>
            <a:lvl3pPr marL="860425" indent="-282575" algn="l" rtl="0" eaLnBrk="1" fontAlgn="base" hangingPunct="1">
              <a:spcBef>
                <a:spcPts val="600"/>
              </a:spcBef>
              <a:spcAft>
                <a:spcPct val="0"/>
              </a:spcAft>
              <a:buFont typeface="Wingdings 2" charset="0"/>
              <a:buChar char=""/>
              <a:defRPr kern="1200">
                <a:solidFill>
                  <a:srgbClr val="07406C"/>
                </a:solidFill>
                <a:latin typeface="Tahoma" panose="020B0604030504040204" pitchFamily="34" charset="0"/>
                <a:ea typeface="Tahoma" panose="020B0604030504040204" pitchFamily="34" charset="0"/>
                <a:cs typeface="Tahoma" panose="020B0604030504040204" pitchFamily="34" charset="0"/>
              </a:defRPr>
            </a:lvl3pPr>
            <a:lvl4pPr marL="1143000" indent="-282575" algn="l" rtl="0" eaLnBrk="1" fontAlgn="base" hangingPunct="1">
              <a:spcBef>
                <a:spcPts val="600"/>
              </a:spcBef>
              <a:spcAft>
                <a:spcPct val="0"/>
              </a:spcAft>
              <a:buFont typeface="Wingdings 2" charset="0"/>
              <a:buChar char=""/>
              <a:defRPr kern="1200">
                <a:solidFill>
                  <a:srgbClr val="07406C"/>
                </a:solidFill>
                <a:latin typeface="Tahoma" panose="020B0604030504040204" pitchFamily="34" charset="0"/>
                <a:ea typeface="Tahoma" panose="020B0604030504040204" pitchFamily="34" charset="0"/>
                <a:cs typeface="Tahoma" panose="020B0604030504040204" pitchFamily="34" charset="0"/>
              </a:defRPr>
            </a:lvl4pPr>
            <a:lvl5pPr marL="1425575" indent="-282575" algn="l" rtl="0" eaLnBrk="1" fontAlgn="base" hangingPunct="1">
              <a:spcBef>
                <a:spcPts val="600"/>
              </a:spcBef>
              <a:spcAft>
                <a:spcPct val="0"/>
              </a:spcAft>
              <a:buFont typeface="Wingdings 2" charset="0"/>
              <a:buChar char=""/>
              <a:defRPr kern="1200">
                <a:solidFill>
                  <a:srgbClr val="07406C"/>
                </a:solidFill>
                <a:latin typeface="Tahoma" panose="020B0604030504040204" pitchFamily="34" charset="0"/>
                <a:ea typeface="Tahoma" panose="020B0604030504040204" pitchFamily="34" charset="0"/>
                <a:cs typeface="Tahoma" panose="020B0604030504040204" pitchFamily="34" charset="0"/>
              </a:defRPr>
            </a:lvl5pPr>
            <a:lvl6pPr marL="1711325" indent="-288925" algn="l" defTabSz="914400" rtl="0" eaLnBrk="1" latinLnBrk="0" hangingPunct="1">
              <a:spcBef>
                <a:spcPct val="20000"/>
              </a:spcBef>
              <a:buFont typeface="Wingdings 2" pitchFamily="18" charset="2"/>
              <a:buChar char=""/>
              <a:defRPr lang="en-US" sz="1800" kern="1200" dirty="0" smtClean="0">
                <a:solidFill>
                  <a:srgbClr val="07406C"/>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rgbClr val="07406C"/>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rgbClr val="07406C"/>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rgbClr val="07406C"/>
                </a:solidFill>
                <a:latin typeface="+mn-lt"/>
                <a:ea typeface="+mn-ea"/>
                <a:cs typeface="+mn-cs"/>
              </a:defRPr>
            </a:lvl9pPr>
          </a:lstStyle>
          <a:p>
            <a:pPr marL="0" indent="0">
              <a:buNone/>
            </a:pPr>
            <a:r>
              <a:rPr lang="en-GB" dirty="0">
                <a:solidFill>
                  <a:srgbClr val="28292B"/>
                </a:solidFill>
                <a:latin typeface="Arial" panose="020B0604020202020204" pitchFamily="34" charset="0"/>
                <a:cs typeface="Arial" panose="020B0604020202020204" pitchFamily="34" charset="0"/>
              </a:rPr>
              <a:t>Should stress be conceptualised differently? </a:t>
            </a:r>
          </a:p>
          <a:p>
            <a:pPr marL="0" indent="0">
              <a:buNone/>
            </a:pPr>
            <a:r>
              <a:rPr lang="en-US" dirty="0">
                <a:solidFill>
                  <a:srgbClr val="28292B"/>
                </a:solidFill>
                <a:latin typeface="Arial" panose="020B0604020202020204" pitchFamily="34" charset="0"/>
                <a:cs typeface="Arial" panose="020B0604020202020204" pitchFamily="34" charset="0"/>
              </a:rPr>
              <a:t>A physical injury is damage or harm to the body caused by external force</a:t>
            </a:r>
          </a:p>
          <a:p>
            <a:pPr marL="0" indent="0">
              <a:buNone/>
            </a:pPr>
            <a:r>
              <a:rPr lang="en-US" dirty="0">
                <a:solidFill>
                  <a:srgbClr val="28292B"/>
                </a:solidFill>
                <a:latin typeface="Arial" panose="020B0604020202020204" pitchFamily="34" charset="0"/>
                <a:cs typeface="Arial" panose="020B0604020202020204" pitchFamily="34" charset="0"/>
              </a:rPr>
              <a:t>Stress can therefore be thought of as a mental injury – damage or harm caused by an external force</a:t>
            </a:r>
          </a:p>
          <a:p>
            <a:pPr marL="0" indent="0">
              <a:buNone/>
            </a:pPr>
            <a:r>
              <a:rPr lang="en-US" dirty="0">
                <a:solidFill>
                  <a:srgbClr val="28292B"/>
                </a:solidFill>
                <a:latin typeface="Arial" panose="020B0604020202020204" pitchFamily="34" charset="0"/>
                <a:cs typeface="Arial" panose="020B0604020202020204" pitchFamily="34" charset="0"/>
              </a:rPr>
              <a:t>Removes any notion of individual susceptibility, which has no basis in research </a:t>
            </a:r>
            <a:endParaRPr lang="en-GB" dirty="0">
              <a:solidFill>
                <a:srgbClr val="28292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5509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682" y="0"/>
            <a:ext cx="7760988" cy="1653210"/>
          </a:xfrm>
        </p:spPr>
        <p:txBody>
          <a:bodyPr/>
          <a:lstStyle/>
          <a:p>
            <a:r>
              <a:rPr lang="en-US" dirty="0"/>
              <a:t>Determinants of mental health</a:t>
            </a:r>
            <a:endParaRPr lang="en-GB" dirty="0"/>
          </a:p>
        </p:txBody>
      </p:sp>
      <p:pic>
        <p:nvPicPr>
          <p:cNvPr id="1026" name="Picture 2"/>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backgroundRemoval t="2381" b="98459" l="4762" r="95065">
                        <a14:foregroundMark x1="12035" y1="86555" x2="12035" y2="86555"/>
                        <a14:foregroundMark x1="21905" y1="85434" x2="25887" y2="85434"/>
                        <a14:foregroundMark x1="23290" y1="86555" x2="23290" y2="86555"/>
                        <a14:foregroundMark x1="38528" y1="85854" x2="40173" y2="91737"/>
                        <a14:foregroundMark x1="40606" y1="91737" x2="42511" y2="95238"/>
                        <a14:foregroundMark x1="43030" y1="95658" x2="47619" y2="98880"/>
                        <a14:foregroundMark x1="48052" y1="98599" x2="53506" y2="98739"/>
                        <a14:foregroundMark x1="53593" y1="98039" x2="57143" y2="95518"/>
                        <a14:foregroundMark x1="57229" y1="95238" x2="59827" y2="91597"/>
                        <a14:foregroundMark x1="59740" y1="90896" x2="61645" y2="85574"/>
                        <a14:foregroundMark x1="61472" y1="87395" x2="94545" y2="87115"/>
                        <a14:foregroundMark x1="38182" y1="87535" x2="5281" y2="87115"/>
                        <a14:backgroundMark x1="56277" y1="97339" x2="54545" y2="97759"/>
                        <a14:backgroundMark x1="54199" y1="97759" x2="53766" y2="98039"/>
                        <a14:backgroundMark x1="43290" y1="96779" x2="45887" y2="98319"/>
                      </a14:backgroundRemoval>
                    </a14:imgEffect>
                  </a14:imgLayer>
                </a14:imgProps>
              </a:ext>
              <a:ext uri="{28A0092B-C50C-407E-A947-70E740481C1C}">
                <a14:useLocalDpi xmlns:a14="http://schemas.microsoft.com/office/drawing/2010/main" val="0"/>
              </a:ext>
            </a:extLst>
          </a:blip>
          <a:srcRect l="4551" r="4345" b="1391"/>
          <a:stretch/>
        </p:blipFill>
        <p:spPr bwMode="auto">
          <a:xfrm>
            <a:off x="1475523" y="2029778"/>
            <a:ext cx="6096110" cy="4078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475523" y="6259324"/>
            <a:ext cx="4364182" cy="446276"/>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Source: Dahlgren, G. and Whitehead, M. (1993) </a:t>
            </a:r>
            <a:r>
              <a:rPr lang="en-US" sz="1100" i="1" dirty="0">
                <a:latin typeface="Arial" panose="020B0604020202020204" pitchFamily="34" charset="0"/>
                <a:cs typeface="Arial" panose="020B0604020202020204" pitchFamily="34" charset="0"/>
              </a:rPr>
              <a:t>Tackling inequalities in health: what can we learn from what has been tried?</a:t>
            </a:r>
            <a:endParaRPr lang="en-GB" sz="11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8473398"/>
      </p:ext>
    </p:extLst>
  </p:cSld>
  <p:clrMapOvr>
    <a:masterClrMapping/>
  </p:clrMapOvr>
</p:sld>
</file>

<file path=ppt/theme/theme1.xml><?xml version="1.0" encoding="utf-8"?>
<a:theme xmlns:a="http://schemas.openxmlformats.org/drawingml/2006/main" name="1_Prospect-Bectu">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PPT-2019" id="{405E0BFF-EB88-BB42-BEBC-09A44F733F0B}" vid="{FD6CA9A5-34C2-514C-B741-6BC4014BA8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Prospect-Bectu-PPT-2019</Template>
  <TotalTime>10258</TotalTime>
  <Words>2691</Words>
  <Application>Microsoft Office PowerPoint</Application>
  <PresentationFormat>Widescreen</PresentationFormat>
  <Paragraphs>296</Paragraphs>
  <Slides>45</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Symbol</vt:lpstr>
      <vt:lpstr>Tahoma</vt:lpstr>
      <vt:lpstr>Wingdings 3</vt:lpstr>
      <vt:lpstr>1_Prospect-Bectu</vt:lpstr>
      <vt:lpstr>Bargaining for a mentally healthy workplace</vt:lpstr>
      <vt:lpstr>Course aims and  learning outcomes</vt:lpstr>
      <vt:lpstr>Course structure</vt:lpstr>
      <vt:lpstr>A few ground rules</vt:lpstr>
      <vt:lpstr>Activity: introductions</vt:lpstr>
      <vt:lpstr>What is mental health? </vt:lpstr>
      <vt:lpstr>What is stress? </vt:lpstr>
      <vt:lpstr>“Mental injury”</vt:lpstr>
      <vt:lpstr>Determinants of mental health</vt:lpstr>
      <vt:lpstr>Hierarchy of needs</vt:lpstr>
      <vt:lpstr>Rates of work-related stress, depression or anxiety</vt:lpstr>
      <vt:lpstr>PowerPoint Presentation</vt:lpstr>
      <vt:lpstr>Activity: mental health conditions</vt:lpstr>
      <vt:lpstr>The law</vt:lpstr>
      <vt:lpstr>Health and Safety at Work Act</vt:lpstr>
      <vt:lpstr>Reasonably practicable</vt:lpstr>
      <vt:lpstr>Activity: what is  reasonably practicable? </vt:lpstr>
      <vt:lpstr>Risk assessment</vt:lpstr>
      <vt:lpstr>Five steps to risk assessment</vt:lpstr>
      <vt:lpstr>PowerPoint Presentation</vt:lpstr>
      <vt:lpstr>Demands standard</vt:lpstr>
      <vt:lpstr>Control standard</vt:lpstr>
      <vt:lpstr>Support standard</vt:lpstr>
      <vt:lpstr>Relationships standard</vt:lpstr>
      <vt:lpstr>Role standard</vt:lpstr>
      <vt:lpstr>Change standard</vt:lpstr>
      <vt:lpstr>PowerPoint Presentation</vt:lpstr>
      <vt:lpstr>PowerPoint Presentation</vt:lpstr>
      <vt:lpstr>PowerPoint Presentation</vt:lpstr>
      <vt:lpstr>PowerPoint Presentation</vt:lpstr>
      <vt:lpstr>The aim…</vt:lpstr>
      <vt:lpstr>Activity: homeworker stressors</vt:lpstr>
      <vt:lpstr>Homework: organisational  stress risk assessment</vt:lpstr>
      <vt:lpstr>Bargaining for a mentally healthy workplace</vt:lpstr>
      <vt:lpstr>Today’s class</vt:lpstr>
      <vt:lpstr>Activity: organisational  stress risk assessment, part two</vt:lpstr>
      <vt:lpstr>PowerPoint Presentation</vt:lpstr>
      <vt:lpstr>Equality Act</vt:lpstr>
      <vt:lpstr>Reasonable adjustments</vt:lpstr>
      <vt:lpstr>What is reasonable?</vt:lpstr>
      <vt:lpstr>What sources of information  for reasonable adjustments?</vt:lpstr>
      <vt:lpstr>Activity: Workplace policies and practices</vt:lpstr>
      <vt:lpstr>What should a mental  health policy contain?</vt:lpstr>
      <vt:lpstr>  Activity: Raising the profile of mental health in the workplace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awareness online course</dc:title>
  <dc:creator>Chris Warburton</dc:creator>
  <cp:lastModifiedBy>Martin Roberts</cp:lastModifiedBy>
  <cp:revision>67</cp:revision>
  <cp:lastPrinted>2019-08-27T12:20:31Z</cp:lastPrinted>
  <dcterms:created xsi:type="dcterms:W3CDTF">2022-02-24T14:35:15Z</dcterms:created>
  <dcterms:modified xsi:type="dcterms:W3CDTF">2024-10-07T12:37:51Z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-897499641</vt:i4>
  </property>
  <property fmtid="{D5CDD505-2E9C-101B-9397-08002B2CF9AE}" pid="3" name="_NewReviewCycle">
    <vt:lpwstr/>
  </property>
  <property fmtid="{D5CDD505-2E9C-101B-9397-08002B2CF9AE}" pid="4" name="_EmailSubject">
    <vt:lpwstr>Mental health course</vt:lpwstr>
  </property>
  <property fmtid="{D5CDD505-2E9C-101B-9397-08002B2CF9AE}" pid="5" name="_AuthorEmail">
    <vt:lpwstr>Chris.Warburton@prospect.org.uk</vt:lpwstr>
  </property>
  <property fmtid="{D5CDD505-2E9C-101B-9397-08002B2CF9AE}" pid="6" name="_AuthorEmailDisplayName">
    <vt:lpwstr>Chris Warburton</vt:lpwstr>
  </property>
</Properties>
</file>