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629" r:id="rId5"/>
    <p:sldId id="630" r:id="rId6"/>
    <p:sldId id="642" r:id="rId7"/>
    <p:sldId id="631" r:id="rId8"/>
    <p:sldId id="632" r:id="rId9"/>
    <p:sldId id="633" r:id="rId10"/>
    <p:sldId id="634" r:id="rId11"/>
    <p:sldId id="635" r:id="rId12"/>
    <p:sldId id="636" r:id="rId13"/>
    <p:sldId id="637" r:id="rId14"/>
    <p:sldId id="638" r:id="rId15"/>
    <p:sldId id="516" r:id="rId16"/>
    <p:sldId id="639" r:id="rId17"/>
    <p:sldId id="64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1A"/>
    <a:srgbClr val="D31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14D47-0ADB-474D-AB78-54A011D684EC}" v="14" dt="2025-10-15T12:26:58.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3" autoAdjust="0"/>
    <p:restoredTop sz="46474" autoAdjust="0"/>
  </p:normalViewPr>
  <p:slideViewPr>
    <p:cSldViewPr snapToGrid="0">
      <p:cViewPr varScale="1">
        <p:scale>
          <a:sx n="17" d="100"/>
          <a:sy n="17" d="100"/>
        </p:scale>
        <p:origin x="1264" y="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809e680c-7cbe-4ca5-8db2-be1c15666466" providerId="ADAL" clId="{6A3EF416-3506-47D7-8931-231E38BC5C9D}"/>
    <pc:docChg chg="addSld delSld modSld sldOrd">
      <pc:chgData name="Martin Roberts" userId="809e680c-7cbe-4ca5-8db2-be1c15666466" providerId="ADAL" clId="{6A3EF416-3506-47D7-8931-231E38BC5C9D}" dt="2025-10-15T12:27:10.079" v="42" actId="47"/>
      <pc:docMkLst>
        <pc:docMk/>
      </pc:docMkLst>
      <pc:sldChg chg="add modNotesTx">
        <pc:chgData name="Martin Roberts" userId="809e680c-7cbe-4ca5-8db2-be1c15666466" providerId="ADAL" clId="{6A3EF416-3506-47D7-8931-231E38BC5C9D}" dt="2025-10-15T12:25:57.961" v="38" actId="20577"/>
        <pc:sldMkLst>
          <pc:docMk/>
          <pc:sldMk cId="1650756440" sldId="516"/>
        </pc:sldMkLst>
      </pc:sldChg>
      <pc:sldChg chg="del">
        <pc:chgData name="Martin Roberts" userId="809e680c-7cbe-4ca5-8db2-be1c15666466" providerId="ADAL" clId="{6A3EF416-3506-47D7-8931-231E38BC5C9D}" dt="2025-10-15T12:27:08.119" v="41" actId="47"/>
        <pc:sldMkLst>
          <pc:docMk/>
          <pc:sldMk cId="2691544277" sldId="562"/>
        </pc:sldMkLst>
      </pc:sldChg>
      <pc:sldChg chg="del">
        <pc:chgData name="Martin Roberts" userId="809e680c-7cbe-4ca5-8db2-be1c15666466" providerId="ADAL" clId="{6A3EF416-3506-47D7-8931-231E38BC5C9D}" dt="2025-10-15T12:27:10.079" v="42" actId="47"/>
        <pc:sldMkLst>
          <pc:docMk/>
          <pc:sldMk cId="1167903467" sldId="575"/>
        </pc:sldMkLst>
      </pc:sldChg>
      <pc:sldChg chg="add ord modNotesTx">
        <pc:chgData name="Martin Roberts" userId="809e680c-7cbe-4ca5-8db2-be1c15666466" providerId="ADAL" clId="{6A3EF416-3506-47D7-8931-231E38BC5C9D}" dt="2025-10-15T12:21:51.813" v="3" actId="6549"/>
        <pc:sldMkLst>
          <pc:docMk/>
          <pc:sldMk cId="901679742" sldId="629"/>
        </pc:sldMkLst>
      </pc:sldChg>
      <pc:sldChg chg="add modNotesTx">
        <pc:chgData name="Martin Roberts" userId="809e680c-7cbe-4ca5-8db2-be1c15666466" providerId="ADAL" clId="{6A3EF416-3506-47D7-8931-231E38BC5C9D}" dt="2025-10-15T12:22:26.394" v="9" actId="20577"/>
        <pc:sldMkLst>
          <pc:docMk/>
          <pc:sldMk cId="1195580112" sldId="630"/>
        </pc:sldMkLst>
      </pc:sldChg>
      <pc:sldChg chg="add">
        <pc:chgData name="Martin Roberts" userId="809e680c-7cbe-4ca5-8db2-be1c15666466" providerId="ADAL" clId="{6A3EF416-3506-47D7-8931-231E38BC5C9D}" dt="2025-10-15T12:23:09.096" v="11"/>
        <pc:sldMkLst>
          <pc:docMk/>
          <pc:sldMk cId="1969202468" sldId="631"/>
        </pc:sldMkLst>
      </pc:sldChg>
      <pc:sldChg chg="add">
        <pc:chgData name="Martin Roberts" userId="809e680c-7cbe-4ca5-8db2-be1c15666466" providerId="ADAL" clId="{6A3EF416-3506-47D7-8931-231E38BC5C9D}" dt="2025-10-15T12:23:35.385" v="12"/>
        <pc:sldMkLst>
          <pc:docMk/>
          <pc:sldMk cId="1678442214" sldId="632"/>
        </pc:sldMkLst>
      </pc:sldChg>
      <pc:sldChg chg="add">
        <pc:chgData name="Martin Roberts" userId="809e680c-7cbe-4ca5-8db2-be1c15666466" providerId="ADAL" clId="{6A3EF416-3506-47D7-8931-231E38BC5C9D}" dt="2025-10-15T12:23:52.639" v="13"/>
        <pc:sldMkLst>
          <pc:docMk/>
          <pc:sldMk cId="1579037349" sldId="633"/>
        </pc:sldMkLst>
      </pc:sldChg>
      <pc:sldChg chg="add">
        <pc:chgData name="Martin Roberts" userId="809e680c-7cbe-4ca5-8db2-be1c15666466" providerId="ADAL" clId="{6A3EF416-3506-47D7-8931-231E38BC5C9D}" dt="2025-10-15T12:24:09.524" v="14"/>
        <pc:sldMkLst>
          <pc:docMk/>
          <pc:sldMk cId="277815017" sldId="634"/>
        </pc:sldMkLst>
      </pc:sldChg>
      <pc:sldChg chg="add">
        <pc:chgData name="Martin Roberts" userId="809e680c-7cbe-4ca5-8db2-be1c15666466" providerId="ADAL" clId="{6A3EF416-3506-47D7-8931-231E38BC5C9D}" dt="2025-10-15T12:24:22.782" v="15"/>
        <pc:sldMkLst>
          <pc:docMk/>
          <pc:sldMk cId="1841407562" sldId="635"/>
        </pc:sldMkLst>
      </pc:sldChg>
      <pc:sldChg chg="add">
        <pc:chgData name="Martin Roberts" userId="809e680c-7cbe-4ca5-8db2-be1c15666466" providerId="ADAL" clId="{6A3EF416-3506-47D7-8931-231E38BC5C9D}" dt="2025-10-15T12:24:38.956" v="16"/>
        <pc:sldMkLst>
          <pc:docMk/>
          <pc:sldMk cId="380921988" sldId="636"/>
        </pc:sldMkLst>
      </pc:sldChg>
      <pc:sldChg chg="add">
        <pc:chgData name="Martin Roberts" userId="809e680c-7cbe-4ca5-8db2-be1c15666466" providerId="ADAL" clId="{6A3EF416-3506-47D7-8931-231E38BC5C9D}" dt="2025-10-15T12:24:50.639" v="17"/>
        <pc:sldMkLst>
          <pc:docMk/>
          <pc:sldMk cId="507100609" sldId="637"/>
        </pc:sldMkLst>
      </pc:sldChg>
      <pc:sldChg chg="add">
        <pc:chgData name="Martin Roberts" userId="809e680c-7cbe-4ca5-8db2-be1c15666466" providerId="ADAL" clId="{6A3EF416-3506-47D7-8931-231E38BC5C9D}" dt="2025-10-15T12:25:02.966" v="18"/>
        <pc:sldMkLst>
          <pc:docMk/>
          <pc:sldMk cId="1624824167" sldId="638"/>
        </pc:sldMkLst>
      </pc:sldChg>
      <pc:sldChg chg="add">
        <pc:chgData name="Martin Roberts" userId="809e680c-7cbe-4ca5-8db2-be1c15666466" providerId="ADAL" clId="{6A3EF416-3506-47D7-8931-231E38BC5C9D}" dt="2025-10-15T12:26:18.215" v="39"/>
        <pc:sldMkLst>
          <pc:docMk/>
          <pc:sldMk cId="757067685" sldId="639"/>
        </pc:sldMkLst>
      </pc:sldChg>
      <pc:sldChg chg="add">
        <pc:chgData name="Martin Roberts" userId="809e680c-7cbe-4ca5-8db2-be1c15666466" providerId="ADAL" clId="{6A3EF416-3506-47D7-8931-231E38BC5C9D}" dt="2025-10-15T12:26:58.632" v="40"/>
        <pc:sldMkLst>
          <pc:docMk/>
          <pc:sldMk cId="113495440" sldId="641"/>
        </pc:sldMkLst>
      </pc:sldChg>
      <pc:sldChg chg="add">
        <pc:chgData name="Martin Roberts" userId="809e680c-7cbe-4ca5-8db2-be1c15666466" providerId="ADAL" clId="{6A3EF416-3506-47D7-8931-231E38BC5C9D}" dt="2025-10-15T12:22:49.751" v="10"/>
        <pc:sldMkLst>
          <pc:docMk/>
          <pc:sldMk cId="1425549099" sldId="6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9C245-A648-4D12-8C60-C6E238903FB6}" type="datetimeFigureOut">
              <a:t>10/15/2025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3ABB3-8087-4878-880E-5CF950A09EE1}" type="slidenum">
              <a:t>‹#›</a:t>
            </a:fld>
            <a:endParaRPr lang="en-GB"/>
          </a:p>
        </p:txBody>
      </p:sp>
    </p:spTree>
    <p:extLst>
      <p:ext uri="{BB962C8B-B14F-4D97-AF65-F5344CB8AC3E}">
        <p14:creationId xmlns:p14="http://schemas.microsoft.com/office/powerpoint/2010/main" val="167901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Go through learning outcomes slide 2</a:t>
            </a:r>
          </a:p>
          <a:p>
            <a:r>
              <a:rPr lang="en-GB" sz="1200" kern="1200" dirty="0">
                <a:solidFill>
                  <a:schemeClr val="tx1"/>
                </a:solidFill>
                <a:effectLst/>
                <a:latin typeface="+mn-lt"/>
                <a:ea typeface="+mn-ea"/>
                <a:cs typeface="+mn-cs"/>
              </a:rPr>
              <a:t>Interactive course and reps are encouraged to discuss, raise items and participate in the sessions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64790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these aren’t rules of the game as such but can help them to negotiate m ore effectively.</a:t>
            </a:r>
          </a:p>
          <a:p>
            <a:pPr lvl="0"/>
            <a:r>
              <a:rPr lang="en-GB" sz="1200" kern="1200" dirty="0">
                <a:solidFill>
                  <a:schemeClr val="tx1"/>
                </a:solidFill>
                <a:effectLst/>
                <a:latin typeface="+mn-lt"/>
                <a:ea typeface="+mn-ea"/>
                <a:cs typeface="+mn-cs"/>
              </a:rPr>
              <a:t>Informal discussions may be something they are instinctively opposed to, so talk through potential benefits of understanding more about the other side (they’ll do more on this later in the course).</a:t>
            </a:r>
          </a:p>
          <a:p>
            <a:pPr lvl="0"/>
            <a:r>
              <a:rPr lang="en-GB" sz="1200" kern="1200" dirty="0">
                <a:solidFill>
                  <a:schemeClr val="tx1"/>
                </a:solidFill>
                <a:effectLst/>
                <a:latin typeface="+mn-lt"/>
                <a:ea typeface="+mn-ea"/>
                <a:cs typeface="+mn-cs"/>
              </a:rPr>
              <a:t>Minutes – practice varies so ask them what they do</a:t>
            </a:r>
          </a:p>
          <a:p>
            <a:r>
              <a:rPr lang="en-GB" sz="1200" kern="1200" dirty="0">
                <a:solidFill>
                  <a:schemeClr val="tx1"/>
                </a:solidFill>
                <a:effectLst/>
                <a:latin typeface="+mn-lt"/>
                <a:ea typeface="+mn-ea"/>
                <a:cs typeface="+mn-cs"/>
              </a:rPr>
              <a:t>Goldfish bowl – get them to think about pros and cons of progress reports (next slide also refers) The term means everybody is watching the negotiations including non-members</a:t>
            </a:r>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14361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 break after this slide</a:t>
            </a:r>
          </a:p>
          <a:p>
            <a:pPr lvl="0"/>
            <a:r>
              <a:rPr lang="en-GB" sz="1200" kern="1200" dirty="0">
                <a:solidFill>
                  <a:schemeClr val="tx1"/>
                </a:solidFill>
                <a:effectLst/>
                <a:latin typeface="+mn-lt"/>
                <a:ea typeface="+mn-ea"/>
                <a:cs typeface="+mn-cs"/>
              </a:rPr>
              <a:t>Key point – Union negotiators are </a:t>
            </a:r>
            <a:r>
              <a:rPr lang="en-GB" sz="1200" i="1" kern="1200" dirty="0">
                <a:solidFill>
                  <a:schemeClr val="tx1"/>
                </a:solidFill>
                <a:effectLst/>
                <a:latin typeface="+mn-lt"/>
                <a:ea typeface="+mn-ea"/>
                <a:cs typeface="+mn-cs"/>
              </a:rPr>
              <a:t>representatives</a:t>
            </a:r>
            <a:r>
              <a:rPr lang="en-GB" sz="1200" kern="1200" dirty="0">
                <a:solidFill>
                  <a:schemeClr val="tx1"/>
                </a:solidFill>
                <a:effectLst/>
                <a:latin typeface="+mn-lt"/>
                <a:ea typeface="+mn-ea"/>
                <a:cs typeface="+mn-cs"/>
              </a:rPr>
              <a:t> – and mustn’t forget it. That’s the key thing about negotiating within voluntarist tradition.</a:t>
            </a:r>
          </a:p>
          <a:p>
            <a:r>
              <a:rPr lang="en-GB" sz="1200" kern="1200" dirty="0">
                <a:solidFill>
                  <a:schemeClr val="tx1"/>
                </a:solidFill>
                <a:effectLst/>
                <a:latin typeface="+mn-lt"/>
                <a:ea typeface="+mn-ea"/>
                <a:cs typeface="+mn-cs"/>
              </a:rPr>
              <a:t>Obvious tension between keeping members on board and requirement for confidentiality about detail of negotiations – get them to think about ways to overcome this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campaigning on the broad issue.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Rights to information page 13</a:t>
            </a:r>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46452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Learning outcomes </a:t>
            </a:r>
          </a:p>
          <a:p>
            <a:r>
              <a:rPr lang="en-GB" sz="1200" kern="1200" dirty="0">
                <a:solidFill>
                  <a:schemeClr val="tx1"/>
                </a:solidFill>
                <a:effectLst/>
                <a:latin typeface="+mn-lt"/>
                <a:ea typeface="+mn-ea"/>
                <a:cs typeface="+mn-cs"/>
              </a:rPr>
              <a:t>Through this session participants will learn to:</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identify issues for Prospect members in a situation of workplace change </a:t>
            </a:r>
          </a:p>
          <a:p>
            <a:pPr lvl="0"/>
            <a:r>
              <a:rPr lang="en-GB" sz="1200" kern="1200" dirty="0">
                <a:solidFill>
                  <a:schemeClr val="tx1"/>
                </a:solidFill>
                <a:effectLst/>
                <a:latin typeface="+mn-lt"/>
                <a:ea typeface="+mn-ea"/>
                <a:cs typeface="+mn-cs"/>
              </a:rPr>
              <a:t>formulate an initial bargaining position</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30881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Split participants into small groups of 4 or 5 people.</a:t>
            </a:r>
          </a:p>
          <a:p>
            <a:r>
              <a:rPr lang="en-GB" sz="1200" kern="1200" dirty="0">
                <a:solidFill>
                  <a:schemeClr val="tx1"/>
                </a:solidFill>
                <a:effectLst/>
                <a:latin typeface="+mn-lt"/>
                <a:ea typeface="+mn-ea"/>
                <a:cs typeface="+mn-cs"/>
              </a:rPr>
              <a:t>Draw their attention to the brief and supporting papers for the exercise, which are in their workbooks [pages 16-18]</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Scenario: changing hours at </a:t>
            </a:r>
            <a:r>
              <a:rPr lang="en-GB" sz="1200" kern="1200" dirty="0" err="1">
                <a:solidFill>
                  <a:schemeClr val="tx1"/>
                </a:solidFill>
                <a:effectLst/>
                <a:latin typeface="+mn-lt"/>
                <a:ea typeface="+mn-ea"/>
                <a:cs typeface="+mn-cs"/>
              </a:rPr>
              <a:t>ExertCo</a:t>
            </a:r>
            <a:endParaRPr lang="en-GB"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ExertCo</a:t>
            </a:r>
            <a:r>
              <a:rPr lang="en-GB" sz="1200" kern="1200" dirty="0">
                <a:solidFill>
                  <a:schemeClr val="tx1"/>
                </a:solidFill>
                <a:effectLst/>
                <a:latin typeface="+mn-lt"/>
                <a:ea typeface="+mn-ea"/>
                <a:cs typeface="+mn-cs"/>
              </a:rPr>
              <a:t> Working Hours Policy</a:t>
            </a:r>
          </a:p>
          <a:p>
            <a:pPr lvl="0"/>
            <a:r>
              <a:rPr lang="en-GB" sz="1200" kern="1200" dirty="0" err="1">
                <a:solidFill>
                  <a:schemeClr val="tx1"/>
                </a:solidFill>
                <a:effectLst/>
                <a:latin typeface="+mn-lt"/>
                <a:ea typeface="+mn-ea"/>
                <a:cs typeface="+mn-cs"/>
              </a:rPr>
              <a:t>ExertCo</a:t>
            </a:r>
            <a:r>
              <a:rPr lang="en-GB" sz="1200" kern="1200" dirty="0">
                <a:solidFill>
                  <a:schemeClr val="tx1"/>
                </a:solidFill>
                <a:effectLst/>
                <a:latin typeface="+mn-lt"/>
                <a:ea typeface="+mn-ea"/>
                <a:cs typeface="+mn-cs"/>
              </a:rPr>
              <a:t> standby policy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them 30 minutes to discuss the brief in their small groups and answer the questions in the brief: on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should prepare their answers on flip chart paper – a few minutes for each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Break lunch after the 30 mins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a:t>
            </a:r>
            <a:r>
              <a:rPr lang="en-GB" sz="1200" kern="1200" baseline="0" dirty="0">
                <a:solidFill>
                  <a:schemeClr val="tx1"/>
                </a:solidFill>
                <a:effectLst/>
                <a:latin typeface="+mn-lt"/>
                <a:ea typeface="+mn-ea"/>
                <a:cs typeface="+mn-cs"/>
              </a:rPr>
              <a:t> f</a:t>
            </a:r>
            <a:r>
              <a:rPr lang="en-GB" sz="1200" kern="1200" dirty="0">
                <a:solidFill>
                  <a:schemeClr val="tx1"/>
                </a:solidFill>
                <a:effectLst/>
                <a:latin typeface="+mn-lt"/>
                <a:ea typeface="+mn-ea"/>
                <a:cs typeface="+mn-cs"/>
              </a:rPr>
              <a:t>eedback</a:t>
            </a:r>
            <a:r>
              <a:rPr lang="en-GB" sz="1200" kern="1200" baseline="0" dirty="0">
                <a:solidFill>
                  <a:schemeClr val="tx1"/>
                </a:solidFill>
                <a:effectLst/>
                <a:latin typeface="+mn-lt"/>
                <a:ea typeface="+mn-ea"/>
                <a:cs typeface="+mn-cs"/>
              </a:rPr>
              <a:t> after lunch</a:t>
            </a:r>
          </a:p>
          <a:p>
            <a:r>
              <a:rPr lang="en-GB" sz="1200" b="1" kern="1200" dirty="0">
                <a:solidFill>
                  <a:schemeClr val="tx1"/>
                </a:solidFill>
                <a:effectLst/>
                <a:latin typeface="+mn-lt"/>
                <a:ea typeface="+mn-ea"/>
                <a:cs typeface="+mn-cs"/>
              </a:rPr>
              <a:t>If participants feel that there are gaps in the information provided suggest that they make reasoned assumptions and then vocalise these assumptions when giving feedback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They should prepare their answers on flip chart paper – a few minutes for each question.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After 30 minutes, bring them back in. Ask one group to report on the first question, another on the next etc. After the report on each question, ask the other groups if they have anything to add or to ask the group that gave the report. Do this for each question.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following does not give a ‘model’ answer but possible (and not exhaustive!) responses to each question: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issues are raised for members and for Prospect by the information they already have?</a:t>
            </a:r>
            <a:r>
              <a:rPr lang="en-GB" sz="1200" kern="1200" dirty="0">
                <a:solidFill>
                  <a:schemeClr val="tx1"/>
                </a:solidFill>
                <a:effectLst/>
                <a:latin typeface="+mn-lt"/>
                <a:ea typeface="+mn-ea"/>
                <a:cs typeface="+mn-cs"/>
              </a:rPr>
              <a:t> Changes in working hours and working patterns – will this be acceptable to members and how will it be managed? Potential family-friendly issues arising; potential loss of flexibility; potential losses of on-call earnings. Further issue for Prospect is only minority membership in that area at present.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information should they ask </a:t>
            </a:r>
            <a:r>
              <a:rPr lang="en-GB" sz="1200" b="1" kern="1200" dirty="0" err="1">
                <a:solidFill>
                  <a:schemeClr val="tx1"/>
                </a:solidFill>
                <a:effectLst/>
                <a:latin typeface="+mn-lt"/>
                <a:ea typeface="+mn-ea"/>
                <a:cs typeface="+mn-cs"/>
              </a:rPr>
              <a:t>ExertCo</a:t>
            </a:r>
            <a:r>
              <a:rPr lang="en-GB" sz="1200" b="1" kern="1200" dirty="0">
                <a:solidFill>
                  <a:schemeClr val="tx1"/>
                </a:solidFill>
                <a:effectLst/>
                <a:latin typeface="+mn-lt"/>
                <a:ea typeface="+mn-ea"/>
                <a:cs typeface="+mn-cs"/>
              </a:rPr>
              <a:t> to provide?</a:t>
            </a:r>
            <a:r>
              <a:rPr lang="en-GB" sz="1200" kern="1200" dirty="0">
                <a:solidFill>
                  <a:schemeClr val="tx1"/>
                </a:solidFill>
                <a:effectLst/>
                <a:latin typeface="+mn-lt"/>
                <a:ea typeface="+mn-ea"/>
                <a:cs typeface="+mn-cs"/>
              </a:rPr>
              <a:t> More detail on rationale for the change; data on current demand for tech support outside normal hours and especially in the periods that they are seeking standard cover for; how many employees are currently on the standby roster; working hours for all employees currently in the tech helpdesk team.</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is their initial position on the proposals?</a:t>
            </a:r>
            <a:r>
              <a:rPr lang="en-GB" sz="1200" kern="1200" dirty="0">
                <a:solidFill>
                  <a:schemeClr val="tx1"/>
                </a:solidFill>
                <a:effectLst/>
                <a:latin typeface="+mn-lt"/>
                <a:ea typeface="+mn-ea"/>
                <a:cs typeface="+mn-cs"/>
              </a:rPr>
              <a:t> Want to understand business case for such a disruptive proposal; employer will need support of helpdesk employees to make this work so the sooner they can talk to members the better; in the meantime such a change would be a change of contract (even given the working hours policy – change of custom and practice) so they’re in a pretty strong position.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are they going to do next?</a:t>
            </a:r>
            <a:r>
              <a:rPr lang="en-GB" sz="1200" kern="1200" dirty="0">
                <a:solidFill>
                  <a:schemeClr val="tx1"/>
                </a:solidFill>
                <a:effectLst/>
                <a:latin typeface="+mn-lt"/>
                <a:ea typeface="+mn-ea"/>
                <a:cs typeface="+mn-cs"/>
              </a:rPr>
              <a:t> In a sense, it doesn’t matter too much what they are going to do next, provided that they DO NOT go and talk to any of the tech helpdesk members about the proposal! (The implication of the brief is that there are no members from this area on the branch committee).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After the report back, sum up key points: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always scrutinise employer proposals carefully</a:t>
            </a:r>
          </a:p>
          <a:p>
            <a:pPr lvl="0"/>
            <a:r>
              <a:rPr lang="en-GB" sz="1200" kern="1200" dirty="0">
                <a:solidFill>
                  <a:schemeClr val="tx1"/>
                </a:solidFill>
                <a:effectLst/>
                <a:latin typeface="+mn-lt"/>
                <a:ea typeface="+mn-ea"/>
                <a:cs typeface="+mn-cs"/>
              </a:rPr>
              <a:t>keep to confidentiality when proposals are still at ‘without prejudice’ stage</a:t>
            </a:r>
          </a:p>
          <a:p>
            <a:pPr lvl="0"/>
            <a:r>
              <a:rPr lang="en-GB" sz="1200" kern="1200" dirty="0">
                <a:solidFill>
                  <a:schemeClr val="tx1"/>
                </a:solidFill>
                <a:effectLst/>
                <a:latin typeface="+mn-lt"/>
                <a:ea typeface="+mn-ea"/>
                <a:cs typeface="+mn-cs"/>
              </a:rPr>
              <a:t>find out whether there is a genuine business reason for the proposals</a:t>
            </a:r>
          </a:p>
          <a:p>
            <a:pPr lvl="0"/>
            <a:r>
              <a:rPr lang="en-GB" sz="1200" kern="1200" dirty="0">
                <a:solidFill>
                  <a:schemeClr val="tx1"/>
                </a:solidFill>
                <a:effectLst/>
                <a:latin typeface="+mn-lt"/>
                <a:ea typeface="+mn-ea"/>
                <a:cs typeface="+mn-cs"/>
              </a:rPr>
              <a:t>identify potential impact on members – positive (yes, there is sometimes a positive!) and negative</a:t>
            </a:r>
          </a:p>
          <a:p>
            <a:r>
              <a:rPr lang="en-GB" sz="1200" kern="1200" dirty="0">
                <a:solidFill>
                  <a:schemeClr val="tx1"/>
                </a:solidFill>
                <a:effectLst/>
                <a:latin typeface="+mn-lt"/>
                <a:ea typeface="+mn-ea"/>
                <a:cs typeface="+mn-cs"/>
              </a:rPr>
              <a:t>ensure employer realises union will need to communicate/consult with members, and will give access opportunity for this</a:t>
            </a:r>
            <a:r>
              <a:rPr lang="en-GB" dirty="0">
                <a:effectLst/>
              </a:rPr>
              <a:t> </a:t>
            </a:r>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60016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Through this session participants will:</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How negotiating teams work for optimum impact </a:t>
            </a:r>
          </a:p>
          <a:p>
            <a:pPr lvl="0"/>
            <a:r>
              <a:rPr lang="en-GB" sz="1200" kern="1200" dirty="0">
                <a:solidFill>
                  <a:schemeClr val="tx1"/>
                </a:solidFill>
                <a:effectLst/>
                <a:latin typeface="+mn-lt"/>
                <a:ea typeface="+mn-ea"/>
                <a:cs typeface="+mn-cs"/>
              </a:rPr>
              <a:t>The benefits of having clearly defined roles within a negotiating team and how to identify and assign people to these roles.</a:t>
            </a:r>
          </a:p>
          <a:p>
            <a:pPr lvl="0"/>
            <a:r>
              <a:rPr lang="en-GB" sz="1200" kern="1200" dirty="0">
                <a:solidFill>
                  <a:schemeClr val="tx1"/>
                </a:solidFill>
                <a:effectLst/>
                <a:latin typeface="+mn-lt"/>
                <a:ea typeface="+mn-ea"/>
                <a:cs typeface="+mn-cs"/>
              </a:rPr>
              <a:t>The attributes one would expect to find in an effective negotiator</a:t>
            </a:r>
          </a:p>
          <a:p>
            <a:pPr lvl="0"/>
            <a:r>
              <a:rPr lang="en-GB" sz="1200" kern="1200" dirty="0">
                <a:solidFill>
                  <a:schemeClr val="tx1"/>
                </a:solidFill>
                <a:effectLst/>
                <a:latin typeface="+mn-lt"/>
                <a:ea typeface="+mn-ea"/>
                <a:cs typeface="+mn-cs"/>
              </a:rPr>
              <a:t>Understand how to think about negotiations in a structured way</a:t>
            </a:r>
          </a:p>
          <a:p>
            <a:pPr lvl="0"/>
            <a:r>
              <a:rPr lang="en-GB" sz="1200" kern="1200" dirty="0">
                <a:solidFill>
                  <a:schemeClr val="tx1"/>
                </a:solidFill>
                <a:effectLst/>
                <a:latin typeface="+mn-lt"/>
                <a:ea typeface="+mn-ea"/>
                <a:cs typeface="+mn-cs"/>
              </a:rPr>
              <a:t>appreciate how negotiation enables unions and employers to reach agreement from different starting points</a:t>
            </a:r>
          </a:p>
          <a:p>
            <a:r>
              <a:rPr lang="en-GB" sz="1200" kern="1200" dirty="0">
                <a:solidFill>
                  <a:schemeClr val="tx1"/>
                </a:solidFill>
                <a:effectLst/>
                <a:latin typeface="+mn-lt"/>
                <a:ea typeface="+mn-ea"/>
                <a:cs typeface="+mn-cs"/>
              </a:rPr>
              <a:t>know what skills and approaches make for successful negotiations</a:t>
            </a:r>
            <a:r>
              <a:rPr lang="en-GB" dirty="0">
                <a:effectLst/>
              </a:rPr>
              <a:t> </a:t>
            </a:r>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33847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a:t>
            </a:r>
            <a:r>
              <a:rPr lang="en-US" baseline="0" dirty="0"/>
              <a:t> the feedback of activity A, when it comes to what negotiations they have done ask the reps which type of conflict it was.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Write down answers to what they want to get from the course. This can be referred to during the two days or signposted to further courses perhaps. The most important point is that these are the outcomes the delegates want and ensure you recap over them at the end of the day to ensure they’ve been met wherever possible.</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101524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is </a:t>
            </a:r>
            <a:r>
              <a:rPr lang="en-US" sz="1200" kern="1200" dirty="0">
                <a:solidFill>
                  <a:schemeClr val="tx1"/>
                </a:solidFill>
                <a:effectLst/>
                <a:latin typeface="+mn-lt"/>
                <a:ea typeface="+mn-ea"/>
                <a:cs typeface="+mn-cs"/>
              </a:rPr>
              <a:t>to clarify what the case handling role is and bring out any areas of confusion or concern among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panose="02020603050405020304" pitchFamily="18" charset="0"/>
              </a:rPr>
              <a:t>Often employers just don’t know what to expect from the Union, building relationships helps this and is done over the long term. Some employers are good at consultation, some are very poor. It helps that a rep can build a good relationship to smooth the negotiation process.</a:t>
            </a:r>
          </a:p>
          <a:p>
            <a:br>
              <a:rPr lang="en-US"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Through this session participants will:</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understand the legal and cultural context for collective bargaining in the UK</a:t>
            </a:r>
          </a:p>
          <a:p>
            <a:pPr lvl="0"/>
            <a:r>
              <a:rPr lang="en-GB" sz="1200" kern="1200" dirty="0">
                <a:solidFill>
                  <a:schemeClr val="tx1"/>
                </a:solidFill>
                <a:effectLst/>
                <a:latin typeface="+mn-lt"/>
                <a:ea typeface="+mn-ea"/>
                <a:cs typeface="+mn-cs"/>
              </a:rPr>
              <a:t>know UK law as it is relevant to collective bargaining</a:t>
            </a:r>
          </a:p>
          <a:p>
            <a:pPr lvl="0"/>
            <a:r>
              <a:rPr lang="en-GB" sz="1200" kern="1200" dirty="0">
                <a:solidFill>
                  <a:schemeClr val="tx1"/>
                </a:solidFill>
                <a:effectLst/>
                <a:latin typeface="+mn-lt"/>
                <a:ea typeface="+mn-ea"/>
                <a:cs typeface="+mn-cs"/>
              </a:rPr>
              <a:t>understand basic conventions/techniques in negotiating with employers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Delivery: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Show and talk through slide show, taking questions as you go through. The slides are pretty self-explanatory and the notes give key points plus a bit more context/elaboration if you want to include it.</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100873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UK industrial relations evolved in ‘voluntary’ arrangements between employers and unions – which isn’t to say these were established easily or peacefully. No ‘golden age’!</a:t>
            </a:r>
          </a:p>
          <a:p>
            <a:pPr lvl="0"/>
            <a:r>
              <a:rPr lang="en-GB" sz="1200" kern="1200" dirty="0">
                <a:solidFill>
                  <a:schemeClr val="tx1"/>
                </a:solidFill>
                <a:effectLst/>
                <a:latin typeface="+mn-lt"/>
                <a:ea typeface="+mn-ea"/>
                <a:cs typeface="+mn-cs"/>
              </a:rPr>
              <a:t>‘Collective bargaining’ – augments/supplants the individual contract.</a:t>
            </a:r>
          </a:p>
          <a:p>
            <a:r>
              <a:rPr lang="en-GB" sz="1200" kern="1200" dirty="0">
                <a:solidFill>
                  <a:schemeClr val="tx1"/>
                </a:solidFill>
                <a:effectLst/>
                <a:latin typeface="+mn-lt"/>
                <a:ea typeface="+mn-ea"/>
                <a:cs typeface="+mn-cs"/>
              </a:rPr>
              <a:t>1970s government encouragement of ‘good industrial relations – most Prospect bargaining relationships (</a:t>
            </a:r>
            <a:r>
              <a:rPr lang="en-GB" sz="1200" kern="1200" dirty="0" err="1">
                <a:solidFill>
                  <a:schemeClr val="tx1"/>
                </a:solidFill>
                <a:effectLst/>
                <a:latin typeface="+mn-lt"/>
                <a:ea typeface="+mn-ea"/>
                <a:cs typeface="+mn-cs"/>
              </a:rPr>
              <a:t>incl</a:t>
            </a:r>
            <a:r>
              <a:rPr lang="en-GB" sz="1200" kern="1200" dirty="0">
                <a:solidFill>
                  <a:schemeClr val="tx1"/>
                </a:solidFill>
                <a:effectLst/>
                <a:latin typeface="+mn-lt"/>
                <a:ea typeface="+mn-ea"/>
                <a:cs typeface="+mn-cs"/>
              </a:rPr>
              <a:t> energy &amp; telecoms sectors) are legacy of this.</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19517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as representatives of a recognised union they have legitimate expectations of their employer that </a:t>
            </a:r>
            <a:r>
              <a:rPr lang="en-GB" sz="1200" b="1" kern="1200" dirty="0">
                <a:solidFill>
                  <a:schemeClr val="tx1"/>
                </a:solidFill>
                <a:effectLst/>
                <a:latin typeface="+mn-lt"/>
                <a:ea typeface="+mn-ea"/>
                <a:cs typeface="+mn-cs"/>
              </a:rPr>
              <a:t>don’t</a:t>
            </a:r>
            <a:r>
              <a:rPr lang="en-GB" sz="1200" kern="1200" dirty="0">
                <a:solidFill>
                  <a:schemeClr val="tx1"/>
                </a:solidFill>
                <a:effectLst/>
                <a:latin typeface="+mn-lt"/>
                <a:ea typeface="+mn-ea"/>
                <a:cs typeface="+mn-cs"/>
              </a:rPr>
              <a:t> rely on the law or legal enforcement. The employer shouldn’t act unilaterally.</a:t>
            </a:r>
          </a:p>
          <a:p>
            <a:pPr lvl="0"/>
            <a:r>
              <a:rPr lang="en-GB" sz="1200" kern="1200" dirty="0">
                <a:solidFill>
                  <a:schemeClr val="tx1"/>
                </a:solidFill>
                <a:effectLst/>
                <a:latin typeface="+mn-lt"/>
                <a:ea typeface="+mn-ea"/>
                <a:cs typeface="+mn-cs"/>
              </a:rPr>
              <a:t>Recognition covers everything you actually do bargain about – regardless of whether it is specifically mentioned in a written agreement.</a:t>
            </a:r>
          </a:p>
          <a:p>
            <a:r>
              <a:rPr lang="en-GB" sz="1200" kern="1200" dirty="0">
                <a:solidFill>
                  <a:schemeClr val="tx1"/>
                </a:solidFill>
                <a:effectLst/>
                <a:latin typeface="+mn-lt"/>
                <a:ea typeface="+mn-ea"/>
                <a:cs typeface="+mn-cs"/>
              </a:rPr>
              <a:t>Statutory recognition is restrictive, not an improvement on voluntary.</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11266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a collective agreement is property of both parties – employer and union – and cannot simply be changed unilaterally.</a:t>
            </a:r>
          </a:p>
          <a:p>
            <a:r>
              <a:rPr lang="en-GB" sz="1200" kern="1200" dirty="0">
                <a:solidFill>
                  <a:schemeClr val="tx1"/>
                </a:solidFill>
                <a:effectLst/>
                <a:latin typeface="+mn-lt"/>
                <a:ea typeface="+mn-ea"/>
                <a:cs typeface="+mn-cs"/>
              </a:rPr>
              <a:t>Union less likely than employer to serve notice, on the ‘what we have, we hold’ principle – but could do so, if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saw chance to conclude more advantageous agreement</a:t>
            </a:r>
            <a:r>
              <a:rPr lang="en-GB" dirty="0">
                <a:effectLst/>
              </a:rPr>
              <a:t> </a:t>
            </a:r>
          </a:p>
          <a:p>
            <a:endParaRPr lang="en-GB" dirty="0">
              <a:effectLst/>
            </a:endParaRPr>
          </a:p>
          <a:p>
            <a:r>
              <a:rPr lang="en-GB" dirty="0">
                <a:effectLst/>
              </a:rPr>
              <a:t>Implied terms – too obvious to be written but nevertheless prudent to have some agreement.</a:t>
            </a:r>
          </a:p>
          <a:p>
            <a:r>
              <a:rPr lang="en-GB" dirty="0">
                <a:effectLst/>
              </a:rPr>
              <a:t>Express terms – written into the contract</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3352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negotiation often seen as the only game in town, but get them thinking about usefulness of the others too</a:t>
            </a:r>
          </a:p>
          <a:p>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information can be an opportunity to strengthen relationship with employer by showing interest in the business; there may be some issues on which consultation preferable as union wouldn’t want to reach agreement</a:t>
            </a:r>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143331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can be useful to invoke legal duties sometimes even though recognition agreement may cover the relevant issues as well. Get the employer to sit up and take notice.</a:t>
            </a:r>
          </a:p>
          <a:p>
            <a:r>
              <a:rPr lang="en-GB" sz="1200" kern="1200" dirty="0">
                <a:solidFill>
                  <a:schemeClr val="tx1"/>
                </a:solidFill>
                <a:effectLst/>
                <a:latin typeface="+mn-lt"/>
                <a:ea typeface="+mn-ea"/>
                <a:cs typeface="+mn-cs"/>
              </a:rPr>
              <a:t>Potential issues – if employer uses legal duties as excuse to conduct parallel consultation with non-TU reps – can undermine union’s position</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136669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Legal right gives strong basis for requesting info – it </a:t>
            </a:r>
            <a:r>
              <a:rPr lang="en-GB" sz="1200" b="1" kern="1200" dirty="0">
                <a:solidFill>
                  <a:schemeClr val="tx1"/>
                </a:solidFill>
                <a:effectLst/>
                <a:latin typeface="+mn-lt"/>
                <a:ea typeface="+mn-ea"/>
                <a:cs typeface="+mn-cs"/>
              </a:rPr>
              <a:t>doesn’t</a:t>
            </a:r>
            <a:r>
              <a:rPr lang="en-GB" sz="1200" kern="1200" dirty="0">
                <a:solidFill>
                  <a:schemeClr val="tx1"/>
                </a:solidFill>
                <a:effectLst/>
                <a:latin typeface="+mn-lt"/>
                <a:ea typeface="+mn-ea"/>
                <a:cs typeface="+mn-cs"/>
              </a:rPr>
              <a:t> mean seek legal enforcement in first instance!</a:t>
            </a:r>
          </a:p>
          <a:p>
            <a:pPr lvl="0"/>
            <a:r>
              <a:rPr lang="en-GB" sz="1200" kern="1200" dirty="0">
                <a:solidFill>
                  <a:schemeClr val="tx1"/>
                </a:solidFill>
                <a:effectLst/>
                <a:latin typeface="+mn-lt"/>
                <a:ea typeface="+mn-ea"/>
                <a:cs typeface="+mn-cs"/>
              </a:rPr>
              <a:t>Info can be refused on grounds of: national security; obtained in confidence; personal details; ‘substantial injury’ to business</a:t>
            </a:r>
          </a:p>
          <a:p>
            <a:r>
              <a:rPr lang="en-GB" sz="1200" kern="1200" dirty="0">
                <a:solidFill>
                  <a:schemeClr val="tx1"/>
                </a:solidFill>
                <a:effectLst/>
                <a:latin typeface="+mn-lt"/>
                <a:ea typeface="+mn-ea"/>
                <a:cs typeface="+mn-cs"/>
              </a:rPr>
              <a:t>If considering seeking legal enforcement – they should think about whether the advantage of having the info will outweigh the potential impact on current and future relationships with their employer.</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62597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3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880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9960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021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70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298" y="0"/>
            <a:ext cx="6576129" cy="6857999"/>
          </a:xfrm>
        </p:spPr>
        <p:txBody>
          <a:bodyPr anchor="t">
            <a:normAutofit/>
          </a:bodyPr>
          <a:lstStyle/>
          <a:p>
            <a:br>
              <a:rPr lang="en-US" sz="3000" dirty="0"/>
            </a:br>
            <a:r>
              <a:rPr lang="en-US" sz="3000" dirty="0"/>
              <a:t>Learning outcomes</a:t>
            </a:r>
          </a:p>
        </p:txBody>
      </p:sp>
      <p:sp>
        <p:nvSpPr>
          <p:cNvPr id="3" name="Content Placeholder 2"/>
          <p:cNvSpPr>
            <a:spLocks noGrp="1"/>
          </p:cNvSpPr>
          <p:nvPr>
            <p:ph idx="1"/>
          </p:nvPr>
        </p:nvSpPr>
        <p:spPr>
          <a:xfrm>
            <a:off x="779298" y="0"/>
            <a:ext cx="7421885" cy="6857999"/>
          </a:xfrm>
        </p:spPr>
        <p:txBody>
          <a:bodyPr anchor="ctr">
            <a:normAutofit/>
          </a:bodyPr>
          <a:lstStyle/>
          <a:p>
            <a:pPr>
              <a:buSzPts val="3200"/>
            </a:pPr>
            <a:r>
              <a:rPr lang="en-GB" sz="2500" dirty="0">
                <a:solidFill>
                  <a:srgbClr val="000000"/>
                </a:solidFill>
              </a:rPr>
              <a:t>The theory and practice of negotiation</a:t>
            </a:r>
          </a:p>
          <a:p>
            <a:pPr>
              <a:buSzPts val="3200"/>
            </a:pPr>
            <a:r>
              <a:rPr lang="en-GB" sz="2500" dirty="0">
                <a:solidFill>
                  <a:srgbClr val="000000"/>
                </a:solidFill>
              </a:rPr>
              <a:t>Proven negotiation techniques</a:t>
            </a:r>
          </a:p>
          <a:p>
            <a:pPr>
              <a:buSzPts val="3200"/>
            </a:pPr>
            <a:r>
              <a:rPr lang="en-GB" sz="2500" dirty="0">
                <a:solidFill>
                  <a:srgbClr val="000000"/>
                </a:solidFill>
              </a:rPr>
              <a:t>Improve communication and interpersonal skills</a:t>
            </a:r>
          </a:p>
          <a:p>
            <a:pPr>
              <a:buSzPts val="3200"/>
            </a:pPr>
            <a:r>
              <a:rPr lang="en-GB" sz="2500" dirty="0">
                <a:solidFill>
                  <a:srgbClr val="000000"/>
                </a:solidFill>
              </a:rPr>
              <a:t>Understand the formulation of pay claims</a:t>
            </a:r>
          </a:p>
          <a:p>
            <a:pPr>
              <a:buSzPts val="3200"/>
            </a:pPr>
            <a:r>
              <a:rPr lang="en-GB" sz="2500" dirty="0">
                <a:solidFill>
                  <a:srgbClr val="000000"/>
                </a:solidFill>
              </a:rPr>
              <a:t>Understand psychological approaches to negotiation</a:t>
            </a:r>
          </a:p>
        </p:txBody>
      </p:sp>
    </p:spTree>
    <p:extLst>
      <p:ext uri="{BB962C8B-B14F-4D97-AF65-F5344CB8AC3E}">
        <p14:creationId xmlns:p14="http://schemas.microsoft.com/office/powerpoint/2010/main" val="90167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6" y="1"/>
            <a:ext cx="4964719" cy="6857998"/>
          </a:xfrm>
        </p:spPr>
        <p:txBody>
          <a:bodyPr anchor="t">
            <a:normAutofit/>
          </a:bodyPr>
          <a:lstStyle/>
          <a:p>
            <a:br>
              <a:rPr lang="en-US" sz="3000" dirty="0"/>
            </a:br>
            <a:r>
              <a:rPr lang="en-US" sz="3000" dirty="0"/>
              <a:t>Negotiating Conventions</a:t>
            </a:r>
          </a:p>
        </p:txBody>
      </p:sp>
      <p:sp>
        <p:nvSpPr>
          <p:cNvPr id="3" name="Content Placeholder 2"/>
          <p:cNvSpPr>
            <a:spLocks noGrp="1"/>
          </p:cNvSpPr>
          <p:nvPr>
            <p:ph idx="1"/>
          </p:nvPr>
        </p:nvSpPr>
        <p:spPr>
          <a:xfrm>
            <a:off x="268117" y="980661"/>
            <a:ext cx="9314033" cy="5761724"/>
          </a:xfrm>
        </p:spPr>
        <p:txBody>
          <a:bodyPr anchor="ctr">
            <a:normAutofit/>
          </a:bodyPr>
          <a:lstStyle/>
          <a:p>
            <a:r>
              <a:rPr lang="en-US" sz="2500" dirty="0"/>
              <a:t>Confidentiality, until an agreement is reached or unless agree to release information as part of negotiations</a:t>
            </a:r>
          </a:p>
          <a:p>
            <a:r>
              <a:rPr lang="en-US" sz="2500" dirty="0"/>
              <a:t>Chatham House rules, </a:t>
            </a:r>
            <a:r>
              <a:rPr lang="en-GB" sz="2500" dirty="0"/>
              <a:t>participants are free to use the information received, but neither the identity nor the affiliation of the speaker(s), nor that of any other participant, may be revealed.</a:t>
            </a:r>
            <a:endParaRPr lang="en-US" sz="2500" dirty="0"/>
          </a:p>
          <a:p>
            <a:r>
              <a:rPr lang="en-US" sz="2500" dirty="0"/>
              <a:t>‘Without prejudice’ offers. An offer made during negotiations by either side that is not a definite commitment and not set in stone.</a:t>
            </a:r>
          </a:p>
          <a:p>
            <a:r>
              <a:rPr lang="en-US" sz="2500" dirty="0"/>
              <a:t>‘Corridor conversations’/‘Behind the chair talks’. A way of opening-up dialogue to move negotiations forward</a:t>
            </a:r>
          </a:p>
          <a:p>
            <a:r>
              <a:rPr lang="en-US" sz="2500" dirty="0"/>
              <a:t>Minutes and reports – or lack of them. ‘Negotiating in a goldfish bowl’</a:t>
            </a:r>
          </a:p>
        </p:txBody>
      </p:sp>
    </p:spTree>
    <p:extLst>
      <p:ext uri="{BB962C8B-B14F-4D97-AF65-F5344CB8AC3E}">
        <p14:creationId xmlns:p14="http://schemas.microsoft.com/office/powerpoint/2010/main" val="50710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11" y="1"/>
            <a:ext cx="5417193" cy="6857998"/>
          </a:xfrm>
        </p:spPr>
        <p:txBody>
          <a:bodyPr anchor="t">
            <a:normAutofit/>
          </a:bodyPr>
          <a:lstStyle/>
          <a:p>
            <a:br>
              <a:rPr lang="en-US" sz="3000" dirty="0"/>
            </a:br>
            <a:r>
              <a:rPr lang="en-US" sz="3000" dirty="0"/>
              <a:t>What about the members?</a:t>
            </a:r>
            <a:endParaRPr lang="en-GB" sz="3000" dirty="0"/>
          </a:p>
        </p:txBody>
      </p:sp>
      <p:sp>
        <p:nvSpPr>
          <p:cNvPr id="3" name="Content Placeholder 2"/>
          <p:cNvSpPr>
            <a:spLocks noGrp="1"/>
          </p:cNvSpPr>
          <p:nvPr>
            <p:ph idx="1"/>
          </p:nvPr>
        </p:nvSpPr>
        <p:spPr>
          <a:xfrm>
            <a:off x="683512" y="0"/>
            <a:ext cx="7315199" cy="6857999"/>
          </a:xfrm>
        </p:spPr>
        <p:txBody>
          <a:bodyPr anchor="ctr">
            <a:normAutofit/>
          </a:bodyPr>
          <a:lstStyle/>
          <a:p>
            <a:r>
              <a:rPr lang="en-US" sz="2500" dirty="0"/>
              <a:t>Voluntarism; what is achievable in negotiations depends on membership strength and support</a:t>
            </a:r>
          </a:p>
          <a:p>
            <a:r>
              <a:rPr lang="en-US" sz="2500" dirty="0"/>
              <a:t>Need to keep members engaged; Communication about key issues, but respecting the confidentiality of negotiations</a:t>
            </a:r>
          </a:p>
          <a:p>
            <a:r>
              <a:rPr lang="en-US" sz="2500" dirty="0"/>
              <a:t>Too early, too little? Insisting on being able to disclose content to members may mean you can get less for them!</a:t>
            </a:r>
          </a:p>
          <a:p>
            <a:r>
              <a:rPr lang="en-US" sz="2500" dirty="0"/>
              <a:t>It is better to negotiate when you know your members views</a:t>
            </a:r>
          </a:p>
        </p:txBody>
      </p:sp>
    </p:spTree>
    <p:extLst>
      <p:ext uri="{BB962C8B-B14F-4D97-AF65-F5344CB8AC3E}">
        <p14:creationId xmlns:p14="http://schemas.microsoft.com/office/powerpoint/2010/main" val="162482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0844" y="1"/>
            <a:ext cx="6960417" cy="68579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3: </a:t>
            </a:r>
            <a:br>
              <a:rPr lang="en-US" dirty="0">
                <a:latin typeface="Arial"/>
                <a:cs typeface="Arial"/>
              </a:rPr>
            </a:br>
            <a:r>
              <a:rPr lang="en-US" b="1" dirty="0">
                <a:latin typeface="Arial"/>
                <a:cs typeface="Arial"/>
              </a:rPr>
              <a:t>Bargaining with employers</a:t>
            </a:r>
            <a:endParaRPr lang="en-US" dirty="0">
              <a:latin typeface="Arial"/>
              <a:cs typeface="Arial"/>
            </a:endParaRPr>
          </a:p>
        </p:txBody>
      </p:sp>
    </p:spTree>
    <p:extLst>
      <p:ext uri="{BB962C8B-B14F-4D97-AF65-F5344CB8AC3E}">
        <p14:creationId xmlns:p14="http://schemas.microsoft.com/office/powerpoint/2010/main" val="1650756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465" y="0"/>
            <a:ext cx="7928248" cy="6858000"/>
          </a:xfrm>
        </p:spPr>
        <p:txBody>
          <a:bodyPr anchor="t">
            <a:normAutofit/>
          </a:bodyPr>
          <a:lstStyle/>
          <a:p>
            <a:br>
              <a:rPr lang="en-US" sz="3000" b="0" dirty="0">
                <a:latin typeface="Arial"/>
                <a:cs typeface="Arial"/>
              </a:rPr>
            </a:br>
            <a:r>
              <a:rPr lang="en-US" sz="3000" b="0" dirty="0">
                <a:latin typeface="Arial"/>
                <a:cs typeface="Arial"/>
              </a:rPr>
              <a:t>Activity B:</a:t>
            </a:r>
            <a:br>
              <a:rPr lang="en-US" sz="3000" dirty="0">
                <a:latin typeface="Arial"/>
                <a:cs typeface="Arial"/>
              </a:rPr>
            </a:br>
            <a:r>
              <a:rPr lang="en-US" sz="3000" dirty="0">
                <a:latin typeface="Arial"/>
                <a:cs typeface="Arial"/>
              </a:rPr>
              <a:t>Bargaining with the employer</a:t>
            </a:r>
            <a:endParaRPr lang="en-GB" sz="3000" dirty="0"/>
          </a:p>
        </p:txBody>
      </p:sp>
      <p:sp>
        <p:nvSpPr>
          <p:cNvPr id="3" name="Content Placeholder 2"/>
          <p:cNvSpPr>
            <a:spLocks noGrp="1"/>
          </p:cNvSpPr>
          <p:nvPr>
            <p:ph idx="1"/>
          </p:nvPr>
        </p:nvSpPr>
        <p:spPr>
          <a:xfrm>
            <a:off x="790408" y="0"/>
            <a:ext cx="7262730" cy="6858000"/>
          </a:xfrm>
        </p:spPr>
        <p:txBody>
          <a:bodyPr anchor="ctr">
            <a:normAutofit/>
          </a:bodyPr>
          <a:lstStyle/>
          <a:p>
            <a:pPr marL="0" indent="0">
              <a:buNone/>
            </a:pPr>
            <a:r>
              <a:rPr lang="en-US" sz="2500" dirty="0"/>
              <a:t>In a big group consider the following:</a:t>
            </a:r>
          </a:p>
          <a:p>
            <a:pPr lvl="0"/>
            <a:r>
              <a:rPr lang="en-GB" sz="2500" dirty="0"/>
              <a:t>What issues are raised for members and for Prospect by the information you already have?</a:t>
            </a:r>
          </a:p>
          <a:p>
            <a:pPr lvl="0"/>
            <a:r>
              <a:rPr lang="en-GB" sz="2500" dirty="0"/>
              <a:t>What information should you ask the ExertCo </a:t>
            </a:r>
            <a:br>
              <a:rPr lang="en-GB" sz="2500" dirty="0"/>
            </a:br>
            <a:r>
              <a:rPr lang="en-GB" sz="2500" dirty="0"/>
              <a:t>to provide?</a:t>
            </a:r>
          </a:p>
          <a:p>
            <a:pPr lvl="0"/>
            <a:r>
              <a:rPr lang="en-GB" sz="2500" dirty="0"/>
              <a:t>What is your initial position on the proposals?</a:t>
            </a:r>
          </a:p>
          <a:p>
            <a:pPr lvl="0"/>
            <a:r>
              <a:rPr lang="en-GB" sz="2500" dirty="0"/>
              <a:t>What are you going to do next?</a:t>
            </a:r>
            <a:endParaRPr lang="en-US" sz="2500" dirty="0"/>
          </a:p>
        </p:txBody>
      </p:sp>
    </p:spTree>
    <p:extLst>
      <p:ext uri="{BB962C8B-B14F-4D97-AF65-F5344CB8AC3E}">
        <p14:creationId xmlns:p14="http://schemas.microsoft.com/office/powerpoint/2010/main" val="75706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027" y="0"/>
            <a:ext cx="6058085" cy="6262884"/>
          </a:xfrm>
        </p:spPr>
        <p:txBody>
          <a:bodyPr anchor="t">
            <a:normAutofit/>
          </a:bodyPr>
          <a:lstStyle/>
          <a:p>
            <a:br>
              <a:rPr lang="en-GB" sz="4400" dirty="0"/>
            </a:br>
            <a:r>
              <a:rPr lang="en-GB" sz="4400" dirty="0"/>
              <a:t>Homework</a:t>
            </a:r>
          </a:p>
        </p:txBody>
      </p:sp>
      <p:sp>
        <p:nvSpPr>
          <p:cNvPr id="3" name="Title 1"/>
          <p:cNvSpPr txBox="1">
            <a:spLocks/>
          </p:cNvSpPr>
          <p:nvPr/>
        </p:nvSpPr>
        <p:spPr>
          <a:xfrm>
            <a:off x="593027" y="0"/>
            <a:ext cx="7352794" cy="6858000"/>
          </a:xfrm>
          <a:prstGeom prst="rect">
            <a:avLst/>
          </a:prstGeom>
        </p:spPr>
        <p:txBody>
          <a:bodyPr vert="horz" lIns="0" tIns="0" rIns="0" bIns="0" rtlCol="0" anchor="ctr"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b="0" dirty="0"/>
              <a:t>Activity C:</a:t>
            </a:r>
            <a:br>
              <a:rPr lang="en-GB" sz="4400" dirty="0"/>
            </a:br>
            <a:r>
              <a:rPr lang="en-GB" sz="4400" dirty="0"/>
              <a:t>Working out your strengths</a:t>
            </a:r>
          </a:p>
        </p:txBody>
      </p:sp>
    </p:spTree>
    <p:extLst>
      <p:ext uri="{BB962C8B-B14F-4D97-AF65-F5344CB8AC3E}">
        <p14:creationId xmlns:p14="http://schemas.microsoft.com/office/powerpoint/2010/main" val="11349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6" y="1"/>
            <a:ext cx="6434858" cy="6857998"/>
          </a:xfrm>
        </p:spPr>
        <p:txBody>
          <a:bodyPr anchor="t">
            <a:normAutofit/>
          </a:bodyPr>
          <a:lstStyle/>
          <a:p>
            <a:br>
              <a:rPr lang="en-US" sz="3000" dirty="0"/>
            </a:br>
            <a:r>
              <a:rPr lang="en-US" sz="3000" dirty="0"/>
              <a:t>What sort of Negotiation was it?</a:t>
            </a:r>
          </a:p>
        </p:txBody>
      </p:sp>
      <p:sp>
        <p:nvSpPr>
          <p:cNvPr id="3" name="Content Placeholder 2"/>
          <p:cNvSpPr>
            <a:spLocks noGrp="1"/>
          </p:cNvSpPr>
          <p:nvPr>
            <p:ph idx="1"/>
          </p:nvPr>
        </p:nvSpPr>
        <p:spPr>
          <a:xfrm>
            <a:off x="801516" y="1"/>
            <a:ext cx="7207367" cy="6857999"/>
          </a:xfrm>
        </p:spPr>
        <p:txBody>
          <a:bodyPr anchor="ctr">
            <a:normAutofit/>
          </a:bodyPr>
          <a:lstStyle/>
          <a:p>
            <a:pPr>
              <a:buSzPts val="2600"/>
            </a:pPr>
            <a:r>
              <a:rPr lang="en-US" sz="2500" b="1" dirty="0">
                <a:solidFill>
                  <a:srgbClr val="000000"/>
                </a:solidFill>
              </a:rPr>
              <a:t>One sided </a:t>
            </a:r>
            <a:r>
              <a:rPr lang="en-US" sz="2500" dirty="0">
                <a:solidFill>
                  <a:srgbClr val="000000"/>
                </a:solidFill>
              </a:rPr>
              <a:t>(the employee asks the employer </a:t>
            </a:r>
            <a:br>
              <a:rPr lang="en-US" sz="2500" dirty="0">
                <a:solidFill>
                  <a:srgbClr val="000000"/>
                </a:solidFill>
              </a:rPr>
            </a:br>
            <a:r>
              <a:rPr lang="en-US" sz="2500" dirty="0">
                <a:solidFill>
                  <a:srgbClr val="000000"/>
                </a:solidFill>
              </a:rPr>
              <a:t>for flexible working)</a:t>
            </a:r>
          </a:p>
          <a:p>
            <a:pPr>
              <a:buSzPts val="2600"/>
            </a:pPr>
            <a:r>
              <a:rPr lang="en-US" sz="2500" b="1" dirty="0">
                <a:solidFill>
                  <a:srgbClr val="000000"/>
                </a:solidFill>
              </a:rPr>
              <a:t>Two sided </a:t>
            </a:r>
            <a:r>
              <a:rPr lang="en-US" sz="2500" dirty="0">
                <a:solidFill>
                  <a:srgbClr val="000000"/>
                </a:solidFill>
              </a:rPr>
              <a:t>(each side has an objective to accomplish, and no resolution can exist until both can be satisfied)</a:t>
            </a:r>
          </a:p>
          <a:p>
            <a:pPr>
              <a:buSzPts val="2600"/>
            </a:pPr>
            <a:r>
              <a:rPr lang="en-US" sz="2500" b="1" dirty="0">
                <a:solidFill>
                  <a:srgbClr val="000000"/>
                </a:solidFill>
              </a:rPr>
              <a:t>Personal grievance </a:t>
            </a:r>
            <a:r>
              <a:rPr lang="en-US" sz="2500" dirty="0">
                <a:solidFill>
                  <a:srgbClr val="000000"/>
                </a:solidFill>
              </a:rPr>
              <a:t>(a result of an act of individual violation)</a:t>
            </a:r>
          </a:p>
          <a:p>
            <a:pPr>
              <a:buSzPts val="2600"/>
            </a:pPr>
            <a:r>
              <a:rPr lang="en-US" sz="2500" b="1" dirty="0">
                <a:solidFill>
                  <a:srgbClr val="000000"/>
                </a:solidFill>
              </a:rPr>
              <a:t>Systemic</a:t>
            </a:r>
            <a:r>
              <a:rPr lang="en-US" sz="2500" dirty="0">
                <a:solidFill>
                  <a:srgbClr val="000000"/>
                </a:solidFill>
              </a:rPr>
              <a:t> (the management want to maximise profit, reps want to safeguard worker’s rights, different organisational agendas.</a:t>
            </a:r>
          </a:p>
        </p:txBody>
      </p:sp>
    </p:spTree>
    <p:extLst>
      <p:ext uri="{BB962C8B-B14F-4D97-AF65-F5344CB8AC3E}">
        <p14:creationId xmlns:p14="http://schemas.microsoft.com/office/powerpoint/2010/main" val="119558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993" y="0"/>
            <a:ext cx="5017165" cy="6858000"/>
          </a:xfrm>
        </p:spPr>
        <p:txBody>
          <a:bodyPr anchor="ctr">
            <a:normAutofit/>
          </a:bodyPr>
          <a:lstStyle/>
          <a:p>
            <a:r>
              <a:rPr lang="en-GB" sz="4400" b="0" dirty="0"/>
              <a:t>Session 2:</a:t>
            </a:r>
            <a:br>
              <a:rPr lang="en-GB" sz="4400" b="0" dirty="0"/>
            </a:br>
            <a:r>
              <a:rPr lang="en-US" sz="4400" dirty="0">
                <a:latin typeface="Arial"/>
                <a:cs typeface="Arial"/>
              </a:rPr>
              <a:t>Negotiation basics</a:t>
            </a:r>
            <a:endParaRPr lang="en-GB" sz="4400" dirty="0"/>
          </a:p>
        </p:txBody>
      </p:sp>
    </p:spTree>
    <p:extLst>
      <p:ext uri="{BB962C8B-B14F-4D97-AF65-F5344CB8AC3E}">
        <p14:creationId xmlns:p14="http://schemas.microsoft.com/office/powerpoint/2010/main" val="142554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97" y="0"/>
            <a:ext cx="7039965" cy="6857997"/>
          </a:xfrm>
        </p:spPr>
        <p:txBody>
          <a:bodyPr anchor="t">
            <a:normAutofit/>
          </a:bodyPr>
          <a:lstStyle/>
          <a:p>
            <a:br>
              <a:rPr lang="en-US" sz="3000" dirty="0"/>
            </a:br>
            <a:r>
              <a:rPr lang="en-US" sz="3000" dirty="0"/>
              <a:t>The ‘voluntarist’ tradition</a:t>
            </a:r>
          </a:p>
        </p:txBody>
      </p:sp>
      <p:sp>
        <p:nvSpPr>
          <p:cNvPr id="3" name="Content Placeholder 2"/>
          <p:cNvSpPr>
            <a:spLocks noGrp="1"/>
          </p:cNvSpPr>
          <p:nvPr>
            <p:ph idx="1"/>
          </p:nvPr>
        </p:nvSpPr>
        <p:spPr>
          <a:xfrm>
            <a:off x="705930" y="-1"/>
            <a:ext cx="7318718" cy="6857999"/>
          </a:xfrm>
        </p:spPr>
        <p:txBody>
          <a:bodyPr anchor="ctr">
            <a:normAutofit/>
          </a:bodyPr>
          <a:lstStyle/>
          <a:p>
            <a:r>
              <a:rPr lang="en-US" sz="2500" dirty="0"/>
              <a:t>Employers not obliged to bargain with union</a:t>
            </a:r>
          </a:p>
          <a:p>
            <a:r>
              <a:rPr lang="en-US" sz="2500" dirty="0"/>
              <a:t>Union recognition on voluntary basis</a:t>
            </a:r>
          </a:p>
          <a:p>
            <a:r>
              <a:rPr lang="en-US" sz="2500" dirty="0"/>
              <a:t>Statutory recognition provision in 1999. Even if the employer resists, union can achieve recognition if it has:</a:t>
            </a:r>
          </a:p>
          <a:p>
            <a:pPr marL="400050" lvl="1" indent="0">
              <a:buNone/>
            </a:pPr>
            <a:r>
              <a:rPr lang="en-US" sz="2500" dirty="0"/>
              <a:t>a) over 50% membership</a:t>
            </a:r>
          </a:p>
          <a:p>
            <a:pPr marL="400050" lvl="1" indent="0">
              <a:buNone/>
            </a:pPr>
            <a:r>
              <a:rPr lang="en-US" sz="2500" dirty="0"/>
              <a:t>b) over 10% membership and gets a majority in a ballot of all employees</a:t>
            </a:r>
          </a:p>
          <a:p>
            <a:r>
              <a:rPr lang="en-US" sz="2500" dirty="0"/>
              <a:t>Most union recognition is still voluntary</a:t>
            </a:r>
          </a:p>
        </p:txBody>
      </p:sp>
    </p:spTree>
    <p:extLst>
      <p:ext uri="{BB962C8B-B14F-4D97-AF65-F5344CB8AC3E}">
        <p14:creationId xmlns:p14="http://schemas.microsoft.com/office/powerpoint/2010/main" val="196920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734" y="0"/>
            <a:ext cx="6816497" cy="6857998"/>
          </a:xfrm>
        </p:spPr>
        <p:txBody>
          <a:bodyPr anchor="t">
            <a:normAutofit/>
          </a:bodyPr>
          <a:lstStyle/>
          <a:p>
            <a:br>
              <a:rPr lang="en-US" sz="3000" dirty="0"/>
            </a:br>
            <a:r>
              <a:rPr lang="en-US" sz="3000" dirty="0"/>
              <a:t>Union recognition</a:t>
            </a:r>
          </a:p>
        </p:txBody>
      </p:sp>
      <p:sp>
        <p:nvSpPr>
          <p:cNvPr id="3" name="Content Placeholder 2"/>
          <p:cNvSpPr>
            <a:spLocks noGrp="1"/>
          </p:cNvSpPr>
          <p:nvPr>
            <p:ph idx="1"/>
          </p:nvPr>
        </p:nvSpPr>
        <p:spPr>
          <a:xfrm>
            <a:off x="696353" y="-1"/>
            <a:ext cx="7564778" cy="6857999"/>
          </a:xfrm>
        </p:spPr>
        <p:txBody>
          <a:bodyPr anchor="ctr">
            <a:normAutofit/>
          </a:bodyPr>
          <a:lstStyle/>
          <a:p>
            <a:r>
              <a:rPr lang="en-US" sz="2500" dirty="0"/>
              <a:t>Employer ‘recognises’ union for purposes of collective bargaining</a:t>
            </a:r>
          </a:p>
          <a:p>
            <a:r>
              <a:rPr lang="en-US" sz="2500" dirty="0"/>
              <a:t>Recognition agreement sets out scope of collective bargaining. Who is covered by collective agreements? What issues are for negotiation and/or consultation?</a:t>
            </a:r>
          </a:p>
          <a:p>
            <a:r>
              <a:rPr lang="en-US" sz="2500" dirty="0"/>
              <a:t>Custom and practice may extend scope over time </a:t>
            </a:r>
          </a:p>
          <a:p>
            <a:r>
              <a:rPr lang="en-US" sz="2500" dirty="0"/>
              <a:t>Statutory recognition limited to pay, hours and holidays</a:t>
            </a:r>
          </a:p>
        </p:txBody>
      </p:sp>
    </p:spTree>
    <p:extLst>
      <p:ext uri="{BB962C8B-B14F-4D97-AF65-F5344CB8AC3E}">
        <p14:creationId xmlns:p14="http://schemas.microsoft.com/office/powerpoint/2010/main" val="167844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6" y="2"/>
            <a:ext cx="6717336" cy="6857998"/>
          </a:xfrm>
        </p:spPr>
        <p:txBody>
          <a:bodyPr anchor="t">
            <a:normAutofit/>
          </a:bodyPr>
          <a:lstStyle/>
          <a:p>
            <a:br>
              <a:rPr lang="en-US" sz="3000" dirty="0"/>
            </a:br>
            <a:r>
              <a:rPr lang="en-US" sz="3000" dirty="0"/>
              <a:t>Collective agreements</a:t>
            </a:r>
          </a:p>
        </p:txBody>
      </p:sp>
      <p:sp>
        <p:nvSpPr>
          <p:cNvPr id="3" name="Content Placeholder 2"/>
          <p:cNvSpPr>
            <a:spLocks noGrp="1"/>
          </p:cNvSpPr>
          <p:nvPr>
            <p:ph idx="1"/>
          </p:nvPr>
        </p:nvSpPr>
        <p:spPr>
          <a:xfrm>
            <a:off x="801516" y="0"/>
            <a:ext cx="7251621" cy="6858000"/>
          </a:xfrm>
        </p:spPr>
        <p:txBody>
          <a:bodyPr anchor="ctr">
            <a:normAutofit/>
          </a:bodyPr>
          <a:lstStyle/>
          <a:p>
            <a:r>
              <a:rPr lang="en-US" sz="2500" dirty="0"/>
              <a:t>Not a legal contract</a:t>
            </a:r>
          </a:p>
          <a:p>
            <a:r>
              <a:rPr lang="en-US" sz="2500" dirty="0"/>
              <a:t>Can have contractual effect. Negotiated </a:t>
            </a:r>
            <a:br>
              <a:rPr lang="en-US" sz="2500" dirty="0"/>
            </a:br>
            <a:r>
              <a:rPr lang="en-US" sz="2500" dirty="0"/>
              <a:t>changes to terms and conditions are ‘implied terms’ altering employees’ contracts</a:t>
            </a:r>
          </a:p>
          <a:p>
            <a:r>
              <a:rPr lang="en-US" sz="2500" dirty="0"/>
              <a:t>Variation of collective agreement</a:t>
            </a:r>
          </a:p>
          <a:p>
            <a:r>
              <a:rPr lang="en-US" sz="2500" dirty="0"/>
              <a:t>By negotiation initiated by employer or union</a:t>
            </a:r>
          </a:p>
          <a:p>
            <a:r>
              <a:rPr lang="en-US" sz="2500" dirty="0"/>
              <a:t>By employer serving notice to terminate agreement</a:t>
            </a:r>
          </a:p>
        </p:txBody>
      </p:sp>
    </p:spTree>
    <p:extLst>
      <p:ext uri="{BB962C8B-B14F-4D97-AF65-F5344CB8AC3E}">
        <p14:creationId xmlns:p14="http://schemas.microsoft.com/office/powerpoint/2010/main" val="157903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59" y="1"/>
            <a:ext cx="6988106" cy="5391150"/>
          </a:xfrm>
        </p:spPr>
        <p:txBody>
          <a:bodyPr anchor="t">
            <a:normAutofit/>
          </a:bodyPr>
          <a:lstStyle/>
          <a:p>
            <a:br>
              <a:rPr lang="en-US" sz="3000" dirty="0"/>
            </a:br>
            <a:r>
              <a:rPr lang="en-US" sz="3000" dirty="0"/>
              <a:t>Information, Consultation, Negotiation</a:t>
            </a:r>
          </a:p>
        </p:txBody>
      </p:sp>
      <p:sp>
        <p:nvSpPr>
          <p:cNvPr id="3" name="Content Placeholder 2"/>
          <p:cNvSpPr>
            <a:spLocks noGrp="1"/>
          </p:cNvSpPr>
          <p:nvPr>
            <p:ph idx="1"/>
          </p:nvPr>
        </p:nvSpPr>
        <p:spPr>
          <a:xfrm>
            <a:off x="800059" y="1076325"/>
            <a:ext cx="6642227" cy="4314825"/>
          </a:xfrm>
        </p:spPr>
        <p:txBody>
          <a:bodyPr anchor="ctr">
            <a:normAutofit/>
          </a:bodyPr>
          <a:lstStyle/>
          <a:p>
            <a:r>
              <a:rPr lang="en-US" sz="2500" dirty="0"/>
              <a:t>Recognition agreement may provide for all of these</a:t>
            </a:r>
          </a:p>
          <a:p>
            <a:r>
              <a:rPr lang="en-US" sz="2500" dirty="0"/>
              <a:t>Information provision, no commitment to discuss information provided</a:t>
            </a:r>
          </a:p>
          <a:p>
            <a:r>
              <a:rPr lang="en-US" sz="2500" dirty="0"/>
              <a:t>Consultation: The purpose is to take into account employees’ views and interests</a:t>
            </a:r>
          </a:p>
          <a:p>
            <a:r>
              <a:rPr lang="en-US" sz="2500" dirty="0"/>
              <a:t>Negotiation: Aims to reach agreement on changes at work </a:t>
            </a:r>
          </a:p>
        </p:txBody>
      </p:sp>
      <p:sp>
        <p:nvSpPr>
          <p:cNvPr id="4" name="TextBox 3">
            <a:extLst>
              <a:ext uri="{FF2B5EF4-FFF2-40B4-BE49-F238E27FC236}">
                <a16:creationId xmlns:a16="http://schemas.microsoft.com/office/drawing/2014/main" id="{963C3F44-CAEB-414F-B061-5DB1F3604CF5}"/>
              </a:ext>
            </a:extLst>
          </p:cNvPr>
          <p:cNvSpPr txBox="1"/>
          <p:nvPr/>
        </p:nvSpPr>
        <p:spPr>
          <a:xfrm>
            <a:off x="800059" y="5381626"/>
            <a:ext cx="6561412" cy="553998"/>
          </a:xfrm>
          <a:prstGeom prst="rect">
            <a:avLst/>
          </a:prstGeom>
          <a:noFill/>
        </p:spPr>
        <p:txBody>
          <a:bodyPr wrap="none" rtlCol="0">
            <a:spAutoFit/>
          </a:bodyPr>
          <a:lstStyle/>
          <a:p>
            <a:r>
              <a:rPr lang="en-GB" sz="3000" b="1" dirty="0">
                <a:latin typeface="Arial" panose="020B0604020202020204" pitchFamily="34" charset="0"/>
                <a:cs typeface="Arial" panose="020B0604020202020204" pitchFamily="34" charset="0"/>
              </a:rPr>
              <a:t>All of these should be ‘meaningful’</a:t>
            </a:r>
          </a:p>
        </p:txBody>
      </p:sp>
    </p:spTree>
    <p:extLst>
      <p:ext uri="{BB962C8B-B14F-4D97-AF65-F5344CB8AC3E}">
        <p14:creationId xmlns:p14="http://schemas.microsoft.com/office/powerpoint/2010/main" val="27781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0"/>
            <a:ext cx="6901447" cy="6858000"/>
          </a:xfrm>
        </p:spPr>
        <p:txBody>
          <a:bodyPr anchor="t">
            <a:normAutofit/>
          </a:bodyPr>
          <a:lstStyle/>
          <a:p>
            <a:br>
              <a:rPr lang="en-US" sz="3000" dirty="0"/>
            </a:br>
            <a:r>
              <a:rPr lang="en-US" sz="3000" dirty="0"/>
              <a:t>Legal duties to consult</a:t>
            </a:r>
          </a:p>
        </p:txBody>
      </p:sp>
      <p:sp>
        <p:nvSpPr>
          <p:cNvPr id="3" name="Content Placeholder 2"/>
          <p:cNvSpPr>
            <a:spLocks noGrp="1"/>
          </p:cNvSpPr>
          <p:nvPr>
            <p:ph idx="1"/>
          </p:nvPr>
        </p:nvSpPr>
        <p:spPr>
          <a:xfrm>
            <a:off x="801516" y="0"/>
            <a:ext cx="7267663" cy="5343525"/>
          </a:xfrm>
        </p:spPr>
        <p:txBody>
          <a:bodyPr anchor="ctr">
            <a:normAutofit/>
          </a:bodyPr>
          <a:lstStyle/>
          <a:p>
            <a:r>
              <a:rPr lang="en-GB" sz="2500" dirty="0"/>
              <a:t>Redundancy, TUPE transfers, health &amp; safety, pension schemes</a:t>
            </a:r>
          </a:p>
          <a:p>
            <a:r>
              <a:rPr lang="en-GB" sz="2500" dirty="0"/>
              <a:t>Duties apply with or without union recognition</a:t>
            </a:r>
          </a:p>
          <a:p>
            <a:r>
              <a:rPr lang="en-GB" sz="2500" dirty="0"/>
              <a:t>Consultation ‘with a view to reaching agreement’</a:t>
            </a:r>
          </a:p>
          <a:p>
            <a:r>
              <a:rPr lang="en-GB" sz="2500" dirty="0"/>
              <a:t>Information and consultation duties in organisations over 50 employees</a:t>
            </a:r>
          </a:p>
        </p:txBody>
      </p:sp>
      <p:sp>
        <p:nvSpPr>
          <p:cNvPr id="6" name="TextBox 5">
            <a:extLst>
              <a:ext uri="{FF2B5EF4-FFF2-40B4-BE49-F238E27FC236}">
                <a16:creationId xmlns:a16="http://schemas.microsoft.com/office/drawing/2014/main" id="{E672FCC4-4C4B-4235-8092-8B7CE720B10E}"/>
              </a:ext>
            </a:extLst>
          </p:cNvPr>
          <p:cNvSpPr txBox="1"/>
          <p:nvPr/>
        </p:nvSpPr>
        <p:spPr>
          <a:xfrm>
            <a:off x="801515" y="5020359"/>
            <a:ext cx="7971009" cy="1015663"/>
          </a:xfrm>
          <a:prstGeom prst="rect">
            <a:avLst/>
          </a:prstGeom>
          <a:noFill/>
        </p:spPr>
        <p:txBody>
          <a:bodyPr wrap="square">
            <a:spAutoFit/>
          </a:bodyPr>
          <a:lstStyle/>
          <a:p>
            <a:r>
              <a:rPr lang="en-GB" sz="3000" b="0" i="0" dirty="0">
                <a:solidFill>
                  <a:srgbClr val="0B0C0C"/>
                </a:solidFill>
                <a:effectLst/>
                <a:latin typeface="Arial" panose="020B0604020202020204" pitchFamily="34" charset="0"/>
                <a:cs typeface="Arial" panose="020B0604020202020204" pitchFamily="34" charset="0"/>
              </a:rPr>
              <a:t>The Information and Consultation of Employees Regulations 2004 </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40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72" y="0"/>
            <a:ext cx="7094969" cy="6857999"/>
          </a:xfrm>
        </p:spPr>
        <p:txBody>
          <a:bodyPr anchor="t">
            <a:normAutofit/>
          </a:bodyPr>
          <a:lstStyle/>
          <a:p>
            <a:br>
              <a:rPr lang="en-US" sz="3000" dirty="0"/>
            </a:br>
            <a:r>
              <a:rPr lang="en-US" sz="3000" dirty="0"/>
              <a:t>Rights to information from employer</a:t>
            </a:r>
          </a:p>
        </p:txBody>
      </p:sp>
      <p:sp>
        <p:nvSpPr>
          <p:cNvPr id="3" name="Content Placeholder 2"/>
          <p:cNvSpPr>
            <a:spLocks noGrp="1"/>
          </p:cNvSpPr>
          <p:nvPr>
            <p:ph idx="1"/>
          </p:nvPr>
        </p:nvSpPr>
        <p:spPr>
          <a:xfrm>
            <a:off x="703002" y="536027"/>
            <a:ext cx="7136939" cy="6321973"/>
          </a:xfrm>
        </p:spPr>
        <p:txBody>
          <a:bodyPr anchor="ctr">
            <a:normAutofit/>
          </a:bodyPr>
          <a:lstStyle/>
          <a:p>
            <a:r>
              <a:rPr lang="en-US" sz="2500" dirty="0"/>
              <a:t>For the purpose of collective bargaining, information without which the union would not be able to negotiate effectively, information that should be disclosed in accordance with good industrial relations practice</a:t>
            </a:r>
          </a:p>
          <a:p>
            <a:r>
              <a:rPr lang="en-US" sz="2500" dirty="0"/>
              <a:t>ACAS Code of Practice gives specifics. </a:t>
            </a:r>
            <a:br>
              <a:rPr lang="en-US" sz="2500" dirty="0"/>
            </a:br>
            <a:r>
              <a:rPr lang="en-US" sz="2500" dirty="0"/>
              <a:t>Pay and benefits; employee numbers; business performance; financial information, Can be declined on some grounds</a:t>
            </a:r>
          </a:p>
          <a:p>
            <a:r>
              <a:rPr lang="en-US" sz="2500" dirty="0"/>
              <a:t>Freedom of Information Act. If employer is a public or wholly publicly-owned body</a:t>
            </a:r>
          </a:p>
        </p:txBody>
      </p:sp>
    </p:spTree>
    <p:extLst>
      <p:ext uri="{BB962C8B-B14F-4D97-AF65-F5344CB8AC3E}">
        <p14:creationId xmlns:p14="http://schemas.microsoft.com/office/powerpoint/2010/main" val="380921988"/>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e3d8be-58c8-4ce1-a370-1c85f784c37e">
      <Terms xmlns="http://schemas.microsoft.com/office/infopath/2007/PartnerControls"/>
    </lcf76f155ced4ddcb4097134ff3c332f>
    <TaxCatchAll xmlns="84661594-dde6-4328-a56c-b41015f23e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F78D6164924D4F8198DB798697535B" ma:contentTypeVersion="16" ma:contentTypeDescription="Create a new document." ma:contentTypeScope="" ma:versionID="3b5b24d50bf75c11a61a1a0c5a648330">
  <xsd:schema xmlns:xsd="http://www.w3.org/2001/XMLSchema" xmlns:xs="http://www.w3.org/2001/XMLSchema" xmlns:p="http://schemas.microsoft.com/office/2006/metadata/properties" xmlns:ns2="ece3d8be-58c8-4ce1-a370-1c85f784c37e" xmlns:ns3="84661594-dde6-4328-a56c-b41015f23e37" targetNamespace="http://schemas.microsoft.com/office/2006/metadata/properties" ma:root="true" ma:fieldsID="c564422826b675961111b397bda09bf6" ns2:_="" ns3:_="">
    <xsd:import namespace="ece3d8be-58c8-4ce1-a370-1c85f784c37e"/>
    <xsd:import namespace="84661594-dde6-4328-a56c-b41015f23e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3d8be-58c8-4ce1-a370-1c85f784c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61594-dde6-4328-a56c-b41015f23e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046b9e-0396-45c7-95d1-dee923a8d141}" ma:internalName="TaxCatchAll" ma:showField="CatchAllData" ma:web="84661594-dde6-4328-a56c-b41015f23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9EA01-C770-46F9-9584-CF822ABB7447}">
  <ds:schemaRefs>
    <ds:schemaRef ds:uri="84661594-dde6-4328-a56c-b41015f23e37"/>
    <ds:schemaRef ds:uri="http://schemas.microsoft.com/office/2006/metadata/properties"/>
    <ds:schemaRef ds:uri="http://www.w3.org/XML/1998/namespace"/>
    <ds:schemaRef ds:uri="http://schemas.microsoft.com/office/2006/documentManagement/types"/>
    <ds:schemaRef ds:uri="ece3d8be-58c8-4ce1-a370-1c85f784c37e"/>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6FB27112-8DA3-49B9-91A6-FD0EDFD87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3d8be-58c8-4ce1-a370-1c85f784c37e"/>
    <ds:schemaRef ds:uri="84661594-dde6-4328-a56c-b41015f23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1C730F-C873-45FF-9C36-EBCDECDBAA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2475</TotalTime>
  <Words>2251</Words>
  <Application>Microsoft Office PowerPoint</Application>
  <PresentationFormat>Widescreen</PresentationFormat>
  <Paragraphs>169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 3</vt:lpstr>
      <vt:lpstr>Prospect-Bectu-theme</vt:lpstr>
      <vt:lpstr> Learning outcomes</vt:lpstr>
      <vt:lpstr> What sort of Negotiation was it?</vt:lpstr>
      <vt:lpstr>Session 2: Negotiation basics</vt:lpstr>
      <vt:lpstr> The ‘voluntarist’ tradition</vt:lpstr>
      <vt:lpstr> Union recognition</vt:lpstr>
      <vt:lpstr> Collective agreements</vt:lpstr>
      <vt:lpstr> Information, Consultation, Negotiation</vt:lpstr>
      <vt:lpstr> Legal duties to consult</vt:lpstr>
      <vt:lpstr> Rights to information from employer</vt:lpstr>
      <vt:lpstr> Negotiating Conventions</vt:lpstr>
      <vt:lpstr> What about the members?</vt:lpstr>
      <vt:lpstr>PowerPoint Presentation</vt:lpstr>
      <vt:lpstr> Activity B: Bargaining with the employer</vt:lpstr>
      <vt:lpstr>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155</cp:revision>
  <dcterms:created xsi:type="dcterms:W3CDTF">2021-10-15T09:25:42Z</dcterms:created>
  <dcterms:modified xsi:type="dcterms:W3CDTF">2025-10-15T12:27:17Z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0x010100D5F78D6164924D4F8198DB798697535B</vt:lpwstr>
  </property>
  <property fmtid="{D5CDD505-2E9C-101B-9397-08002B2CF9AE}" pid="3" name="_AdHocReviewCycleID">
    <vt:i4>1281440193</vt:i4>
  </property>
  <property fmtid="{D5CDD505-2E9C-101B-9397-08002B2CF9AE}" pid="4" name="_NewReviewCycle">
    <vt:lpwstr/>
  </property>
  <property fmtid="{D5CDD505-2E9C-101B-9397-08002B2CF9AE}" pid="5" name="_EmailSubject">
    <vt:lpwstr>Reps' Training Pathway link - UPDATE</vt:lpwstr>
  </property>
  <property fmtid="{D5CDD505-2E9C-101B-9397-08002B2CF9AE}" pid="6" name="_AuthorEmail">
    <vt:lpwstr>Kathryn.Sharratt@prospect.org.uk</vt:lpwstr>
  </property>
  <property fmtid="{D5CDD505-2E9C-101B-9397-08002B2CF9AE}" pid="7" name="_AuthorEmailDisplayName">
    <vt:lpwstr>Kathryn Sharratt</vt:lpwstr>
  </property>
  <property fmtid="{D5CDD505-2E9C-101B-9397-08002B2CF9AE}" pid="8" name="MediaServiceImageTags">
    <vt:lpwstr/>
  </property>
</Properties>
</file>