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2"/>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91" r:id="rId26"/>
    <p:sldId id="584" r:id="rId27"/>
    <p:sldId id="589" r:id="rId28"/>
    <p:sldId id="552" r:id="rId29"/>
    <p:sldId id="580" r:id="rId30"/>
    <p:sldId id="5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91"/>
            <p14:sldId id="584"/>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61E2C6-9F98-75FF-EF79-DD5ADB38C960}" v="2" dt="2025-07-30T15:14:51.575"/>
    <p1510:client id="{7A4A0C68-4853-D514-12B6-9A0396ECC437}" v="1" dt="2025-07-29T09:38:26.464"/>
    <p1510:client id="{837CE66E-EA7E-E6B1-393A-048004B3F60D}" v="1" dt="2025-07-30T11:07:44.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8CF0E487-D092-4D90-B4BF-9183C0002C78}"/>
    <pc:docChg chg="addSld delSld modSld modSection">
      <pc:chgData name="Martin Roberts" userId="809e680c-7cbe-4ca5-8db2-be1c15666466" providerId="ADAL" clId="{8CF0E487-D092-4D90-B4BF-9183C0002C78}" dt="2025-01-09T14:37:09.373" v="1" actId="47"/>
      <pc:docMkLst>
        <pc:docMk/>
      </pc:docMkLst>
      <pc:sldChg chg="del">
        <pc:chgData name="Martin Roberts" userId="809e680c-7cbe-4ca5-8db2-be1c15666466" providerId="ADAL" clId="{8CF0E487-D092-4D90-B4BF-9183C0002C78}" dt="2025-01-09T14:37:09.373" v="1" actId="47"/>
        <pc:sldMkLst>
          <pc:docMk/>
          <pc:sldMk cId="1298432007" sldId="534"/>
        </pc:sldMkLst>
      </pc:sldChg>
      <pc:sldChg chg="add">
        <pc:chgData name="Martin Roberts" userId="809e680c-7cbe-4ca5-8db2-be1c15666466" providerId="ADAL" clId="{8CF0E487-D092-4D90-B4BF-9183C0002C78}" dt="2025-01-09T14:37:05.671" v="0"/>
        <pc:sldMkLst>
          <pc:docMk/>
          <pc:sldMk cId="805729037" sldId="584"/>
        </pc:sldMkLst>
      </pc:sldChg>
    </pc:docChg>
  </pc:docChgLst>
  <pc:docChgLst>
    <pc:chgData name="Martin Roberts" userId="S::martin.roberts@prospect.org.uk::809e680c-7cbe-4ca5-8db2-be1c15666466" providerId="AD" clId="Web-{4061E2C6-9F98-75FF-EF79-DD5ADB38C960}"/>
    <pc:docChg chg="addSld delSld modSection">
      <pc:chgData name="Martin Roberts" userId="S::martin.roberts@prospect.org.uk::809e680c-7cbe-4ca5-8db2-be1c15666466" providerId="AD" clId="Web-{4061E2C6-9F98-75FF-EF79-DD5ADB38C960}" dt="2025-07-30T15:14:51.575" v="1"/>
      <pc:docMkLst>
        <pc:docMk/>
      </pc:docMkLst>
      <pc:sldChg chg="del">
        <pc:chgData name="Martin Roberts" userId="S::martin.roberts@prospect.org.uk::809e680c-7cbe-4ca5-8db2-be1c15666466" providerId="AD" clId="Web-{4061E2C6-9F98-75FF-EF79-DD5ADB38C960}" dt="2025-07-30T15:14:51.575" v="1"/>
        <pc:sldMkLst>
          <pc:docMk/>
          <pc:sldMk cId="3479891633" sldId="585"/>
        </pc:sldMkLst>
      </pc:sldChg>
      <pc:sldChg chg="add">
        <pc:chgData name="Martin Roberts" userId="S::martin.roberts@prospect.org.uk::809e680c-7cbe-4ca5-8db2-be1c15666466" providerId="AD" clId="Web-{4061E2C6-9F98-75FF-EF79-DD5ADB38C960}" dt="2025-07-30T15:14:47.606" v="0"/>
        <pc:sldMkLst>
          <pc:docMk/>
          <pc:sldMk cId="107299782" sldId="591"/>
        </pc:sldMkLst>
      </pc:sldChg>
    </pc:docChg>
  </pc:docChgLst>
  <pc:docChgLst>
    <pc:chgData name="Kathryn Sharratt" userId="S::kathryn.sharratt@prospect.org.uk::97cf956a-b3a7-4e73-864d-44684f77c5c1" providerId="AD" clId="Web-{7A4A0C68-4853-D514-12B6-9A0396ECC437}"/>
    <pc:docChg chg="addSld modSection">
      <pc:chgData name="Kathryn Sharratt" userId="S::kathryn.sharratt@prospect.org.uk::97cf956a-b3a7-4e73-864d-44684f77c5c1" providerId="AD" clId="Web-{7A4A0C68-4853-D514-12B6-9A0396ECC437}" dt="2025-07-29T09:38:26.464" v="0"/>
      <pc:docMkLst>
        <pc:docMk/>
      </pc:docMkLst>
      <pc:sldChg chg="add">
        <pc:chgData name="Kathryn Sharratt" userId="S::kathryn.sharratt@prospect.org.uk::97cf956a-b3a7-4e73-864d-44684f77c5c1" providerId="AD" clId="Web-{7A4A0C68-4853-D514-12B6-9A0396ECC437}" dt="2025-07-29T09:38:26.464" v="0"/>
        <pc:sldMkLst>
          <pc:docMk/>
          <pc:sldMk cId="3479891633" sldId="585"/>
        </pc:sldMkLst>
      </pc:sldChg>
    </pc:docChg>
  </pc:docChgLst>
  <pc:docChgLst>
    <pc:chgData name="Kathryn Sharratt" userId="S::kathryn.sharratt@prospect.org.uk::97cf956a-b3a7-4e73-864d-44684f77c5c1" providerId="AD" clId="Web-{837CE66E-EA7E-E6B1-393A-048004B3F60D}"/>
    <pc:docChg chg="modSld">
      <pc:chgData name="Kathryn Sharratt" userId="S::kathryn.sharratt@prospect.org.uk::97cf956a-b3a7-4e73-864d-44684f77c5c1" providerId="AD" clId="Web-{837CE66E-EA7E-E6B1-393A-048004B3F60D}" dt="2025-07-30T11:07:44.615" v="0" actId="20577"/>
      <pc:docMkLst>
        <pc:docMk/>
      </pc:docMkLst>
      <pc:sldChg chg="modSp">
        <pc:chgData name="Kathryn Sharratt" userId="S::kathryn.sharratt@prospect.org.uk::97cf956a-b3a7-4e73-864d-44684f77c5c1" providerId="AD" clId="Web-{837CE66E-EA7E-E6B1-393A-048004B3F60D}" dt="2025-07-30T11:07:44.615" v="0" actId="20577"/>
        <pc:sldMkLst>
          <pc:docMk/>
          <pc:sldMk cId="1110128666" sldId="576"/>
        </pc:sldMkLst>
        <pc:spChg chg="mod">
          <ac:chgData name="Kathryn Sharratt" userId="S::kathryn.sharratt@prospect.org.uk::97cf956a-b3a7-4e73-864d-44684f77c5c1" providerId="AD" clId="Web-{837CE66E-EA7E-E6B1-393A-048004B3F60D}" dt="2025-07-30T11:07:44.615" v="0" actId="20577"/>
          <ac:spMkLst>
            <pc:docMk/>
            <pc:sldMk cId="1110128666" sldId="576"/>
            <ac:spMk id="5"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Sport</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Event</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HODs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Trainees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Technicians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Sport</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Event</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Hair &amp; Make-up</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Electrics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Camera</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err="1"/>
            <a:t>Bectu</a:t>
          </a:r>
          <a:endParaRPr lang="en-US"/>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Sport</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Event</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HODs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Trainees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Technicians</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Sport</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Event</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Hair &amp; Make-up</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Electrics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Camera</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Bectu</a:t>
          </a:r>
          <a:endParaRPr lang="en-US" sz="3600" kern="120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7/30/2025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prospect.org.uk/how-to-use-the-the_union-knowledge-hub/"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p>
          <a:p>
            <a:endParaRPr lang="en-US">
              <a:latin typeface="Arial" charset="0"/>
              <a:cs typeface="Arial" charset="0"/>
            </a:endParaRPr>
          </a:p>
          <a:p>
            <a:r>
              <a:rPr lang="en-US">
                <a:latin typeface="Arial" charset="0"/>
                <a:cs typeface="Arial" charset="0"/>
              </a:rPr>
              <a:t>New tutor note; reminder we now have a new sector of Prospect; 4 in total; </a:t>
            </a:r>
          </a:p>
          <a:p>
            <a:endParaRPr lang="en-US" b="0">
              <a:latin typeface="Arial" charset="0"/>
              <a:cs typeface="Arial" charset="0"/>
            </a:endParaRPr>
          </a:p>
          <a:p>
            <a:r>
              <a:rPr lang="en-US" err="1">
                <a:latin typeface="Arial" charset="0"/>
                <a:cs typeface="Arial" charset="0"/>
              </a:rPr>
              <a:t>Bectu</a:t>
            </a:r>
            <a:r>
              <a:rPr lang="en-US">
                <a:latin typeface="Arial" charset="0"/>
                <a:cs typeface="Arial" charset="0"/>
              </a:rPr>
              <a:t> Sector,</a:t>
            </a:r>
          </a:p>
          <a:p>
            <a:r>
              <a:rPr lang="en-US" b="0">
                <a:latin typeface="Arial" charset="0"/>
                <a:cs typeface="Arial" charset="0"/>
              </a:rPr>
              <a:t>Public Sector</a:t>
            </a:r>
          </a:p>
          <a:p>
            <a:r>
              <a:rPr lang="en-US">
                <a:latin typeface="Arial" charset="0"/>
                <a:cs typeface="Arial" charset="0"/>
              </a:rPr>
              <a:t>Energy Sector</a:t>
            </a:r>
          </a:p>
          <a:p>
            <a:r>
              <a:rPr lang="en-US" sz="1400" b="0"/>
              <a:t>Information Technology and Telecoms Sector.</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what a motion is </a:t>
            </a:r>
          </a:p>
          <a:p>
            <a:r>
              <a:rPr lang="en-US" sz="1200" kern="120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a:solidFill>
                  <a:schemeClr val="tx1"/>
                </a:solidFill>
                <a:effectLst/>
                <a:latin typeface="+mn-lt"/>
                <a:ea typeface="+mn-ea"/>
                <a:cs typeface="+mn-cs"/>
              </a:rPr>
              <a:t>Passing a</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motion</a:t>
            </a:r>
            <a:r>
              <a:rPr lang="en-US" sz="1200" kern="1200" baseline="0">
                <a:solidFill>
                  <a:schemeClr val="tx1"/>
                </a:solidFill>
                <a:effectLst/>
                <a:latin typeface="+mn-lt"/>
                <a:ea typeface="+mn-ea"/>
                <a:cs typeface="+mn-cs"/>
              </a:rPr>
              <a:t> is the formal way to agree on an action</a:t>
            </a:r>
          </a:p>
          <a:p>
            <a:pPr marL="171450" indent="-171450">
              <a:buFont typeface="Arial"/>
              <a:buChar char="•"/>
            </a:pPr>
            <a:r>
              <a:rPr lang="en-US" sz="1200" kern="1200" baseline="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a:solidFill>
                  <a:schemeClr val="tx1"/>
                </a:solidFill>
                <a:effectLst/>
                <a:latin typeface="+mn-lt"/>
                <a:ea typeface="+mn-ea"/>
                <a:cs typeface="+mn-cs"/>
              </a:rPr>
              <a:t>Once passed it becomes a resolution</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GDPR compliant way of contact reps via bulk mail, with updated minutes, newsletters etc….</a:t>
            </a:r>
          </a:p>
          <a:p>
            <a:r>
              <a:rPr lang="en-GB">
                <a:hlinkClick r:id="rId3"/>
              </a:rPr>
              <a:t>https://prospect.org.uk/how-to-use-the-the_union-knowledge-hub/</a:t>
            </a:r>
            <a:endParaRPr lang="en-GB"/>
          </a:p>
          <a:p>
            <a:r>
              <a:rPr lang="en-GB"/>
              <a:t>Go over the functionality. (Communications role access rights for this area of work)</a:t>
            </a:r>
            <a:endParaRPr lang="en-GB">
              <a:ea typeface="Calibri"/>
              <a:cs typeface="Calibri"/>
            </a:endParaRPr>
          </a:p>
          <a:p>
            <a:r>
              <a:rPr lang="en-GB"/>
              <a:t>Please note the Secretary/assist, Chair/vice, membership and recruitment secretary all have automatic access to the membership lists, new joiner and leavers.</a:t>
            </a:r>
            <a:endParaRPr lang="en-GB">
              <a:ea typeface="Calibri"/>
              <a:cs typeface="Calibri"/>
            </a:endParaRPr>
          </a:p>
        </p:txBody>
      </p:sp>
      <p:sp>
        <p:nvSpPr>
          <p:cNvPr id="4" name="Slide Number Placeholder 3"/>
          <p:cNvSpPr>
            <a:spLocks noGrp="1"/>
          </p:cNvSpPr>
          <p:nvPr>
            <p:ph type="sldNum" sz="quarter" idx="10"/>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943814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25</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15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p>
          <a:p>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ectu.org.uk/how-to-use-the-the_union-knowledge-hu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prospectorguk.sharepoint.com/:v:/s/DigitalOrganising/EVWMb-0QLBlOtc_XdC1JfOEBzRhuQ6dGCK7r-c-hstyfgQ?e=T4HXRy"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2104483970"/>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a:latin typeface="Arial"/>
                <a:cs typeface="Arial"/>
              </a:rPr>
              <a:t>How do you get Prospect to</a:t>
            </a:r>
            <a:br>
              <a:rPr lang="en-US" sz="4800">
                <a:latin typeface="Arial"/>
                <a:cs typeface="Arial"/>
              </a:rPr>
            </a:br>
            <a:r>
              <a:rPr lang="en-US" sz="480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a:latin typeface="Arial"/>
              <a:cs typeface="Arial"/>
            </a:endParaRPr>
          </a:p>
          <a:p>
            <a:r>
              <a:rPr lang="en-US" sz="2400" b="1">
                <a:latin typeface="Arial"/>
                <a:cs typeface="Arial"/>
              </a:rPr>
              <a:t>Motion: </a:t>
            </a:r>
            <a:r>
              <a:rPr lang="en-US" sz="240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a:latin typeface="Arial"/>
                <a:cs typeface="Arial"/>
              </a:rPr>
              <a:t>A </a:t>
            </a:r>
            <a:r>
              <a:rPr lang="en-US" sz="2400" b="1">
                <a:latin typeface="Arial"/>
                <a:cs typeface="Arial"/>
              </a:rPr>
              <a:t>motion</a:t>
            </a:r>
            <a:r>
              <a:rPr lang="en-US" sz="2400">
                <a:latin typeface="Arial"/>
                <a:cs typeface="Arial"/>
              </a:rPr>
              <a:t>:</a:t>
            </a:r>
            <a:endParaRPr lang="en-GB" sz="2400">
              <a:latin typeface="Arial"/>
              <a:cs typeface="Arial"/>
            </a:endParaRPr>
          </a:p>
          <a:p>
            <a:pPr lvl="0"/>
            <a:r>
              <a:rPr lang="en-US" sz="2400">
                <a:latin typeface="Arial"/>
                <a:cs typeface="Arial"/>
              </a:rPr>
              <a:t>Identifies an issue or problem</a:t>
            </a:r>
            <a:endParaRPr lang="en-GB" sz="2400">
              <a:latin typeface="Arial"/>
              <a:cs typeface="Arial"/>
            </a:endParaRPr>
          </a:p>
          <a:p>
            <a:pPr lvl="0"/>
            <a:r>
              <a:rPr lang="en-US" sz="2400">
                <a:latin typeface="Arial"/>
                <a:cs typeface="Arial"/>
              </a:rPr>
              <a:t>Describes an action to be taken</a:t>
            </a:r>
            <a:endParaRPr lang="en-GB" sz="2400">
              <a:latin typeface="Arial"/>
              <a:cs typeface="Arial"/>
            </a:endParaRPr>
          </a:p>
          <a:p>
            <a:pPr lvl="0"/>
            <a:r>
              <a:rPr lang="en-US" sz="2400">
                <a:latin typeface="Arial"/>
                <a:cs typeface="Arial"/>
              </a:rPr>
              <a:t>Identifies the people who are being asked to take the action (a conference, SEC, branch committee, etc.)</a:t>
            </a:r>
          </a:p>
          <a:p>
            <a:pPr lvl="0"/>
            <a:r>
              <a:rPr lang="en-US" sz="2400">
                <a:latin typeface="Arial"/>
                <a:cs typeface="Arial"/>
              </a:rPr>
              <a:t>More detail on page 32 of the workbook</a:t>
            </a:r>
            <a:endParaRPr lang="en-GB" sz="240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a:t>Responsibilities</a:t>
            </a:r>
          </a:p>
          <a:p>
            <a:pPr>
              <a:buClrTx/>
            </a:pPr>
            <a:r>
              <a:rPr lang="en-GB" sz="2400"/>
              <a:t>Act honestly, responsibly and with integrity.</a:t>
            </a:r>
          </a:p>
          <a:p>
            <a:pPr>
              <a:buClrTx/>
            </a:pPr>
            <a:r>
              <a:rPr lang="en-GB" sz="2400"/>
              <a:t>Communicate respectfully and honestly. </a:t>
            </a:r>
          </a:p>
          <a:p>
            <a:pPr>
              <a:buClrTx/>
            </a:pPr>
            <a:r>
              <a:rPr lang="en-GB" sz="2400"/>
              <a:t>Treat others with fairness, dignity, and respect. </a:t>
            </a:r>
          </a:p>
          <a:p>
            <a:pPr>
              <a:buClrTx/>
            </a:pPr>
            <a:r>
              <a:rPr lang="en-GB" sz="2400"/>
              <a:t>Encourage the open expression of views at meetings but accept collective responsibility for all decisions and policies once finalised.</a:t>
            </a:r>
          </a:p>
          <a:p>
            <a:pPr>
              <a:buClrTx/>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a:latin typeface="Arial"/>
                <a:cs typeface="Arial"/>
              </a:rPr>
              <a:t>Code of practice for Prospect/</a:t>
            </a:r>
            <a:r>
              <a:rPr lang="en-GB" err="1">
                <a:latin typeface="Arial"/>
                <a:cs typeface="Arial"/>
              </a:rPr>
              <a:t>Bectu</a:t>
            </a:r>
            <a:r>
              <a:rPr lang="en-GB">
                <a:latin typeface="Arial"/>
                <a:cs typeface="Arial"/>
              </a:rPr>
              <a:t> reps</a:t>
            </a:r>
            <a:endParaRPr lang="en-GB" b="0">
              <a:latin typeface="Arial"/>
              <a:cs typeface="Arial"/>
            </a:endParaRPr>
          </a:p>
          <a:p>
            <a:endParaRPr lang="en-GB"/>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In representing Prospect/</a:t>
            </a:r>
            <a:r>
              <a:rPr lang="en-US" sz="2400" err="1">
                <a:latin typeface="Arial"/>
                <a:cs typeface="Arial"/>
              </a:rPr>
              <a:t>Bectu</a:t>
            </a:r>
            <a:r>
              <a:rPr lang="en-US" sz="2400">
                <a:latin typeface="Arial"/>
                <a:cs typeface="Arial"/>
              </a:rPr>
              <a:t>, representatives must:</a:t>
            </a:r>
          </a:p>
          <a:p>
            <a:pPr marL="457200" indent="-457200">
              <a:buFont typeface="Arial"/>
              <a:buChar char="•"/>
            </a:pPr>
            <a:r>
              <a:rPr lang="en-US" sz="2400">
                <a:latin typeface="Arial"/>
                <a:cs typeface="Arial"/>
              </a:rPr>
              <a:t>Only speak or act on behalf of Prospect/</a:t>
            </a:r>
            <a:r>
              <a:rPr lang="en-US" sz="2400" err="1">
                <a:latin typeface="Arial"/>
                <a:cs typeface="Arial"/>
              </a:rPr>
              <a:t>Bectu</a:t>
            </a:r>
            <a:r>
              <a:rPr lang="en-US" sz="2400">
                <a:latin typeface="Arial"/>
                <a:cs typeface="Arial"/>
              </a:rPr>
              <a:t> when </a:t>
            </a:r>
            <a:r>
              <a:rPr lang="en-US" sz="2400" err="1">
                <a:latin typeface="Arial"/>
                <a:cs typeface="Arial"/>
              </a:rPr>
              <a:t>authorised</a:t>
            </a:r>
            <a:r>
              <a:rPr lang="en-US" sz="2400">
                <a:latin typeface="Arial"/>
                <a:cs typeface="Arial"/>
              </a:rPr>
              <a:t> to do so and clarify the capacity in which you are speaking. </a:t>
            </a:r>
          </a:p>
          <a:p>
            <a:pPr marL="457200" indent="-457200">
              <a:buFont typeface="Arial"/>
              <a:buChar char="•"/>
            </a:pPr>
            <a:r>
              <a:rPr lang="en-US" sz="2400">
                <a:latin typeface="Arial"/>
                <a:cs typeface="Arial"/>
              </a:rPr>
              <a:t>Always be mindful of their responsibility to maintain and develop Prospect’s ethos and reputation.</a:t>
            </a:r>
          </a:p>
          <a:p>
            <a:pPr marL="457200" indent="-457200">
              <a:buFont typeface="Arial"/>
              <a:buChar char="•"/>
            </a:pPr>
            <a:r>
              <a:rPr lang="en-US" sz="2400">
                <a:latin typeface="Arial"/>
                <a:cs typeface="Arial"/>
              </a:rPr>
              <a:t>Declare any interests that may conflict with their role in Prospect/</a:t>
            </a:r>
            <a:r>
              <a:rPr lang="en-US" sz="2400" err="1">
                <a:latin typeface="Arial"/>
                <a:cs typeface="Arial"/>
              </a:rPr>
              <a:t>Bectu</a:t>
            </a:r>
            <a:r>
              <a:rPr lang="en-US" sz="2400">
                <a:latin typeface="Arial"/>
                <a:cs typeface="Arial"/>
              </a:rPr>
              <a:t>, for example in a professional or political capacity.</a:t>
            </a:r>
          </a:p>
          <a:p>
            <a:pPr marL="457200" indent="-457200">
              <a:buFont typeface="Arial"/>
              <a:buChar char="•"/>
            </a:pPr>
            <a:r>
              <a:rPr lang="en-US" sz="240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a:latin typeface="Arial"/>
                <a:cs typeface="Arial"/>
              </a:rPr>
              <a:t>Not bring Prospect/</a:t>
            </a:r>
            <a:r>
              <a:rPr lang="en-US" sz="2400" err="1">
                <a:latin typeface="Arial"/>
                <a:cs typeface="Arial"/>
              </a:rPr>
              <a:t>Bectu</a:t>
            </a:r>
            <a:r>
              <a:rPr lang="en-US" sz="2400">
                <a:latin typeface="Arial"/>
                <a:cs typeface="Arial"/>
              </a:rPr>
              <a:t> into disrepute, including through the use of email, social and mainstream media and other internet sites. </a:t>
            </a:r>
          </a:p>
          <a:p>
            <a:pPr marL="171450" indent="-171450">
              <a:buFont typeface="Arial"/>
              <a:buChar char="•"/>
            </a:pPr>
            <a:endParaRPr lang="en-US" sz="120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a:latin typeface="Arial"/>
                <a:cs typeface="Arial"/>
              </a:rPr>
              <a:t>Recap of the expected values and </a:t>
            </a:r>
            <a:r>
              <a:rPr lang="en-GB" sz="4000">
                <a:latin typeface="Arial"/>
                <a:cs typeface="Arial"/>
              </a:rPr>
              <a:t>behaviour</a:t>
            </a:r>
            <a:r>
              <a:rPr lang="en-US" sz="400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Picking the right reps</a:t>
            </a:r>
          </a:p>
        </p:txBody>
      </p:sp>
      <p:sp>
        <p:nvSpPr>
          <p:cNvPr id="3" name="Content Placeholder 2"/>
          <p:cNvSpPr>
            <a:spLocks noGrp="1"/>
          </p:cNvSpPr>
          <p:nvPr>
            <p:ph idx="1"/>
          </p:nvPr>
        </p:nvSpPr>
        <p:spPr/>
        <p:txBody>
          <a:bodyPr/>
          <a:lstStyle/>
          <a:p>
            <a:r>
              <a:rPr lang="en-GB"/>
              <a:t>Who do your colleagues listen to?</a:t>
            </a:r>
          </a:p>
          <a:p>
            <a:r>
              <a:rPr lang="en-GB"/>
              <a:t>Do other department/ management listen to them?</a:t>
            </a:r>
          </a:p>
          <a:p>
            <a:r>
              <a:rPr lang="en-GB"/>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a:latin typeface="Arial"/>
              <a:cs typeface="Arial"/>
            </a:endParaRP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Knowledge Hub</a:t>
            </a:r>
          </a:p>
        </p:txBody>
      </p:sp>
      <p:sp>
        <p:nvSpPr>
          <p:cNvPr id="3" name="Content Placeholder 2"/>
          <p:cNvSpPr>
            <a:spLocks noGrp="1"/>
          </p:cNvSpPr>
          <p:nvPr>
            <p:ph idx="1"/>
          </p:nvPr>
        </p:nvSpPr>
        <p:spPr>
          <a:xfrm>
            <a:off x="1475523" y="2214390"/>
            <a:ext cx="6401537" cy="4084589"/>
          </a:xfrm>
        </p:spPr>
        <p:txBody>
          <a:bodyPr vert="horz" lIns="0" tIns="0" rIns="0" bIns="0" rtlCol="0" anchor="t">
            <a:noAutofit/>
          </a:bodyPr>
          <a:lstStyle/>
          <a:p>
            <a:pPr>
              <a:buClr>
                <a:schemeClr val="tx1"/>
              </a:buClr>
            </a:pPr>
            <a:r>
              <a:rPr lang="en-GB" sz="1800">
                <a:latin typeface="Arial"/>
                <a:cs typeface="Arial"/>
              </a:rPr>
              <a:t>Web pages, online resources and membership lists for your branch.</a:t>
            </a:r>
          </a:p>
          <a:p>
            <a:pPr>
              <a:buClr>
                <a:schemeClr val="tx1"/>
              </a:buClr>
            </a:pPr>
            <a:r>
              <a:rPr lang="en-GB" sz="1800" i="1">
                <a:latin typeface="Arial"/>
                <a:cs typeface="Arial"/>
              </a:rPr>
              <a:t>Chairs, Vice Chairs, Secretaries, Assistant Secretaries and Communications Representatives </a:t>
            </a:r>
            <a:r>
              <a:rPr lang="en-GB" sz="1800" b="1">
                <a:latin typeface="Arial"/>
                <a:cs typeface="Arial"/>
              </a:rPr>
              <a:t>can update web pages and resources</a:t>
            </a:r>
          </a:p>
          <a:p>
            <a:pPr>
              <a:buClr>
                <a:schemeClr val="tx1"/>
              </a:buClr>
            </a:pPr>
            <a:r>
              <a:rPr lang="en-GB" sz="1800" i="1">
                <a:latin typeface="Arial"/>
                <a:cs typeface="Arial"/>
              </a:rPr>
              <a:t>Chairs, Vice Chairs, Secretaries, Assistant Secretaries, Membership and Recruitment Secretaries and Organising Representatives</a:t>
            </a:r>
            <a:r>
              <a:rPr lang="en-GB" sz="1800">
                <a:latin typeface="Arial"/>
                <a:cs typeface="Arial"/>
              </a:rPr>
              <a:t> </a:t>
            </a:r>
            <a:r>
              <a:rPr lang="en-GB" sz="1800" b="1">
                <a:latin typeface="Arial"/>
                <a:cs typeface="Arial"/>
              </a:rPr>
              <a:t>can see membership lists.</a:t>
            </a:r>
            <a:endParaRPr lang="en-GB" sz="1800" b="1" i="1">
              <a:latin typeface="Arial"/>
              <a:cs typeface="Arial"/>
            </a:endParaRPr>
          </a:p>
          <a:p>
            <a:pPr>
              <a:buClr>
                <a:schemeClr val="tx1"/>
              </a:buClr>
            </a:pPr>
            <a:r>
              <a:rPr lang="en-GB" sz="1800" b="1">
                <a:latin typeface="Arial"/>
                <a:cs typeface="Arial"/>
              </a:rPr>
              <a:t>Movement</a:t>
            </a:r>
            <a:r>
              <a:rPr lang="en-GB" sz="1800">
                <a:latin typeface="Arial"/>
                <a:cs typeface="Arial"/>
              </a:rPr>
              <a:t>, a new communication tool (bulk mailer), is now available.</a:t>
            </a:r>
          </a:p>
          <a:p>
            <a:pPr>
              <a:buClr>
                <a:schemeClr val="tx1"/>
              </a:buClr>
            </a:pPr>
            <a:r>
              <a:rPr lang="en-GB" sz="1800">
                <a:latin typeface="Arial"/>
                <a:cs typeface="Arial"/>
                <a:hlinkClick r:id="rId3"/>
              </a:rPr>
              <a:t>How to use the Bectu Knowledge Hub | Bectu</a:t>
            </a:r>
            <a:endParaRPr lang="en-GB"/>
          </a:p>
          <a:p>
            <a:pPr marL="0" indent="0">
              <a:buClr>
                <a:schemeClr val="tx1"/>
              </a:buClr>
              <a:buNone/>
            </a:pPr>
            <a:endParaRPr lang="en-GB" sz="1100">
              <a:cs typeface="Arial"/>
            </a:endParaRPr>
          </a:p>
          <a:p>
            <a:pPr>
              <a:buClr>
                <a:schemeClr val="tx1"/>
              </a:buClr>
            </a:pPr>
            <a:endParaRPr lang="en-GB" sz="1100">
              <a:latin typeface="Arial"/>
              <a:cs typeface="Arial"/>
            </a:endParaRPr>
          </a:p>
        </p:txBody>
      </p:sp>
    </p:spTree>
    <p:extLst>
      <p:ext uri="{BB962C8B-B14F-4D97-AF65-F5344CB8AC3E}">
        <p14:creationId xmlns:p14="http://schemas.microsoft.com/office/powerpoint/2010/main" val="107299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in the workbook. </a:t>
            </a:r>
            <a:endParaRPr lang="en-GB"/>
          </a:p>
          <a:p>
            <a:pPr marL="0" indent="0">
              <a:buNone/>
            </a:pPr>
            <a:endParaRPr lang="en-GB">
              <a:latin typeface="Arial"/>
              <a:cs typeface="Arial"/>
            </a:endParaRPr>
          </a:p>
          <a:p>
            <a:pPr marL="0" indent="0">
              <a:buNone/>
            </a:pPr>
            <a:r>
              <a:rPr lang="en-GB">
                <a:latin typeface="Arial"/>
                <a:cs typeface="Arial"/>
                <a:hlinkClick r:id="rId3"/>
              </a:rPr>
              <a:t>Movement campaign building run through_19-12-24 1.mov</a:t>
            </a:r>
            <a:endParaRPr lang="en-GB">
              <a:latin typeface="Arial"/>
              <a:cs typeface="Arial"/>
            </a:endParaRPr>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In groups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a:latin typeface="Arial"/>
                <a:cs typeface="Arial"/>
              </a:rPr>
              <a:t>Activity G: Why people don</a:t>
            </a:r>
            <a:r>
              <a:rPr lang="mr-IN" sz="4000">
                <a:latin typeface="Arial"/>
                <a:cs typeface="Arial"/>
              </a:rPr>
              <a:t>’</a:t>
            </a:r>
            <a:r>
              <a:rPr lang="en-US" sz="400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err="1">
                <a:latin typeface="Arial" panose="020B0604020202020204" pitchFamily="34" charset="0"/>
                <a:cs typeface="Arial" panose="020B0604020202020204" pitchFamily="34" charset="0"/>
              </a:rPr>
              <a:t>infurther</a:t>
            </a:r>
            <a:r>
              <a:rPr lang="en-GB" sz="2400">
                <a:latin typeface="Arial" panose="020B0604020202020204" pitchFamily="34" charset="0"/>
                <a:cs typeface="Arial" panose="020B0604020202020204" pitchFamily="34" charset="0"/>
              </a:rPr>
              <a:t>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a:t>Homework</a:t>
            </a:r>
          </a:p>
        </p:txBody>
      </p:sp>
    </p:spTree>
    <p:extLst>
      <p:ext uri="{BB962C8B-B14F-4D97-AF65-F5344CB8AC3E}">
        <p14:creationId xmlns:p14="http://schemas.microsoft.com/office/powerpoint/2010/main" val="3152202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863750079"/>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216754141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76" y="0"/>
            <a:ext cx="9475088" cy="1187795"/>
          </a:xfrm>
        </p:spPr>
        <p:txBody>
          <a:bodyPr/>
          <a:lstStyle/>
          <a:p>
            <a:r>
              <a:rPr lang="en-US">
                <a:latin typeface="Arial"/>
                <a:cs typeface="Arial"/>
              </a:rPr>
              <a:t>London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054067317"/>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err="1">
                <a:latin typeface="Arial"/>
                <a:cs typeface="Arial"/>
              </a:rPr>
              <a:t>Bectu</a:t>
            </a:r>
            <a:r>
              <a:rPr lang="en-US">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9" ma:contentTypeDescription="Create a new document." ma:contentTypeScope="" ma:versionID="d5f17128a432b65fc8aa92700b0fa4dd">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a26d77bebca3477cfdc982135ab9a3b6"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BillingMetadata"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element name="MediaServiceBillingMetadata" ma:index="25" nillable="true" ma:displayName="MediaServiceBillingMetadata" ma:hidden="true" ma:internalName="MediaServiceBillingMetadata"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Props1.xml><?xml version="1.0" encoding="utf-8"?>
<ds:datastoreItem xmlns:ds="http://schemas.openxmlformats.org/officeDocument/2006/customXml" ds:itemID="{7CFF3B23-F7E0-46E6-8ABF-7CD4A1C6243A}">
  <ds:schemaRefs>
    <ds:schemaRef ds:uri="http://schemas.microsoft.com/sharepoint/v3/contenttype/forms"/>
  </ds:schemaRefs>
</ds:datastoreItem>
</file>

<file path=customXml/itemProps2.xml><?xml version="1.0" encoding="utf-8"?>
<ds:datastoreItem xmlns:ds="http://schemas.openxmlformats.org/officeDocument/2006/customXml" ds:itemID="{2E62A150-C125-42CC-91D2-83FA9336D805}">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2C5CA7E-F3D2-48B3-8B34-DB884AFA84FF}">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27</Slides>
  <Notes>25</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London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Knowledge Hub</vt:lpstr>
      <vt:lpstr>Movement</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2025-07-30T15:15:12Z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