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3"/>
  </p:notesMasterIdLst>
  <p:sldIdLst>
    <p:sldId id="510" r:id="rId5"/>
    <p:sldId id="511" r:id="rId6"/>
    <p:sldId id="551" r:id="rId7"/>
    <p:sldId id="514" r:id="rId8"/>
    <p:sldId id="513" r:id="rId9"/>
    <p:sldId id="512" r:id="rId10"/>
    <p:sldId id="519" r:id="rId11"/>
    <p:sldId id="55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6B28A-A392-DD95-BF0D-CE862B80E0C1}" v="6" dt="2025-10-10T13:58:34.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S::martin.roberts@prospect.org.uk::809e680c-7cbe-4ca5-8db2-be1c15666466" providerId="AD" clId="Web-{22B6B28A-A392-DD95-BF0D-CE862B80E0C1}"/>
    <pc:docChg chg="modSld">
      <pc:chgData name="Martin Roberts" userId="S::martin.roberts@prospect.org.uk::809e680c-7cbe-4ca5-8db2-be1c15666466" providerId="AD" clId="Web-{22B6B28A-A392-DD95-BF0D-CE862B80E0C1}" dt="2025-10-10T13:58:34.148" v="4" actId="20577"/>
      <pc:docMkLst>
        <pc:docMk/>
      </pc:docMkLst>
      <pc:sldChg chg="modSp">
        <pc:chgData name="Martin Roberts" userId="S::martin.roberts@prospect.org.uk::809e680c-7cbe-4ca5-8db2-be1c15666466" providerId="AD" clId="Web-{22B6B28A-A392-DD95-BF0D-CE862B80E0C1}" dt="2025-10-10T13:58:34.148" v="4" actId="20577"/>
        <pc:sldMkLst>
          <pc:docMk/>
          <pc:sldMk cId="4274872432" sldId="510"/>
        </pc:sldMkLst>
        <pc:spChg chg="mod">
          <ac:chgData name="Martin Roberts" userId="S::martin.roberts@prospect.org.uk::809e680c-7cbe-4ca5-8db2-be1c15666466" providerId="AD" clId="Web-{22B6B28A-A392-DD95-BF0D-CE862B80E0C1}" dt="2025-10-10T13:58:34.148" v="4" actId="20577"/>
          <ac:spMkLst>
            <pc:docMk/>
            <pc:sldMk cId="4274872432" sldId="510"/>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42721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8,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Use whiteboard</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 on Page 14</a:t>
            </a:r>
            <a:r>
              <a:rPr lang="en-US" b="1" baseline="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and an understanding of the union structure</a:t>
            </a:r>
          </a:p>
          <a:p>
            <a:endParaRPr lang="en-US" b="1">
              <a:latin typeface="Arial" charset="0"/>
              <a:ea typeface="Arial" charset="0"/>
              <a:cs typeface="Arial" charset="0"/>
            </a:endParaRPr>
          </a:p>
          <a:p>
            <a:r>
              <a:rPr lang="en-GB" sz="1200" kern="1200">
                <a:solidFill>
                  <a:schemeClr val="tx1"/>
                </a:solidFill>
                <a:effectLst/>
                <a:latin typeface="+mn-lt"/>
                <a:ea typeface="+mn-ea"/>
                <a:cs typeface="+mn-cs"/>
              </a:rPr>
              <a:t>Follow up activity in session 2</a:t>
            </a:r>
          </a:p>
          <a:p>
            <a:r>
              <a:rPr lang="en-GB" sz="1200" kern="1200">
                <a:solidFill>
                  <a:schemeClr val="tx1"/>
                </a:solidFill>
                <a:effectLst/>
                <a:latin typeface="+mn-lt"/>
                <a:ea typeface="+mn-ea"/>
                <a:cs typeface="+mn-cs"/>
              </a:rPr>
              <a:t>Look at the following the questionnaire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2382236"/>
          </a:xfrm>
        </p:spPr>
        <p:txBody>
          <a:bodyPr/>
          <a:lstStyle/>
          <a:p>
            <a:r>
              <a:rPr lang="en-US" dirty="0">
                <a:latin typeface="Arial"/>
                <a:cs typeface="Arial"/>
              </a:rPr>
              <a:t>What is a trade union?</a:t>
            </a:r>
            <a:br>
              <a:rPr lang="en-US" dirty="0">
                <a:latin typeface="Arial"/>
                <a:cs typeface="Arial"/>
              </a:rPr>
            </a:br>
            <a:r>
              <a:rPr lang="en-US" sz="800" dirty="0">
                <a:latin typeface="Arial"/>
                <a:cs typeface="Arial"/>
              </a:rPr>
              <a:t>Update 1.8 Oct 25</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324" y="266136"/>
            <a:ext cx="9019514" cy="147002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Activity A: What would success look like for your branch?</a:t>
            </a:r>
          </a:p>
        </p:txBody>
      </p:sp>
      <p:sp>
        <p:nvSpPr>
          <p:cNvPr id="4" name="TextBox 3"/>
          <p:cNvSpPr txBox="1"/>
          <p:nvPr/>
        </p:nvSpPr>
        <p:spPr>
          <a:xfrm>
            <a:off x="630272" y="2060352"/>
            <a:ext cx="10401853" cy="830997"/>
          </a:xfrm>
          <a:prstGeom prst="rect">
            <a:avLst/>
          </a:prstGeom>
          <a:noFill/>
        </p:spPr>
        <p:txBody>
          <a:bodyPr wrap="square" rtlCol="0">
            <a:spAutoFit/>
          </a:bodyPr>
          <a:lstStyle/>
          <a:p>
            <a:endParaRPr lang="en-US" sz="2400">
              <a:latin typeface="Arial" charset="0"/>
              <a:ea typeface="Arial" charset="0"/>
              <a:cs typeface="Arial" charset="0"/>
            </a:endParaRPr>
          </a:p>
          <a:p>
            <a:r>
              <a:rPr lang="en-US" sz="2400">
                <a:latin typeface="Arial" charset="0"/>
                <a:ea typeface="Arial" charset="0"/>
                <a:cs typeface="Arial" charset="0"/>
              </a:rPr>
              <a:t>A general discussion as to what the branch wants to achieve.</a:t>
            </a:r>
          </a:p>
        </p:txBody>
      </p:sp>
    </p:spTree>
    <p:extLst>
      <p:ext uri="{BB962C8B-B14F-4D97-AF65-F5344CB8AC3E}">
        <p14:creationId xmlns:p14="http://schemas.microsoft.com/office/powerpoint/2010/main" val="368497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a:extLst>
              <a:ext uri="{FF2B5EF4-FFF2-40B4-BE49-F238E27FC236}">
                <a16:creationId xmlns:a16="http://schemas.microsoft.com/office/drawing/2014/main" id="{8B5BCB03-2078-3EED-1321-CE3E4C87AEB2}"/>
              </a:ext>
            </a:extLst>
          </p:cNvPr>
          <p:cNvSpPr txBox="1"/>
          <p:nvPr/>
        </p:nvSpPr>
        <p:spPr>
          <a:xfrm>
            <a:off x="6958360" y="1754739"/>
            <a:ext cx="2642839" cy="4537688"/>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sz="2100">
                <a:latin typeface="Arial"/>
                <a:cs typeface="Arial"/>
              </a:rPr>
              <a:t>Just over 159,800 members as of January 2025</a:t>
            </a:r>
          </a:p>
          <a:p>
            <a:pPr marL="342900" indent="-342900">
              <a:spcBef>
                <a:spcPts val="900"/>
              </a:spcBef>
              <a:buFont typeface="Arial"/>
              <a:buChar char="•"/>
            </a:pPr>
            <a:r>
              <a:rPr lang="en-US" sz="2100">
                <a:latin typeface="Arial"/>
                <a:cs typeface="Arial"/>
              </a:rPr>
              <a:t>Got £3.183m in 2024 for injury compensation.</a:t>
            </a:r>
          </a:p>
          <a:p>
            <a:pPr marL="342900" indent="-342900">
              <a:spcBef>
                <a:spcPts val="900"/>
              </a:spcBef>
              <a:buFont typeface="Arial"/>
              <a:buChar char="•"/>
            </a:pPr>
            <a:r>
              <a:rPr lang="en-US" sz="2100">
                <a:latin typeface="Arial"/>
                <a:cs typeface="Arial"/>
              </a:rPr>
              <a:t>NEP provided over 1,100 Reps with training in 2024</a:t>
            </a:r>
          </a:p>
        </p:txBody>
      </p:sp>
      <p:sp>
        <p:nvSpPr>
          <p:cNvPr id="4" name="TextBox 3">
            <a:extLst>
              <a:ext uri="{FF2B5EF4-FFF2-40B4-BE49-F238E27FC236}">
                <a16:creationId xmlns:a16="http://schemas.microsoft.com/office/drawing/2014/main" id="{30500FB3-1E8D-8FF8-CEDE-D88702B6B373}"/>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on average 4.2% more in salary (TUC 2023)</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5" name="TextBox 4">
            <a:extLst>
              <a:ext uri="{FF2B5EF4-FFF2-40B4-BE49-F238E27FC236}">
                <a16:creationId xmlns:a16="http://schemas.microsoft.com/office/drawing/2014/main" id="{0F69FA9F-9260-29D3-337F-0CBC817320D2}"/>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(TUC 2023)</a:t>
            </a:r>
          </a:p>
          <a:p>
            <a:pPr marL="342900" indent="-342900">
              <a:spcBef>
                <a:spcPts val="900"/>
              </a:spcBef>
              <a:buFont typeface="Arial"/>
              <a:buChar char="•"/>
            </a:pPr>
            <a:r>
              <a:rPr lang="en-US" sz="2100">
                <a:latin typeface="Arial"/>
                <a:cs typeface="Arial"/>
              </a:rPr>
              <a:t>Got £320 million in compensation (TUC 2015)</a:t>
            </a:r>
          </a:p>
          <a:p>
            <a:pPr marL="342900" indent="-342900">
              <a:spcBef>
                <a:spcPts val="900"/>
              </a:spcBef>
              <a:buFont typeface="Arial"/>
              <a:buChar char="•"/>
            </a:pPr>
            <a:r>
              <a:rPr lang="en-US" sz="2100">
                <a:latin typeface="Arial"/>
                <a:cs typeface="Arial"/>
              </a:rPr>
              <a:t>Trained 29,694 representatives (TUC 2019)</a:t>
            </a:r>
          </a:p>
          <a:p>
            <a:pPr marL="342900" indent="-342900">
              <a:spcBef>
                <a:spcPts val="900"/>
              </a:spcBef>
              <a:buFont typeface="Arial"/>
              <a:buChar char="•"/>
            </a:pPr>
            <a:r>
              <a:rPr lang="en-US" sz="1200">
                <a:latin typeface="Arial"/>
                <a:cs typeface="Arial"/>
              </a:rPr>
              <a:t>(TUC Still the latest stats available)</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a:latin typeface="Arial"/>
                <a:cs typeface="Arial"/>
              </a:rPr>
              <a:t>Activity D: Your workplace and pre-learning</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first video in collection on union structure</a:t>
            </a:r>
          </a:p>
          <a:p>
            <a:pPr>
              <a:spcBef>
                <a:spcPts val="900"/>
              </a:spcBef>
            </a:pPr>
            <a:r>
              <a:rPr lang="en-GB" sz="2400">
                <a:latin typeface="Arial" panose="020B0604020202020204" pitchFamily="34" charset="0"/>
                <a:cs typeface="Arial" panose="020B0604020202020204" pitchFamily="34" charset="0"/>
                <a:hlinkClick r:id="rId3"/>
              </a:rPr>
              <a:t>https://vimeo.com/showcase/prospect-ed</a:t>
            </a:r>
            <a:endParaRPr lang="en-GB" sz="2400">
              <a:latin typeface="Arial" panose="020B0604020202020204" pitchFamily="34" charset="0"/>
              <a:cs typeface="Arial" panose="020B0604020202020204" pitchFamily="34" charset="0"/>
            </a:endParaRPr>
          </a:p>
          <a:p>
            <a:pPr>
              <a:spcBef>
                <a:spcPts val="900"/>
              </a:spcBef>
            </a:pPr>
            <a:r>
              <a:rPr lang="en-GB" sz="240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87D0AD33-DBB2-45D8-A4A9-FF01A44F020C}">
  <ds:schemaRefs>
    <ds:schemaRef ds:uri="http://schemas.microsoft.com/sharepoint/v3/contenttype/forms"/>
  </ds:schemaRefs>
</ds:datastoreItem>
</file>

<file path=customXml/itemProps2.xml><?xml version="1.0" encoding="utf-8"?>
<ds:datastoreItem xmlns:ds="http://schemas.openxmlformats.org/officeDocument/2006/customXml" ds:itemID="{348BC1C0-1A42-46E3-8794-B13770113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49D165-3582-48AC-8294-37ADFF800FF4}">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2019-01389-Template-Bectu-Powerpoint-template-Version-12-09-2019 (1)</vt:lpstr>
      <vt:lpstr>What is a trade union? Update 1.8 Oct 25</vt:lpstr>
      <vt:lpstr>The definition  of a trade union</vt:lpstr>
      <vt:lpstr>PowerPoint Presentation</vt:lpstr>
      <vt:lpstr>Your right to join a trade union</vt:lpstr>
      <vt:lpstr>The benefits of trade unions</vt:lpstr>
      <vt:lpstr>Activity B: Other options</vt:lpstr>
      <vt:lpstr>Activity C: What can a union negotiate on?</vt:lpstr>
      <vt:lpstr>Activity D: Your workplace and pre-learning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8</cp:revision>
  <cp:lastPrinted>2019-08-27T12:20:31Z</cp:lastPrinted>
  <dcterms:created xsi:type="dcterms:W3CDTF">2019-10-02T11:32:19Z</dcterms:created>
  <dcterms:modified xsi:type="dcterms:W3CDTF">2025-10-10T13:58:35Z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