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00" r:id="rId5"/>
  </p:sldMasterIdLst>
  <p:notesMasterIdLst>
    <p:notesMasterId r:id="rId44"/>
  </p:notesMasterIdLst>
  <p:handoutMasterIdLst>
    <p:handoutMasterId r:id="rId45"/>
  </p:handoutMasterIdLst>
  <p:sldIdLst>
    <p:sldId id="562" r:id="rId6"/>
    <p:sldId id="596" r:id="rId7"/>
    <p:sldId id="560" r:id="rId8"/>
    <p:sldId id="535" r:id="rId9"/>
    <p:sldId id="556" r:id="rId10"/>
    <p:sldId id="584" r:id="rId11"/>
    <p:sldId id="451" r:id="rId12"/>
    <p:sldId id="454" r:id="rId13"/>
    <p:sldId id="475" r:id="rId14"/>
    <p:sldId id="455" r:id="rId15"/>
    <p:sldId id="456" r:id="rId16"/>
    <p:sldId id="458" r:id="rId17"/>
    <p:sldId id="459" r:id="rId18"/>
    <p:sldId id="462" r:id="rId19"/>
    <p:sldId id="464" r:id="rId20"/>
    <p:sldId id="479" r:id="rId21"/>
    <p:sldId id="603" r:id="rId22"/>
    <p:sldId id="604" r:id="rId23"/>
    <p:sldId id="607" r:id="rId24"/>
    <p:sldId id="605" r:id="rId25"/>
    <p:sldId id="608" r:id="rId26"/>
    <p:sldId id="583" r:id="rId27"/>
    <p:sldId id="477" r:id="rId28"/>
    <p:sldId id="474" r:id="rId29"/>
    <p:sldId id="549" r:id="rId30"/>
    <p:sldId id="602" r:id="rId31"/>
    <p:sldId id="597" r:id="rId32"/>
    <p:sldId id="528" r:id="rId33"/>
    <p:sldId id="598" r:id="rId34"/>
    <p:sldId id="599" r:id="rId35"/>
    <p:sldId id="600" r:id="rId36"/>
    <p:sldId id="552" r:id="rId37"/>
    <p:sldId id="554" r:id="rId38"/>
    <p:sldId id="559" r:id="rId39"/>
    <p:sldId id="529" r:id="rId40"/>
    <p:sldId id="555" r:id="rId41"/>
    <p:sldId id="601" r:id="rId42"/>
    <p:sldId id="580" r:id="rId43"/>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F7C"/>
    <a:srgbClr val="CA277B"/>
    <a:srgbClr val="BADBD4"/>
    <a:srgbClr val="28292B"/>
    <a:srgbClr val="008476"/>
    <a:srgbClr val="FEC86E"/>
    <a:srgbClr val="FBD6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43AF2-4F11-4731-84BD-206DFA49778C}" v="1" dt="2024-02-13T13:46:16.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583" autoAdjust="0"/>
  </p:normalViewPr>
  <p:slideViewPr>
    <p:cSldViewPr snapToGrid="0">
      <p:cViewPr varScale="1">
        <p:scale>
          <a:sx n="63" d="100"/>
          <a:sy n="63" d="100"/>
        </p:scale>
        <p:origin x="23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0F366C-4A40-0E45-A5B0-3F7AFFC71FB5}"/>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4D4E6F-B4FE-8F41-9F42-40C84A67B37A}"/>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D2C06EAF-CB9B-654B-A603-1C65EA84D895}" type="datetimeFigureOut">
              <a:rPr lang="en-US" smtClean="0"/>
              <a:t>2/13/2024</a:t>
            </a:fld>
            <a:endParaRPr lang="en-US"/>
          </a:p>
        </p:txBody>
      </p:sp>
      <p:sp>
        <p:nvSpPr>
          <p:cNvPr id="4" name="Footer Placeholder 3">
            <a:extLst>
              <a:ext uri="{FF2B5EF4-FFF2-40B4-BE49-F238E27FC236}">
                <a16:creationId xmlns:a16="http://schemas.microsoft.com/office/drawing/2014/main" id="{658C60D1-22AB-6B41-BB3D-7419864C729D}"/>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F387E5-028D-8144-939A-A5FB90042253}"/>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352E3C4-5176-CE49-94DE-6E1192A2A635}" type="slidenum">
              <a:rPr lang="en-US" smtClean="0"/>
              <a:t>‹#›</a:t>
            </a:fld>
            <a:endParaRPr lang="en-US"/>
          </a:p>
        </p:txBody>
      </p:sp>
    </p:spTree>
    <p:extLst>
      <p:ext uri="{BB962C8B-B14F-4D97-AF65-F5344CB8AC3E}">
        <p14:creationId xmlns:p14="http://schemas.microsoft.com/office/powerpoint/2010/main" val="209180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2/13/2024</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Policy review is a great place to start mainstreaming sustainability in union negotiations. This is absolutely critical to balancing the tensions and exploiting the synergies between environmental issues and other bargaining points. For example:</a:t>
            </a:r>
          </a:p>
          <a:p>
            <a:pPr marL="742950" lvl="1" indent="-285750">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TENSION – A public sector organisation is under pressure to cut their carbon footprint. They put a blanket ban on the use of internal flights, except for a small quota reserved for senior managers. The union branch points out that this contravenes the equalities policy, by limiting the ability of some disabled workers and carers to travel for professional activities.</a:t>
            </a:r>
          </a:p>
          <a:p>
            <a:pPr marL="742950" lvl="1" indent="-285750">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Times New Roman" panose="02020603050405020304" pitchFamily="18" charset="0"/>
              </a:rPr>
              <a:t>SYNERGY – A major private sector employer presents a location strategy that requires regionally dispersed workers to consolidate into a handful of big offices. The union branch surveys members on current and predicted commute distance/mode, to demonstrate the additional GHG emissions likely to result from the employer’s decision. They use the employer’s published environmental sustainability policy as leverage for a more flexible approach to remote working.</a:t>
            </a:r>
          </a:p>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Ask participants to suggest environmental dimensions to other policies in the workbook there is room to write under each policy.</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Note we are looking for examples of good policy and implementation relating to sustainability. If workplaces have well-used car-share schemes, or branches have negotiated incentives to use the Eurostar instead of flying, we want to hear about it!</a:t>
            </a:r>
            <a:endParaRPr lang="en-US" dirty="0"/>
          </a:p>
        </p:txBody>
      </p:sp>
      <p:sp>
        <p:nvSpPr>
          <p:cNvPr id="4" name="Slide Number Placeholder 3"/>
          <p:cNvSpPr>
            <a:spLocks noGrp="1"/>
          </p:cNvSpPr>
          <p:nvPr>
            <p:ph type="sldNum" sz="quarter" idx="5"/>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1694158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P25</a:t>
            </a:r>
            <a:r>
              <a:rPr lang="en-GB" dirty="0"/>
              <a:t> Go through this with the group and ask them to start to think about good issues. Give some examples of local campaigns if you can or go back to some of the national/global campaigns discussed at the beginning. </a:t>
            </a:r>
          </a:p>
        </p:txBody>
      </p:sp>
    </p:spTree>
    <p:extLst>
      <p:ext uri="{BB962C8B-B14F-4D97-AF65-F5344CB8AC3E}">
        <p14:creationId xmlns:p14="http://schemas.microsoft.com/office/powerpoint/2010/main" val="739178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Activity </a:t>
            </a:r>
            <a:r>
              <a:rPr lang="en-GB" b="0"/>
              <a:t>(10 minutes in groups. 10-15 mins feedback) </a:t>
            </a:r>
            <a:endParaRPr lang="en-GB" b="1"/>
          </a:p>
          <a:p>
            <a:r>
              <a:rPr lang="en-GB"/>
              <a:t>If this is a small group do this as a tutor lead exercise (on the main screen for online). For larger groups split into groups of 3-4 using breakout rooms if tutoring online. If working in groups ask each group to nominate a spokesperson to share their issue and ideas when the group comes back together.</a:t>
            </a:r>
          </a:p>
          <a:p>
            <a:r>
              <a:rPr lang="en-GB"/>
              <a:t>Tutor to show the next few slides to help…</a:t>
            </a:r>
          </a:p>
          <a:p>
            <a:r>
              <a:rPr lang="en-GB"/>
              <a:t>Direct them to make notes in the work book for future reference.</a:t>
            </a:r>
          </a:p>
          <a:p>
            <a:r>
              <a:rPr lang="en-GB"/>
              <a:t>Ask them to share the campaign issue they thought of for </a:t>
            </a:r>
            <a:r>
              <a:rPr lang="en-GB" err="1"/>
              <a:t>homwork</a:t>
            </a:r>
            <a:r>
              <a:rPr lang="en-GB"/>
              <a:t> and test it against the list on the previous slide (this is replicated in the workbook for them to refer to). Does the issue pass the test? If not can it be amplified?</a:t>
            </a:r>
            <a:endParaRPr lang="en-GB">
              <a:cs typeface="Calibri"/>
            </a:endParaRPr>
          </a:p>
          <a:p>
            <a:r>
              <a:rPr lang="en-GB"/>
              <a:t>Highlighting weaknesses and arguments against at an early stage will help with formulating arguments brought by opponents later. Pick one issues out of all those shared to progress for the rest of the training. </a:t>
            </a:r>
            <a:endParaRPr lang="en-GB">
              <a:cs typeface="Calibri" panose="020F0502020204030204"/>
            </a:endParaRPr>
          </a:p>
          <a:p>
            <a:endParaRPr lang="en-GB"/>
          </a:p>
          <a:p>
            <a:r>
              <a:rPr lang="en-GB"/>
              <a:t>For group work get them to feedback when they return to the main group.</a:t>
            </a:r>
          </a:p>
          <a:p>
            <a:endParaRPr lang="en-GB"/>
          </a:p>
          <a:p>
            <a:endParaRPr lang="en-GB"/>
          </a:p>
        </p:txBody>
      </p:sp>
    </p:spTree>
    <p:extLst>
      <p:ext uri="{BB962C8B-B14F-4D97-AF65-F5344CB8AC3E}">
        <p14:creationId xmlns:p14="http://schemas.microsoft.com/office/powerpoint/2010/main" val="377913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This work will form part of their action plan for future campaign meetings so go through the slide and emphasise the following:</a:t>
            </a:r>
          </a:p>
          <a:p>
            <a:r>
              <a:rPr lang="en-GB"/>
              <a:t>Good</a:t>
            </a:r>
            <a:r>
              <a:rPr lang="en-GB" baseline="0"/>
              <a:t> way to involve new members and encourage new activists</a:t>
            </a:r>
          </a:p>
          <a:p>
            <a:r>
              <a:rPr lang="en-GB" baseline="0"/>
              <a:t>Identifies natural leaders</a:t>
            </a:r>
          </a:p>
          <a:p>
            <a:r>
              <a:rPr lang="en-GB" baseline="0"/>
              <a:t>Need to be clear about a network of activity.</a:t>
            </a:r>
          </a:p>
          <a:p>
            <a:r>
              <a:rPr lang="en-GB" baseline="0"/>
              <a:t>Need a clear communications strategy both between team members and for communicating the campaign more widely.</a:t>
            </a: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Start with what skills you need</a:t>
            </a:r>
          </a:p>
          <a:p>
            <a:r>
              <a:rPr lang="en-GB"/>
              <a:t>Think about what areas you need to access and where you need leadership</a:t>
            </a:r>
          </a:p>
          <a:p>
            <a:r>
              <a:rPr lang="en-GB"/>
              <a:t>Include potential activists you want to bring into the branch structure.</a:t>
            </a:r>
          </a:p>
          <a:p>
            <a:endParaRPr lang="en-GB"/>
          </a:p>
          <a:p>
            <a:r>
              <a:rPr lang="en-GB"/>
              <a:t>Again this will be  “homework” for future campaign meetings.</a:t>
            </a:r>
            <a:endParaRPr lang="en-GB">
              <a:cs typeface="Calibri"/>
            </a:endParaRPr>
          </a:p>
        </p:txBody>
      </p:sp>
    </p:spTree>
    <p:extLst>
      <p:ext uri="{BB962C8B-B14F-4D97-AF65-F5344CB8AC3E}">
        <p14:creationId xmlns:p14="http://schemas.microsoft.com/office/powerpoint/2010/main" val="105968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Highlight that large goals especially over a protracted timescale can be broken down into more manageable, smaller goals.</a:t>
            </a:r>
          </a:p>
          <a:p>
            <a:r>
              <a:rPr lang="en-GB"/>
              <a:t>Worth highlighting the difference between workplace and union issues.</a:t>
            </a:r>
          </a:p>
          <a:p>
            <a:r>
              <a:rPr lang="en-GB"/>
              <a:t>Keep our campaign focused</a:t>
            </a:r>
          </a:p>
          <a:p>
            <a:r>
              <a:rPr lang="en-GB"/>
              <a:t>Help us know when we have won</a:t>
            </a:r>
          </a:p>
          <a:p>
            <a:r>
              <a:rPr lang="en-GB"/>
              <a:t>Keep campaign grounded </a:t>
            </a:r>
            <a:br>
              <a:rPr lang="en-GB"/>
            </a:br>
            <a:r>
              <a:rPr lang="en-GB"/>
              <a:t>in workplace or union issues</a:t>
            </a:r>
          </a:p>
          <a:p>
            <a:endParaRPr lang="en-GB"/>
          </a:p>
        </p:txBody>
      </p:sp>
    </p:spTree>
    <p:extLst>
      <p:ext uri="{BB962C8B-B14F-4D97-AF65-F5344CB8AC3E}">
        <p14:creationId xmlns:p14="http://schemas.microsoft.com/office/powerpoint/2010/main" val="271227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GB" sz="1800" b="1" dirty="0">
                <a:effectLst/>
                <a:latin typeface="Arial" panose="020B0604020202020204" pitchFamily="34" charset="0"/>
                <a:ea typeface="Times" panose="02020603050405020304" pitchFamily="18" charset="0"/>
              </a:rPr>
              <a:t>Facts don’t always work</a:t>
            </a:r>
            <a:endParaRPr lang="en-GB" sz="1800" dirty="0">
              <a:effectLst/>
              <a:latin typeface="Arial" panose="020B0604020202020204" pitchFamily="34" charset="0"/>
              <a:ea typeface="Times" panose="02020603050405020304" pitchFamily="18" charset="0"/>
            </a:endParaRPr>
          </a:p>
          <a:p>
            <a:pPr>
              <a:spcBef>
                <a:spcPts val="900"/>
              </a:spcBef>
            </a:pPr>
            <a:r>
              <a:rPr lang="en-GB" sz="1800" dirty="0">
                <a:effectLst/>
                <a:latin typeface="Arial" panose="020B0604020202020204" pitchFamily="34" charset="0"/>
                <a:ea typeface="Times" panose="02020603050405020304" pitchFamily="18" charset="0"/>
              </a:rPr>
              <a:t>This doesn’t mean you should lie! It just means that facts and figures will not necessarily motivate and engage people when it comes to supporting your campaign.</a:t>
            </a:r>
          </a:p>
          <a:p>
            <a:pPr>
              <a:spcBef>
                <a:spcPts val="1800"/>
              </a:spcBef>
            </a:pPr>
            <a:r>
              <a:rPr lang="en-GB" sz="1800" b="1" dirty="0">
                <a:effectLst/>
                <a:latin typeface="Arial" panose="020B0604020202020204" pitchFamily="34" charset="0"/>
                <a:ea typeface="Times" panose="02020603050405020304" pitchFamily="18" charset="0"/>
              </a:rPr>
              <a:t>Values and emotions often engage people</a:t>
            </a:r>
            <a:endParaRPr lang="en-GB" sz="1800" dirty="0">
              <a:effectLst/>
              <a:latin typeface="Arial" panose="020B0604020202020204" pitchFamily="34" charset="0"/>
              <a:ea typeface="Times" panose="02020603050405020304" pitchFamily="18" charset="0"/>
            </a:endParaRPr>
          </a:p>
          <a:p>
            <a:pPr>
              <a:spcBef>
                <a:spcPts val="900"/>
              </a:spcBef>
            </a:pPr>
            <a:r>
              <a:rPr lang="en-GB" sz="1800" dirty="0">
                <a:effectLst/>
                <a:latin typeface="Arial" panose="020B0604020202020204" pitchFamily="34" charset="0"/>
                <a:ea typeface="Times" panose="02020603050405020304" pitchFamily="18" charset="0"/>
              </a:rPr>
              <a:t>The values held by people and their emotional response to an issue is what will get people involved. It feeds into the widely felt, deeply felt aspect of deciding on a campaign issue. It is often surprising what will get people agitated and motivated to take action.</a:t>
            </a:r>
          </a:p>
          <a:p>
            <a:pPr>
              <a:spcBef>
                <a:spcPts val="1800"/>
              </a:spcBef>
            </a:pPr>
            <a:r>
              <a:rPr lang="en-GB" sz="1800" b="1" dirty="0">
                <a:effectLst/>
                <a:latin typeface="Arial" panose="020B0604020202020204" pitchFamily="34" charset="0"/>
                <a:ea typeface="Times" panose="02020603050405020304" pitchFamily="18" charset="0"/>
              </a:rPr>
              <a:t>You need to anticipate opponent's arguments</a:t>
            </a:r>
            <a:endParaRPr lang="en-GB" sz="1800" dirty="0">
              <a:effectLst/>
              <a:latin typeface="Arial" panose="020B0604020202020204" pitchFamily="34" charset="0"/>
              <a:ea typeface="Times" panose="02020603050405020304" pitchFamily="18" charset="0"/>
            </a:endParaRPr>
          </a:p>
          <a:p>
            <a:pPr>
              <a:spcBef>
                <a:spcPts val="900"/>
              </a:spcBef>
            </a:pPr>
            <a:r>
              <a:rPr lang="en-GB" sz="1800" dirty="0">
                <a:effectLst/>
                <a:latin typeface="Arial" panose="020B0604020202020204" pitchFamily="34" charset="0"/>
                <a:ea typeface="Times" panose="02020603050405020304" pitchFamily="18" charset="0"/>
              </a:rPr>
              <a:t>Be ready to have your message challenged and be ready with your counter arguments. This may be where facts and figures will be useful.</a:t>
            </a:r>
          </a:p>
          <a:p>
            <a:pPr>
              <a:spcBef>
                <a:spcPts val="1800"/>
              </a:spcBef>
            </a:pPr>
            <a:r>
              <a:rPr lang="en-GB" sz="1800" b="1" dirty="0">
                <a:effectLst/>
                <a:latin typeface="Arial" panose="020B0604020202020204" pitchFamily="34" charset="0"/>
                <a:ea typeface="Times" panose="02020603050405020304" pitchFamily="18" charset="0"/>
              </a:rPr>
              <a:t>Try not to go to the opposing side in your message/slogan</a:t>
            </a:r>
            <a:endParaRPr lang="en-GB" sz="1800" dirty="0">
              <a:effectLst/>
              <a:latin typeface="Arial" panose="020B0604020202020204" pitchFamily="34" charset="0"/>
              <a:ea typeface="Times" panose="02020603050405020304" pitchFamily="18" charset="0"/>
            </a:endParaRPr>
          </a:p>
          <a:p>
            <a:r>
              <a:rPr lang="en-GB" sz="1800" dirty="0">
                <a:effectLst/>
                <a:latin typeface="Arial" panose="020B0604020202020204" pitchFamily="34" charset="0"/>
                <a:ea typeface="Times" panose="02020603050405020304" pitchFamily="18" charset="0"/>
              </a:rPr>
              <a:t>There is a temptation, particularly when your campaign is resisting a change, to use the opposing side’s message. Examples of this are things like “Stop the Cuts”. This focusses attention on what your opponent is doing and their arguments rather than on your message. A better slogan in this case would be something like “Keep the NHS funded” – this focuses on your message and your agenda. </a:t>
            </a:r>
            <a:endParaRPr lang="en-GB" dirty="0"/>
          </a:p>
        </p:txBody>
      </p:sp>
    </p:spTree>
    <p:extLst>
      <p:ext uri="{BB962C8B-B14F-4D97-AF65-F5344CB8AC3E}">
        <p14:creationId xmlns:p14="http://schemas.microsoft.com/office/powerpoint/2010/main" val="4007110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GB" dirty="0"/>
              <a:t>Go through slide</a:t>
            </a:r>
          </a:p>
        </p:txBody>
      </p:sp>
    </p:spTree>
    <p:extLst>
      <p:ext uri="{BB962C8B-B14F-4D97-AF65-F5344CB8AC3E}">
        <p14:creationId xmlns:p14="http://schemas.microsoft.com/office/powerpoint/2010/main" val="3735705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 through slide</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19</a:t>
            </a:fld>
            <a:endParaRPr lang="en-US"/>
          </a:p>
        </p:txBody>
      </p:sp>
    </p:spTree>
    <p:extLst>
      <p:ext uri="{BB962C8B-B14F-4D97-AF65-F5344CB8AC3E}">
        <p14:creationId xmlns:p14="http://schemas.microsoft.com/office/powerpoint/2010/main" val="399831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GB" dirty="0"/>
              <a:t>Go through slide try and give a relevant ally</a:t>
            </a:r>
          </a:p>
        </p:txBody>
      </p:sp>
    </p:spTree>
    <p:extLst>
      <p:ext uri="{BB962C8B-B14F-4D97-AF65-F5344CB8AC3E}">
        <p14:creationId xmlns:p14="http://schemas.microsoft.com/office/powerpoint/2010/main" val="1077868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as either a big group or split into small groups </a:t>
            </a:r>
          </a:p>
        </p:txBody>
      </p:sp>
      <p:sp>
        <p:nvSpPr>
          <p:cNvPr id="4" name="Slide Number Placeholder 3"/>
          <p:cNvSpPr>
            <a:spLocks noGrp="1"/>
          </p:cNvSpPr>
          <p:nvPr>
            <p:ph type="sldNum" sz="quarter" idx="5"/>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519026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US" b="0" dirty="0">
                <a:latin typeface="Arial"/>
                <a:ea typeface="Arial" charset="0"/>
                <a:cs typeface="Arial"/>
              </a:rPr>
              <a:t>Outcome to be achieved: key to active branch.  - reminder from Reps 1</a:t>
            </a:r>
            <a:endParaRPr lang="en-US" b="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latin typeface="Arial" charset="0"/>
                <a:ea typeface="Arial" charset="0"/>
                <a:cs typeface="Arial" charset="0"/>
              </a:rPr>
              <a:t>Density – proportion of members to help campaign./add their voice</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latin typeface="Arial" charset="0"/>
                <a:ea typeface="Arial" charset="0"/>
                <a:cs typeface="Arial" charset="0"/>
              </a:rPr>
              <a:t>Engaged members – keeping information relevant and specific, timely and useful.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latin typeface="Arial" charset="0"/>
                <a:ea typeface="Arial" charset="0"/>
                <a:cs typeface="Arial" charset="0"/>
              </a:rPr>
              <a:t>Visible profile – is the union visible in the workplace, if you started a job tomorrow, would you know how to join the union?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latin typeface="Arial" charset="0"/>
                <a:ea typeface="Arial" charset="0"/>
                <a:cs typeface="Arial" charset="0"/>
              </a:rPr>
              <a:t>Constructive dialogue – do you listen to members? Do you have opportunities to discuss issues? Is it worthwhile conversation?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latin typeface="Arial" charset="0"/>
                <a:ea typeface="Arial" charset="0"/>
                <a:cs typeface="Arial" charset="0"/>
              </a:rPr>
              <a:t>Representative membership – Does every member in your branch have a say – or a rep to speak on their behalf. If you have a large percentage of under 35’s – do you/have you elected a young members rep? To ensure the proportion of the memberships’ voice is heard.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latin typeface="Arial" charset="0"/>
                <a:ea typeface="Arial" charset="0"/>
                <a:cs typeface="Arial" charset="0"/>
              </a:rPr>
              <a:t>Representatives – Key role in the communications between the employer and the members and the union and it’s members. Supporting/advisory roles.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3F4684-F84F-4E44-9D26-CB3898D7E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22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Reminders of action points</a:t>
            </a:r>
          </a:p>
        </p:txBody>
      </p:sp>
    </p:spTree>
    <p:extLst>
      <p:ext uri="{BB962C8B-B14F-4D97-AF65-F5344CB8AC3E}">
        <p14:creationId xmlns:p14="http://schemas.microsoft.com/office/powerpoint/2010/main" val="2644005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tips</a:t>
            </a:r>
          </a:p>
        </p:txBody>
      </p:sp>
    </p:spTree>
    <p:extLst>
      <p:ext uri="{BB962C8B-B14F-4D97-AF65-F5344CB8AC3E}">
        <p14:creationId xmlns:p14="http://schemas.microsoft.com/office/powerpoint/2010/main" val="2772667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Grow the union through campaigning</a:t>
            </a:r>
          </a:p>
          <a:p>
            <a:r>
              <a:rPr lang="en-GB"/>
              <a:t>Make what you are doing is visible</a:t>
            </a:r>
          </a:p>
          <a:p>
            <a:r>
              <a:rPr lang="en-GB"/>
              <a:t>Advertise wins!! Or even advancements.</a:t>
            </a:r>
          </a:p>
          <a:p>
            <a:endParaRPr lang="en-GB"/>
          </a:p>
        </p:txBody>
      </p:sp>
    </p:spTree>
    <p:extLst>
      <p:ext uri="{BB962C8B-B14F-4D97-AF65-F5344CB8AC3E}">
        <p14:creationId xmlns:p14="http://schemas.microsoft.com/office/powerpoint/2010/main" val="2234867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Inspiration from other reps</a:t>
            </a:r>
          </a:p>
        </p:txBody>
      </p:sp>
      <p:sp>
        <p:nvSpPr>
          <p:cNvPr id="4" name="Slide Number Placeholder 3"/>
          <p:cNvSpPr>
            <a:spLocks noGrp="1"/>
          </p:cNvSpPr>
          <p:nvPr>
            <p:ph type="sldNum" sz="quarter" idx="5"/>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3229520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any raised by members and other case studies</a:t>
            </a:r>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3448431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Focus on the checklist as a starting point for self assessment and action planning within their branch. Good way to focus on what they already do and what they need to develop. </a:t>
            </a:r>
            <a:endParaRPr lang="en-US"/>
          </a:p>
        </p:txBody>
      </p:sp>
      <p:sp>
        <p:nvSpPr>
          <p:cNvPr id="4" name="Slide Number Placeholder 3"/>
          <p:cNvSpPr>
            <a:spLocks noGrp="1"/>
          </p:cNvSpPr>
          <p:nvPr>
            <p:ph type="sldNum" sz="quarter" idx="5"/>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3488455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29</a:t>
            </a:fld>
            <a:endParaRPr lang="en-US"/>
          </a:p>
        </p:txBody>
      </p:sp>
    </p:spTree>
    <p:extLst>
      <p:ext uri="{BB962C8B-B14F-4D97-AF65-F5344CB8AC3E}">
        <p14:creationId xmlns:p14="http://schemas.microsoft.com/office/powerpoint/2010/main" val="3495834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Environmental, Social and Governance </a:t>
            </a:r>
          </a:p>
          <a:p>
            <a:pPr>
              <a:lnSpc>
                <a:spcPct val="115000"/>
              </a:lnSpc>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Do you know what your pension is investing in?</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While you want your pension fund to make a return – so you have an income when you stop working – they can make a return doing good rather than harm.</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Most funds invest in the biggest companies, this means your money is going into the likes of tobacco firms and oil and gas companies. </a:t>
            </a:r>
            <a:r>
              <a:rPr lang="en-GB" sz="1800">
                <a:effectLst/>
                <a:latin typeface="Calibri" panose="020F0502020204030204" pitchFamily="34" charset="0"/>
                <a:ea typeface="Calibri" panose="020F0502020204030204" pitchFamily="34" charset="0"/>
                <a:cs typeface="Calibri" panose="020F0502020204030204" pitchFamily="34" charset="0"/>
              </a:rPr>
              <a:t>See if your pension can switch funds to one that invests in ESG companies.</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31</a:t>
            </a:fld>
            <a:endParaRPr lang="en-US"/>
          </a:p>
        </p:txBody>
      </p:sp>
    </p:spTree>
    <p:extLst>
      <p:ext uri="{BB962C8B-B14F-4D97-AF65-F5344CB8AC3E}">
        <p14:creationId xmlns:p14="http://schemas.microsoft.com/office/powerpoint/2010/main" val="4019629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Just a reminder that action can be taken at all levels. We have focussed on workplace/individual but worth mentioning broader opportunities for influencing.</a:t>
            </a:r>
          </a:p>
          <a:p>
            <a:endParaRPr lang="en-GB">
              <a:cs typeface="Calibri"/>
            </a:endParaRPr>
          </a:p>
          <a:p>
            <a:r>
              <a:rPr lang="en-GB"/>
              <a:t>Individual actions are important, and we won’t be able to make positive change without this. By working together union members can support and encourage each other to make positive changes. </a:t>
            </a:r>
            <a:endParaRPr lang="en-GB">
              <a:cs typeface="Calibri"/>
            </a:endParaRPr>
          </a:p>
          <a:p>
            <a:endParaRPr lang="en-GB">
              <a:cs typeface="Calibri"/>
            </a:endParaRPr>
          </a:p>
          <a:p>
            <a:r>
              <a:rPr lang="en-GB"/>
              <a:t>Use your collective strength and your negotiating power to ask for positive changes in your workplace. The environmental group and climate slack group can help you by sharing examples of best practice in other workplaces. </a:t>
            </a:r>
            <a:endParaRPr lang="en-GB">
              <a:cs typeface="Calibri"/>
            </a:endParaRPr>
          </a:p>
          <a:p>
            <a:endParaRPr lang="en-GB">
              <a:cs typeface="Calibri"/>
            </a:endParaRPr>
          </a:p>
          <a:p>
            <a:r>
              <a:rPr lang="en-GB"/>
              <a:t>Prospect is led by its members and your members can engage in the democratic process of Prospect to ask for changes to be made union wide. </a:t>
            </a:r>
          </a:p>
          <a:p>
            <a:endParaRPr lang="en-GB">
              <a:cs typeface="Calibri"/>
            </a:endParaRPr>
          </a:p>
          <a:p>
            <a:r>
              <a:rPr lang="en-GB"/>
              <a:t>The expertise of Prospect members means they can be a valuable voice to lobby for change at national and governmental level. </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4218315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Encouragement to feed back if they take any action in the workplace!</a:t>
            </a:r>
          </a:p>
        </p:txBody>
      </p:sp>
      <p:sp>
        <p:nvSpPr>
          <p:cNvPr id="4" name="Slide Number Placeholder 3"/>
          <p:cNvSpPr>
            <a:spLocks noGrp="1"/>
          </p:cNvSpPr>
          <p:nvPr>
            <p:ph type="sldNum" sz="quarter" idx="5"/>
          </p:nvPr>
        </p:nvSpPr>
        <p:spPr/>
        <p:txBody>
          <a:bodyPr/>
          <a:lstStyle/>
          <a:p>
            <a:fld id="{C16B0746-24FF-0B4F-A25A-E2B460B25A57}" type="slidenum">
              <a:rPr lang="en-US" smtClean="0"/>
              <a:t>35</a:t>
            </a:fld>
            <a:endParaRPr lang="en-US"/>
          </a:p>
        </p:txBody>
      </p:sp>
    </p:spTree>
    <p:extLst>
      <p:ext uri="{BB962C8B-B14F-4D97-AF65-F5344CB8AC3E}">
        <p14:creationId xmlns:p14="http://schemas.microsoft.com/office/powerpoint/2010/main" val="98112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Reminder from Reps 1 that union democracy is set up to affect change whether that is at branch, sector or national level. If they want to steer the direction of the union at whatever level then the motion to AGM/Conference is the way to do that. This is the point to remind them of how to write a motion and there is an example in the workbook on page 46</a:t>
            </a:r>
          </a:p>
        </p:txBody>
      </p:sp>
      <p:sp>
        <p:nvSpPr>
          <p:cNvPr id="4" name="Slide Number Placeholder 3"/>
          <p:cNvSpPr>
            <a:spLocks noGrp="1"/>
          </p:cNvSpPr>
          <p:nvPr>
            <p:ph type="sldNum" sz="quarter" idx="5"/>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1447447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Pollution prevention guidelines – legal responsibilities. Regulated by EA and SEPA (plus other devolved orgs)</a:t>
            </a:r>
          </a:p>
        </p:txBody>
      </p:sp>
      <p:sp>
        <p:nvSpPr>
          <p:cNvPr id="4" name="Slide Number Placeholder 3"/>
          <p:cNvSpPr>
            <a:spLocks noGrp="1"/>
          </p:cNvSpPr>
          <p:nvPr>
            <p:ph type="sldNum" sz="quarter" idx="5"/>
          </p:nvPr>
        </p:nvSpPr>
        <p:spPr/>
        <p:txBody>
          <a:bodyPr/>
          <a:lstStyle/>
          <a:p>
            <a:fld id="{C16B0746-24FF-0B4F-A25A-E2B460B25A57}" type="slidenum">
              <a:rPr lang="en-US" smtClean="0"/>
              <a:t>36</a:t>
            </a:fld>
            <a:endParaRPr lang="en-US"/>
          </a:p>
        </p:txBody>
      </p:sp>
    </p:spTree>
    <p:extLst>
      <p:ext uri="{BB962C8B-B14F-4D97-AF65-F5344CB8AC3E}">
        <p14:creationId xmlns:p14="http://schemas.microsoft.com/office/powerpoint/2010/main" val="2682177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Pollution prevention guidelines – legal responsibilities. Regulated by EA and SEPA (plus other devolved orgs)</a:t>
            </a:r>
          </a:p>
        </p:txBody>
      </p:sp>
      <p:sp>
        <p:nvSpPr>
          <p:cNvPr id="4" name="Slide Number Placeholder 3"/>
          <p:cNvSpPr>
            <a:spLocks noGrp="1"/>
          </p:cNvSpPr>
          <p:nvPr>
            <p:ph type="sldNum" sz="quarter" idx="5"/>
          </p:nvPr>
        </p:nvSpPr>
        <p:spPr/>
        <p:txBody>
          <a:bodyPr/>
          <a:lstStyle/>
          <a:p>
            <a:fld id="{C16B0746-24FF-0B4F-A25A-E2B460B25A57}" type="slidenum">
              <a:rPr lang="en-US" smtClean="0"/>
              <a:t>37</a:t>
            </a:fld>
            <a:endParaRPr lang="en-US"/>
          </a:p>
        </p:txBody>
      </p:sp>
    </p:spTree>
    <p:extLst>
      <p:ext uri="{BB962C8B-B14F-4D97-AF65-F5344CB8AC3E}">
        <p14:creationId xmlns:p14="http://schemas.microsoft.com/office/powerpoint/2010/main" val="197414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Remind them they will need to have further meetings and of their action plan. </a:t>
            </a:r>
          </a:p>
        </p:txBody>
      </p:sp>
    </p:spTree>
    <p:extLst>
      <p:ext uri="{BB962C8B-B14F-4D97-AF65-F5344CB8AC3E}">
        <p14:creationId xmlns:p14="http://schemas.microsoft.com/office/powerpoint/2010/main" val="348099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cs typeface="Calibri"/>
            </a:endParaRPr>
          </a:p>
          <a:p>
            <a:endParaRPr lang="en-GB" dirty="0">
              <a:cs typeface="Calibri"/>
            </a:endParaRPr>
          </a:p>
          <a:p>
            <a:r>
              <a:rPr lang="en-GB" dirty="0"/>
              <a:t>Highlight that this session will give them the framework to hang any campaign on, now or in the future, and is the basis for further work, especially if you are going this as a “101” or in half a day. </a:t>
            </a:r>
            <a:endParaRPr lang="en-GB" dirty="0">
              <a:cs typeface="Calibri"/>
            </a:endParaRPr>
          </a:p>
          <a:p>
            <a:r>
              <a:rPr lang="en-GB" dirty="0"/>
              <a:t>Make sure the group are clear that this course will give them an action plan that they will need to work on further.</a:t>
            </a:r>
          </a:p>
          <a:p>
            <a:r>
              <a:rPr lang="en-GB" dirty="0"/>
              <a:t>Be clear that while FTOs/organisers can support the campaign issues are theirs and they need to own them and lead on them. </a:t>
            </a:r>
          </a:p>
          <a:p>
            <a:r>
              <a:rPr lang="en-GB" dirty="0"/>
              <a:t>Remind them there is the accompanying workbook that has additional information.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Tree>
    <p:extLst>
      <p:ext uri="{BB962C8B-B14F-4D97-AF65-F5344CB8AC3E}">
        <p14:creationId xmlns:p14="http://schemas.microsoft.com/office/powerpoint/2010/main" val="128743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Highlight the learning outcomes  </a:t>
            </a:r>
            <a:endParaRPr lang="en-GB">
              <a:cs typeface="Calibri"/>
            </a:endParaRPr>
          </a:p>
          <a:p>
            <a:endParaRPr lang="en-GB"/>
          </a:p>
          <a:p>
            <a:r>
              <a:rPr lang="en-GB"/>
              <a:t>Explain the images briefly, these both illustrate what campaigning is aiming to do within a planned structure. </a:t>
            </a:r>
          </a:p>
          <a:p>
            <a:r>
              <a:rPr lang="en-GB"/>
              <a:t>Highlight that while we are in various incarnations of lockdown they will need to think digitally in some cases.</a:t>
            </a:r>
          </a:p>
          <a:p>
            <a:endParaRPr lang="en-GB"/>
          </a:p>
        </p:txBody>
      </p:sp>
    </p:spTree>
    <p:extLst>
      <p:ext uri="{BB962C8B-B14F-4D97-AF65-F5344CB8AC3E}">
        <p14:creationId xmlns:p14="http://schemas.microsoft.com/office/powerpoint/2010/main" val="359966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Go through these ideas and emphasise:</a:t>
            </a:r>
          </a:p>
          <a:p>
            <a:pPr marL="228600" indent="-228600">
              <a:buAutoNum type="arabicPeriod"/>
            </a:pPr>
            <a:r>
              <a:rPr lang="en-GB"/>
              <a:t>Even resisting change is asking someone (the target) to do things differently. With information campaigns you might be asking people to think differently</a:t>
            </a:r>
          </a:p>
          <a:p>
            <a:pPr marL="228600" indent="-228600">
              <a:buAutoNum type="arabicPeriod"/>
            </a:pPr>
            <a:r>
              <a:rPr lang="en-GB"/>
              <a:t>Campaigns don’t just happen they need planning, monitoring and frequent evaluation.</a:t>
            </a:r>
          </a:p>
          <a:p>
            <a:pPr marL="228600" indent="-228600">
              <a:buAutoNum type="arabicPeriod"/>
            </a:pPr>
            <a:r>
              <a:rPr lang="en-GB"/>
              <a:t>Events and stunts are a tactic, we will talk about these later, people often</a:t>
            </a:r>
            <a:r>
              <a:rPr lang="en-GB" baseline="0"/>
              <a:t> jump straight to these rather than plan a campaign. </a:t>
            </a: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32 Do as a </a:t>
            </a:r>
            <a:r>
              <a:rPr lang="en-GB" b="1" dirty="0"/>
              <a:t>group activity </a:t>
            </a:r>
            <a:r>
              <a:rPr lang="en-GB" dirty="0"/>
              <a:t>and talk about current noticeable campaigns. It might be useful to use the whiteboard in Zoom (not possible in MS Teams yet)</a:t>
            </a:r>
          </a:p>
          <a:p>
            <a:endParaRPr lang="en-GB" dirty="0"/>
          </a:p>
          <a:p>
            <a:r>
              <a:rPr lang="en-GB" dirty="0"/>
              <a:t>Ask what made those campaigns particularly noticeable</a:t>
            </a:r>
          </a:p>
          <a:p>
            <a:endParaRPr lang="en-GB" dirty="0"/>
          </a:p>
          <a:p>
            <a:r>
              <a:rPr lang="en-GB" dirty="0"/>
              <a:t>What is it about good campaigners that make them good?</a:t>
            </a:r>
          </a:p>
          <a:p>
            <a:endParaRPr lang="en-GB" dirty="0"/>
          </a:p>
          <a:p>
            <a:r>
              <a:rPr lang="en-GB" dirty="0"/>
              <a:t>Why have some newsworthy campaigns failed or been limited?</a:t>
            </a:r>
          </a:p>
          <a:p>
            <a:endParaRPr lang="en-GB" dirty="0"/>
          </a:p>
          <a:p>
            <a:r>
              <a:rPr lang="en-GB" dirty="0"/>
              <a:t>Some examples for possible discussion</a:t>
            </a:r>
          </a:p>
          <a:p>
            <a:r>
              <a:rPr lang="en-GB" dirty="0"/>
              <a:t>	Brexit</a:t>
            </a:r>
          </a:p>
          <a:p>
            <a:r>
              <a:rPr lang="en-GB" dirty="0"/>
              <a:t>	BLM</a:t>
            </a:r>
          </a:p>
          <a:p>
            <a:r>
              <a:rPr lang="en-GB" dirty="0"/>
              <a:t>	Free School Meals</a:t>
            </a:r>
          </a:p>
          <a:p>
            <a:r>
              <a:rPr lang="en-GB" dirty="0"/>
              <a:t>	Justice for Hillsborough</a:t>
            </a:r>
          </a:p>
          <a:p>
            <a:r>
              <a:rPr lang="en-GB" dirty="0"/>
              <a:t>	Climate Strikes</a:t>
            </a:r>
          </a:p>
          <a:p>
            <a:endParaRPr lang="en-GB" dirty="0"/>
          </a:p>
          <a:p>
            <a:r>
              <a:rPr lang="en-GB" dirty="0"/>
              <a:t>	David Attenborough</a:t>
            </a:r>
          </a:p>
          <a:p>
            <a:r>
              <a:rPr lang="en-GB" dirty="0"/>
              <a:t>	Greta </a:t>
            </a:r>
            <a:r>
              <a:rPr lang="en-GB" dirty="0" err="1"/>
              <a:t>Thunburg</a:t>
            </a:r>
            <a:endParaRPr lang="en-GB" dirty="0"/>
          </a:p>
          <a:p>
            <a:r>
              <a:rPr lang="en-GB" dirty="0"/>
              <a:t>	Marcus Rashford</a:t>
            </a:r>
          </a:p>
        </p:txBody>
      </p:sp>
    </p:spTree>
    <p:extLst>
      <p:ext uri="{BB962C8B-B14F-4D97-AF65-F5344CB8AC3E}">
        <p14:creationId xmlns:p14="http://schemas.microsoft.com/office/powerpoint/2010/main" val="157439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through the slide. It is important here to be clear that this is their campaign and while organisers will support as much as is needed it is for them as reps to lead. </a:t>
            </a:r>
          </a:p>
        </p:txBody>
      </p:sp>
    </p:spTree>
    <p:extLst>
      <p:ext uri="{BB962C8B-B14F-4D97-AF65-F5344CB8AC3E}">
        <p14:creationId xmlns:p14="http://schemas.microsoft.com/office/powerpoint/2010/main" val="116738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Campaigns don’t just happen they require planning and resourcing to be successful and they may span a considerable timescale or be broken down into linked time frames. They will need evaluating and re-thinking along the way. This is why it is important to have goals, a strategic plan and a timeline.</a:t>
            </a:r>
          </a:p>
        </p:txBody>
      </p:sp>
    </p:spTree>
    <p:extLst>
      <p:ext uri="{BB962C8B-B14F-4D97-AF65-F5344CB8AC3E}">
        <p14:creationId xmlns:p14="http://schemas.microsoft.com/office/powerpoint/2010/main" val="340503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56328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57388" y="0"/>
            <a:ext cx="413461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prospect.org.uk/news/climate-emergency-webinar-the-reps-making-a-difference-in-their-workplace/"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carbonliteracy.com/toolkits/"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https://greenerjobsalliance.co.uk/courses/" TargetMode="External"/><Relationship Id="rId4" Type="http://schemas.openxmlformats.org/officeDocument/2006/relationships/hyperlink" Target="https://green-alliance.org.uk/project/circular-economy/policysour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rospect.org.uk/climate-emergency/" TargetMode="Externa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EarthWatch.or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greenerjobsalliance.co.uk/courses/" TargetMode="External"/><Relationship Id="rId5" Type="http://schemas.openxmlformats.org/officeDocument/2006/relationships/hyperlink" Target="https://green-alliance.org.uk/project/circular-economy/" TargetMode="External"/><Relationship Id="rId4" Type="http://schemas.openxmlformats.org/officeDocument/2006/relationships/hyperlink" Target="https://carbonliteracy.com/toolkit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2A4C-4B90-4CDF-9CFC-4392F1ED1BD8}"/>
              </a:ext>
            </a:extLst>
          </p:cNvPr>
          <p:cNvSpPr>
            <a:spLocks noGrp="1"/>
          </p:cNvSpPr>
          <p:nvPr>
            <p:ph type="ctrTitle"/>
          </p:nvPr>
        </p:nvSpPr>
        <p:spPr/>
        <p:txBody>
          <a:bodyPr/>
          <a:lstStyle/>
          <a:p>
            <a:r>
              <a:rPr lang="en-GB" dirty="0"/>
              <a:t>Bargaining for a sustainable workplace</a:t>
            </a:r>
          </a:p>
        </p:txBody>
      </p:sp>
      <p:sp>
        <p:nvSpPr>
          <p:cNvPr id="3" name="Subtitle 2">
            <a:extLst>
              <a:ext uri="{FF2B5EF4-FFF2-40B4-BE49-F238E27FC236}">
                <a16:creationId xmlns:a16="http://schemas.microsoft.com/office/drawing/2014/main" id="{E27DEA46-9862-4162-8E3B-2A8DB09B1C45}"/>
              </a:ext>
            </a:extLst>
          </p:cNvPr>
          <p:cNvSpPr>
            <a:spLocks noGrp="1"/>
          </p:cNvSpPr>
          <p:nvPr>
            <p:ph type="subTitle" idx="1"/>
          </p:nvPr>
        </p:nvSpPr>
        <p:spPr/>
        <p:txBody>
          <a:bodyPr/>
          <a:lstStyle/>
          <a:p>
            <a:r>
              <a:rPr lang="en-GB" dirty="0"/>
              <a:t>Day two</a:t>
            </a:r>
          </a:p>
        </p:txBody>
      </p:sp>
    </p:spTree>
    <p:extLst>
      <p:ext uri="{BB962C8B-B14F-4D97-AF65-F5344CB8AC3E}">
        <p14:creationId xmlns:p14="http://schemas.microsoft.com/office/powerpoint/2010/main" val="198116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9333" y="1912341"/>
            <a:ext cx="6759067" cy="4173739"/>
          </a:xfrm>
        </p:spPr>
        <p:txBody>
          <a:bodyPr anchor="ctr">
            <a:normAutofit/>
          </a:bodyPr>
          <a:lstStyle/>
          <a:p>
            <a:pPr>
              <a:buClr>
                <a:srgbClr val="008476"/>
              </a:buClr>
            </a:pPr>
            <a:r>
              <a:rPr lang="en-GB" sz="2400" dirty="0">
                <a:solidFill>
                  <a:schemeClr val="tx1"/>
                </a:solidFill>
              </a:rPr>
              <a:t>What you want done</a:t>
            </a:r>
          </a:p>
          <a:p>
            <a:pPr>
              <a:buClr>
                <a:srgbClr val="008476"/>
              </a:buClr>
            </a:pPr>
            <a:r>
              <a:rPr lang="en-GB" sz="2400" dirty="0">
                <a:solidFill>
                  <a:schemeClr val="tx1"/>
                </a:solidFill>
              </a:rPr>
              <a:t>Why it needs to be done</a:t>
            </a:r>
          </a:p>
          <a:p>
            <a:pPr>
              <a:buClr>
                <a:srgbClr val="008476"/>
              </a:buClr>
            </a:pPr>
            <a:r>
              <a:rPr lang="en-GB" sz="2400" dirty="0">
                <a:solidFill>
                  <a:schemeClr val="tx1"/>
                </a:solidFill>
              </a:rPr>
              <a:t>Who you want to do it</a:t>
            </a:r>
          </a:p>
          <a:p>
            <a:pPr>
              <a:buClr>
                <a:srgbClr val="008476"/>
              </a:buClr>
            </a:pPr>
            <a:r>
              <a:rPr lang="en-GB" sz="2400" dirty="0">
                <a:solidFill>
                  <a:schemeClr val="tx1"/>
                </a:solidFill>
              </a:rPr>
              <a:t>What message you want to get across</a:t>
            </a:r>
          </a:p>
          <a:p>
            <a:pPr>
              <a:buClr>
                <a:srgbClr val="008476"/>
              </a:buClr>
            </a:pPr>
            <a:r>
              <a:rPr lang="en-GB" sz="2400" dirty="0">
                <a:solidFill>
                  <a:schemeClr val="tx1"/>
                </a:solidFill>
              </a:rPr>
              <a:t>How you are going to get that </a:t>
            </a:r>
            <a:br>
              <a:rPr lang="en-GB" sz="2400" dirty="0">
                <a:solidFill>
                  <a:schemeClr val="tx1"/>
                </a:solidFill>
              </a:rPr>
            </a:br>
            <a:r>
              <a:rPr lang="en-GB" sz="2400" dirty="0">
                <a:solidFill>
                  <a:schemeClr val="tx1"/>
                </a:solidFill>
              </a:rPr>
              <a:t>message across</a:t>
            </a:r>
          </a:p>
        </p:txBody>
      </p:sp>
      <p:sp>
        <p:nvSpPr>
          <p:cNvPr id="3" name="Title 2"/>
          <p:cNvSpPr>
            <a:spLocks noGrp="1"/>
          </p:cNvSpPr>
          <p:nvPr>
            <p:ph type="title"/>
          </p:nvPr>
        </p:nvSpPr>
        <p:spPr>
          <a:xfrm>
            <a:off x="723692" y="271802"/>
            <a:ext cx="7341652" cy="1640539"/>
          </a:xfrm>
        </p:spPr>
        <p:txBody>
          <a:bodyPr anchor="b">
            <a:noAutofit/>
          </a:bodyPr>
          <a:lstStyle/>
          <a:p>
            <a:br>
              <a:rPr lang="en-GB" sz="3000" dirty="0"/>
            </a:br>
            <a:r>
              <a:rPr lang="en-GB" dirty="0">
                <a:solidFill>
                  <a:schemeClr val="tx1"/>
                </a:solidFill>
              </a:rPr>
              <a:t>What you need to be </a:t>
            </a:r>
            <a:br>
              <a:rPr lang="en-GB" dirty="0">
                <a:solidFill>
                  <a:schemeClr val="tx1"/>
                </a:solidFill>
              </a:rPr>
            </a:br>
            <a:r>
              <a:rPr lang="en-GB" dirty="0">
                <a:solidFill>
                  <a:schemeClr val="tx1"/>
                </a:solidFill>
              </a:rPr>
              <a:t>clear about:</a:t>
            </a:r>
            <a:endParaRPr lang="en-GB" sz="3000" dirty="0">
              <a:solidFill>
                <a:schemeClr val="tx1"/>
              </a:solidFill>
            </a:endParaRPr>
          </a:p>
        </p:txBody>
      </p:sp>
    </p:spTree>
    <p:extLst>
      <p:ext uri="{BB962C8B-B14F-4D97-AF65-F5344CB8AC3E}">
        <p14:creationId xmlns:p14="http://schemas.microsoft.com/office/powerpoint/2010/main" val="5149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34991" y="861223"/>
            <a:ext cx="5200085" cy="5325035"/>
          </a:xfrm>
        </p:spPr>
        <p:txBody>
          <a:bodyPr anchor="ctr">
            <a:noAutofit/>
          </a:bodyPr>
          <a:lstStyle/>
          <a:p>
            <a:r>
              <a:rPr lang="en-GB" sz="2400" dirty="0">
                <a:solidFill>
                  <a:schemeClr val="tx1"/>
                </a:solidFill>
              </a:rPr>
              <a:t>Planning</a:t>
            </a:r>
          </a:p>
          <a:p>
            <a:r>
              <a:rPr lang="en-GB" sz="2400" dirty="0">
                <a:solidFill>
                  <a:schemeClr val="tx1"/>
                </a:solidFill>
              </a:rPr>
              <a:t>Organisation</a:t>
            </a:r>
          </a:p>
          <a:p>
            <a:r>
              <a:rPr lang="en-GB" sz="2400" dirty="0">
                <a:solidFill>
                  <a:schemeClr val="tx1"/>
                </a:solidFill>
              </a:rPr>
              <a:t>Effective communication</a:t>
            </a:r>
          </a:p>
          <a:p>
            <a:r>
              <a:rPr lang="en-GB" sz="2400" dirty="0">
                <a:solidFill>
                  <a:schemeClr val="tx1"/>
                </a:solidFill>
              </a:rPr>
              <a:t>Resources</a:t>
            </a:r>
          </a:p>
          <a:p>
            <a:r>
              <a:rPr lang="en-GB" sz="2400" dirty="0">
                <a:solidFill>
                  <a:schemeClr val="tx1"/>
                </a:solidFill>
              </a:rPr>
              <a:t>Evaluation</a:t>
            </a:r>
          </a:p>
        </p:txBody>
      </p:sp>
      <p:sp>
        <p:nvSpPr>
          <p:cNvPr id="3" name="Title 2"/>
          <p:cNvSpPr>
            <a:spLocks noGrp="1"/>
          </p:cNvSpPr>
          <p:nvPr>
            <p:ph type="title"/>
          </p:nvPr>
        </p:nvSpPr>
        <p:spPr>
          <a:xfrm>
            <a:off x="656924" y="158309"/>
            <a:ext cx="7096021" cy="927847"/>
          </a:xfrm>
        </p:spPr>
        <p:txBody>
          <a:bodyPr anchor="b">
            <a:noAutofit/>
          </a:bodyPr>
          <a:lstStyle/>
          <a:p>
            <a:br>
              <a:rPr lang="en-GB" dirty="0"/>
            </a:br>
            <a:r>
              <a:rPr lang="en-GB" dirty="0">
                <a:solidFill>
                  <a:schemeClr val="tx1"/>
                </a:solidFill>
              </a:rPr>
              <a:t>Campaigns require:</a:t>
            </a:r>
          </a:p>
        </p:txBody>
      </p:sp>
      <p:pic>
        <p:nvPicPr>
          <p:cNvPr id="4" name="Picture 3" descr="Diagram&#10;&#10;Description automatically generated">
            <a:extLst>
              <a:ext uri="{FF2B5EF4-FFF2-40B4-BE49-F238E27FC236}">
                <a16:creationId xmlns:a16="http://schemas.microsoft.com/office/drawing/2014/main" id="{4FBFCA93-6E8A-4027-AABA-2A0E47788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84" y="1133191"/>
            <a:ext cx="6375862" cy="5566500"/>
          </a:xfrm>
          <a:prstGeom prst="rect">
            <a:avLst/>
          </a:prstGeom>
        </p:spPr>
      </p:pic>
    </p:spTree>
    <p:extLst>
      <p:ext uri="{BB962C8B-B14F-4D97-AF65-F5344CB8AC3E}">
        <p14:creationId xmlns:p14="http://schemas.microsoft.com/office/powerpoint/2010/main" val="428812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153" y="1773031"/>
            <a:ext cx="7341655" cy="510679"/>
          </a:xfrm>
          <a:prstGeom prst="rect">
            <a:avLst/>
          </a:prstGeom>
          <a:noFill/>
        </p:spPr>
        <p:txBody>
          <a:bodyPr wrap="square" rtlCol="0" anchor="b">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strong campaigning issue will...</a:t>
            </a:r>
            <a:endParaRPr kumimoji="0" lang="en-GB"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BC46A1AE-A1C0-6E4C-B656-44E7540EA39D}"/>
              </a:ext>
            </a:extLst>
          </p:cNvPr>
          <p:cNvSpPr/>
          <p:nvPr/>
        </p:nvSpPr>
        <p:spPr>
          <a:xfrm>
            <a:off x="937699" y="1984443"/>
            <a:ext cx="8233537" cy="4873557"/>
          </a:xfrm>
          <a:prstGeom prst="rect">
            <a:avLst/>
          </a:prstGeom>
        </p:spPr>
        <p:txBody>
          <a:bodyPr wrap="square" anchor="ctr">
            <a:noAutofit/>
          </a:bodyPr>
          <a:lstStyle/>
          <a:p>
            <a:pPr marL="285750" marR="0" lvl="0" indent="-285750" algn="l" defTabSz="457200" rtl="0" eaLnBrk="1" fontAlgn="auto" latinLnBrk="0" hangingPunct="1">
              <a:lnSpc>
                <a:spcPct val="100000"/>
              </a:lnSpc>
              <a:spcBef>
                <a:spcPts val="0"/>
              </a:spcBef>
              <a:spcAft>
                <a:spcPts val="600"/>
              </a:spcAft>
              <a:buClr>
                <a:srgbClr val="008476"/>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 widely felt</a:t>
            </a:r>
          </a:p>
          <a:p>
            <a:pPr marL="285750" marR="0" lvl="0" indent="-285750" algn="l" defTabSz="457200" rtl="0" eaLnBrk="1" fontAlgn="auto" latinLnBrk="0" hangingPunct="1">
              <a:lnSpc>
                <a:spcPct val="100000"/>
              </a:lnSpc>
              <a:spcBef>
                <a:spcPts val="0"/>
              </a:spcBef>
              <a:spcAft>
                <a:spcPts val="600"/>
              </a:spcAft>
              <a:buClr>
                <a:srgbClr val="008476"/>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 deeply felt</a:t>
            </a:r>
          </a:p>
          <a:p>
            <a:pPr marL="285750" marR="0" lvl="0" indent="-285750" algn="l" defTabSz="457200" rtl="0" eaLnBrk="1" fontAlgn="auto" latinLnBrk="0" hangingPunct="1">
              <a:lnSpc>
                <a:spcPct val="100000"/>
              </a:lnSpc>
              <a:spcBef>
                <a:spcPts val="0"/>
              </a:spcBef>
              <a:spcAft>
                <a:spcPts val="600"/>
              </a:spcAft>
              <a:buClr>
                <a:srgbClr val="008476"/>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a good chance of success</a:t>
            </a:r>
          </a:p>
          <a:p>
            <a:pPr marL="285750" marR="0" lvl="0" indent="-285750" algn="l" defTabSz="457200" rtl="0" eaLnBrk="1" fontAlgn="auto" latinLnBrk="0" hangingPunct="1">
              <a:lnSpc>
                <a:spcPct val="100000"/>
              </a:lnSpc>
              <a:spcBef>
                <a:spcPts val="0"/>
              </a:spcBef>
              <a:spcAft>
                <a:spcPts val="600"/>
              </a:spcAft>
              <a:buClr>
                <a:srgbClr val="008476"/>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 easily understood</a:t>
            </a:r>
          </a:p>
          <a:p>
            <a:pPr marL="285750" marR="0" lvl="0" indent="-285750" algn="l" defTabSz="457200" rtl="0" eaLnBrk="1" fontAlgn="auto" latinLnBrk="0" hangingPunct="1">
              <a:lnSpc>
                <a:spcPct val="100000"/>
              </a:lnSpc>
              <a:spcBef>
                <a:spcPts val="0"/>
              </a:spcBef>
              <a:spcAft>
                <a:spcPts val="600"/>
              </a:spcAft>
              <a:buClr>
                <a:srgbClr val="008476"/>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...involve the workforce – both members </a:t>
            </a:r>
            <a:b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non-members</a:t>
            </a:r>
          </a:p>
          <a:p>
            <a:pPr marL="285750" marR="0" lvl="0" indent="-285750" algn="l" defTabSz="457200" rtl="0" eaLnBrk="1" fontAlgn="auto" latinLnBrk="0" hangingPunct="1">
              <a:lnSpc>
                <a:spcPct val="100000"/>
              </a:lnSpc>
              <a:spcBef>
                <a:spcPts val="0"/>
              </a:spcBef>
              <a:spcAft>
                <a:spcPts val="600"/>
              </a:spcAft>
              <a:buClr>
                <a:srgbClr val="008476"/>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 worth the effort involved</a:t>
            </a:r>
          </a:p>
          <a:p>
            <a:pPr marL="285750" marR="0" lvl="0" indent="-285750" algn="l" defTabSz="457200" rtl="0" eaLnBrk="1" fontAlgn="auto" latinLnBrk="0" hangingPunct="1">
              <a:lnSpc>
                <a:spcPct val="100000"/>
              </a:lnSpc>
              <a:spcBef>
                <a:spcPts val="0"/>
              </a:spcBef>
              <a:spcAft>
                <a:spcPts val="600"/>
              </a:spcAft>
              <a:buClr>
                <a:srgbClr val="008476"/>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...support union values and be consistent </a:t>
            </a:r>
            <a:b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with union priorities</a:t>
            </a:r>
          </a:p>
        </p:txBody>
      </p:sp>
      <p:sp>
        <p:nvSpPr>
          <p:cNvPr id="14" name="TextBox 13">
            <a:extLst>
              <a:ext uri="{FF2B5EF4-FFF2-40B4-BE49-F238E27FC236}">
                <a16:creationId xmlns:a16="http://schemas.microsoft.com/office/drawing/2014/main" id="{2D268388-68C2-D44F-AB09-22677D9357A5}"/>
              </a:ext>
            </a:extLst>
          </p:cNvPr>
          <p:cNvSpPr txBox="1"/>
          <p:nvPr/>
        </p:nvSpPr>
        <p:spPr>
          <a:xfrm>
            <a:off x="1093342" y="62758"/>
            <a:ext cx="1785771" cy="101056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Identify</a:t>
            </a:r>
            <a:b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issue</a:t>
            </a:r>
          </a:p>
        </p:txBody>
      </p:sp>
    </p:spTree>
    <p:extLst>
      <p:ext uri="{BB962C8B-B14F-4D97-AF65-F5344CB8AC3E}">
        <p14:creationId xmlns:p14="http://schemas.microsoft.com/office/powerpoint/2010/main" val="395728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343" y="1448749"/>
            <a:ext cx="6553327" cy="5059628"/>
          </a:xfrm>
        </p:spPr>
        <p:txBody>
          <a:bodyPr anchor="ctr">
            <a:normAutofit/>
          </a:bodyPr>
          <a:lstStyle/>
          <a:p>
            <a:pPr marL="0" indent="0">
              <a:spcAft>
                <a:spcPts val="1200"/>
              </a:spcAft>
              <a:buNone/>
            </a:pPr>
            <a:r>
              <a:rPr lang="en-GB" sz="2400" b="1" dirty="0">
                <a:solidFill>
                  <a:schemeClr val="tx1"/>
                </a:solidFill>
              </a:rPr>
              <a:t>Part B:</a:t>
            </a:r>
            <a:br>
              <a:rPr lang="en-GB" sz="2400" dirty="0">
                <a:solidFill>
                  <a:schemeClr val="tx1"/>
                </a:solidFill>
              </a:rPr>
            </a:br>
            <a:r>
              <a:rPr lang="en-GB" sz="2400" dirty="0">
                <a:solidFill>
                  <a:schemeClr val="tx1"/>
                </a:solidFill>
              </a:rPr>
              <a:t>From the homework, discuss the ideas of each reps’ campaign issue and test it considering the criteria in page 34 of your workbooks.</a:t>
            </a:r>
          </a:p>
          <a:p>
            <a:pPr marL="0" indent="0">
              <a:spcAft>
                <a:spcPts val="1200"/>
              </a:spcAft>
              <a:buNone/>
            </a:pPr>
            <a:r>
              <a:rPr lang="en-GB" sz="2400" b="1" dirty="0">
                <a:solidFill>
                  <a:schemeClr val="tx1"/>
                </a:solidFill>
              </a:rPr>
              <a:t>Part C:</a:t>
            </a:r>
            <a:br>
              <a:rPr lang="en-GB" sz="2400" dirty="0">
                <a:solidFill>
                  <a:schemeClr val="tx1"/>
                </a:solidFill>
              </a:rPr>
            </a:br>
            <a:r>
              <a:rPr lang="en-GB" sz="2400" dirty="0">
                <a:solidFill>
                  <a:schemeClr val="tx1"/>
                </a:solidFill>
              </a:rPr>
              <a:t>Analyse the strengths and weaknesses </a:t>
            </a:r>
            <a:br>
              <a:rPr lang="en-GB" sz="2400" dirty="0">
                <a:solidFill>
                  <a:schemeClr val="tx1"/>
                </a:solidFill>
              </a:rPr>
            </a:br>
            <a:r>
              <a:rPr lang="en-GB" sz="2400" dirty="0">
                <a:solidFill>
                  <a:schemeClr val="tx1"/>
                </a:solidFill>
              </a:rPr>
              <a:t>of the campaign issue</a:t>
            </a:r>
          </a:p>
          <a:p>
            <a:pPr>
              <a:buClr>
                <a:srgbClr val="008476"/>
              </a:buClr>
            </a:pPr>
            <a:r>
              <a:rPr lang="en-GB" sz="2400" dirty="0">
                <a:solidFill>
                  <a:schemeClr val="tx1"/>
                </a:solidFill>
              </a:rPr>
              <a:t>What are arguments for and against?</a:t>
            </a:r>
          </a:p>
          <a:p>
            <a:pPr>
              <a:buClr>
                <a:srgbClr val="008476"/>
              </a:buClr>
            </a:pPr>
            <a:r>
              <a:rPr lang="en-GB" sz="2400" dirty="0">
                <a:solidFill>
                  <a:schemeClr val="tx1"/>
                </a:solidFill>
              </a:rPr>
              <a:t>Devise a 5-minute strategy of how you might engage members and raise awareness of your campaign.</a:t>
            </a:r>
          </a:p>
        </p:txBody>
      </p:sp>
      <p:sp>
        <p:nvSpPr>
          <p:cNvPr id="3" name="Title 2"/>
          <p:cNvSpPr>
            <a:spLocks noGrp="1"/>
          </p:cNvSpPr>
          <p:nvPr>
            <p:ph type="title"/>
          </p:nvPr>
        </p:nvSpPr>
        <p:spPr>
          <a:xfrm>
            <a:off x="1093343" y="1159995"/>
            <a:ext cx="8143168" cy="434668"/>
          </a:xfrm>
        </p:spPr>
        <p:txBody>
          <a:bodyPr anchor="b">
            <a:noAutofit/>
          </a:bodyPr>
          <a:lstStyle/>
          <a:p>
            <a:r>
              <a:rPr lang="en-GB" dirty="0">
                <a:solidFill>
                  <a:schemeClr val="tx1"/>
                </a:solidFill>
              </a:rPr>
              <a:t>Activity </a:t>
            </a:r>
          </a:p>
        </p:txBody>
      </p:sp>
      <p:sp>
        <p:nvSpPr>
          <p:cNvPr id="11" name="Rectangle 10">
            <a:extLst>
              <a:ext uri="{FF2B5EF4-FFF2-40B4-BE49-F238E27FC236}">
                <a16:creationId xmlns:a16="http://schemas.microsoft.com/office/drawing/2014/main" id="{37E86A32-4B00-4FB4-8AFB-F2DA0614677B}"/>
              </a:ext>
            </a:extLst>
          </p:cNvPr>
          <p:cNvSpPr/>
          <p:nvPr/>
        </p:nvSpPr>
        <p:spPr>
          <a:xfrm>
            <a:off x="2961040" y="-3517"/>
            <a:ext cx="1785771" cy="101407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Analyse strengths and weaknesses</a:t>
            </a:r>
          </a:p>
        </p:txBody>
      </p:sp>
      <p:sp>
        <p:nvSpPr>
          <p:cNvPr id="16" name="TextBox 15">
            <a:extLst>
              <a:ext uri="{FF2B5EF4-FFF2-40B4-BE49-F238E27FC236}">
                <a16:creationId xmlns:a16="http://schemas.microsoft.com/office/drawing/2014/main" id="{A3CF62E3-E7E8-B14C-8B59-5AD4EA9FA57A}"/>
              </a:ext>
            </a:extLst>
          </p:cNvPr>
          <p:cNvSpPr txBox="1"/>
          <p:nvPr/>
        </p:nvSpPr>
        <p:spPr>
          <a:xfrm>
            <a:off x="1093343" y="0"/>
            <a:ext cx="1785771" cy="101056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Identify </a:t>
            </a:r>
            <a:b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issue</a:t>
            </a:r>
          </a:p>
        </p:txBody>
      </p:sp>
    </p:spTree>
    <p:extLst>
      <p:ext uri="{BB962C8B-B14F-4D97-AF65-F5344CB8AC3E}">
        <p14:creationId xmlns:p14="http://schemas.microsoft.com/office/powerpoint/2010/main" val="76041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343" y="1452266"/>
            <a:ext cx="7341654" cy="5405733"/>
          </a:xfrm>
        </p:spPr>
        <p:txBody>
          <a:bodyPr anchor="ctr">
            <a:normAutofit/>
          </a:bodyPr>
          <a:lstStyle/>
          <a:p>
            <a:pPr marL="0" indent="0">
              <a:spcBef>
                <a:spcPts val="0"/>
              </a:spcBef>
              <a:spcAft>
                <a:spcPts val="600"/>
              </a:spcAft>
              <a:buNone/>
            </a:pPr>
            <a:r>
              <a:rPr lang="en-GB" sz="2400" b="1" dirty="0">
                <a:solidFill>
                  <a:schemeClr val="tx1"/>
                </a:solidFill>
              </a:rPr>
              <a:t>Who?</a:t>
            </a:r>
          </a:p>
          <a:p>
            <a:pPr>
              <a:spcBef>
                <a:spcPts val="0"/>
              </a:spcBef>
              <a:buClr>
                <a:srgbClr val="008476"/>
              </a:buClr>
            </a:pPr>
            <a:r>
              <a:rPr lang="en-GB" sz="2400" dirty="0">
                <a:solidFill>
                  <a:schemeClr val="tx1"/>
                </a:solidFill>
              </a:rPr>
              <a:t>Will need to meet regularly</a:t>
            </a:r>
          </a:p>
          <a:p>
            <a:pPr>
              <a:spcBef>
                <a:spcPts val="0"/>
              </a:spcBef>
              <a:buClr>
                <a:srgbClr val="008476"/>
              </a:buClr>
            </a:pPr>
            <a:r>
              <a:rPr lang="en-GB" sz="2400" dirty="0">
                <a:solidFill>
                  <a:schemeClr val="tx1"/>
                </a:solidFill>
              </a:rPr>
              <a:t>Not necessarily the branch committee</a:t>
            </a:r>
          </a:p>
          <a:p>
            <a:pPr>
              <a:spcBef>
                <a:spcPts val="0"/>
              </a:spcBef>
              <a:buClr>
                <a:srgbClr val="008476"/>
              </a:buClr>
            </a:pPr>
            <a:r>
              <a:rPr lang="en-GB" sz="2400" dirty="0">
                <a:solidFill>
                  <a:schemeClr val="tx1"/>
                </a:solidFill>
              </a:rPr>
              <a:t>What skills are needed?</a:t>
            </a:r>
          </a:p>
          <a:p>
            <a:pPr>
              <a:spcBef>
                <a:spcPts val="0"/>
              </a:spcBef>
              <a:spcAft>
                <a:spcPts val="1200"/>
              </a:spcAft>
              <a:buClr>
                <a:srgbClr val="008476"/>
              </a:buClr>
            </a:pPr>
            <a:r>
              <a:rPr lang="en-GB" sz="2400" dirty="0">
                <a:solidFill>
                  <a:schemeClr val="tx1"/>
                </a:solidFill>
              </a:rPr>
              <a:t>Can provide leadership and access different areas</a:t>
            </a:r>
          </a:p>
          <a:p>
            <a:pPr marL="0" indent="0">
              <a:spcBef>
                <a:spcPts val="0"/>
              </a:spcBef>
              <a:spcAft>
                <a:spcPts val="600"/>
              </a:spcAft>
              <a:buNone/>
            </a:pPr>
            <a:r>
              <a:rPr lang="en-GB" sz="2400" b="1" dirty="0">
                <a:solidFill>
                  <a:schemeClr val="tx1"/>
                </a:solidFill>
              </a:rPr>
              <a:t>When?</a:t>
            </a:r>
          </a:p>
          <a:p>
            <a:pPr>
              <a:spcBef>
                <a:spcPts val="0"/>
              </a:spcBef>
              <a:spcAft>
                <a:spcPts val="1200"/>
              </a:spcAft>
              <a:buClr>
                <a:srgbClr val="008476"/>
              </a:buClr>
            </a:pPr>
            <a:r>
              <a:rPr lang="en-GB" sz="2400" dirty="0">
                <a:solidFill>
                  <a:schemeClr val="tx1"/>
                </a:solidFill>
              </a:rPr>
              <a:t>The earlier in the campaign the better</a:t>
            </a:r>
          </a:p>
          <a:p>
            <a:pPr marL="0" indent="0">
              <a:spcBef>
                <a:spcPts val="0"/>
              </a:spcBef>
              <a:spcAft>
                <a:spcPts val="600"/>
              </a:spcAft>
              <a:buNone/>
            </a:pPr>
            <a:r>
              <a:rPr lang="en-GB" sz="2400" b="1" dirty="0">
                <a:solidFill>
                  <a:schemeClr val="tx1"/>
                </a:solidFill>
              </a:rPr>
              <a:t>How?</a:t>
            </a:r>
          </a:p>
          <a:p>
            <a:pPr>
              <a:spcBef>
                <a:spcPts val="0"/>
              </a:spcBef>
              <a:buClr>
                <a:srgbClr val="008476"/>
              </a:buClr>
            </a:pPr>
            <a:r>
              <a:rPr lang="en-GB" sz="2400" dirty="0">
                <a:solidFill>
                  <a:schemeClr val="tx1"/>
                </a:solidFill>
              </a:rPr>
              <a:t>Map</a:t>
            </a:r>
          </a:p>
          <a:p>
            <a:pPr>
              <a:spcBef>
                <a:spcPts val="0"/>
              </a:spcBef>
              <a:buClr>
                <a:srgbClr val="008476"/>
              </a:buClr>
            </a:pPr>
            <a:r>
              <a:rPr lang="en-GB" sz="2400" dirty="0">
                <a:solidFill>
                  <a:schemeClr val="tx1"/>
                </a:solidFill>
              </a:rPr>
              <a:t>Identify potential activists</a:t>
            </a:r>
          </a:p>
          <a:p>
            <a:pPr>
              <a:spcBef>
                <a:spcPts val="0"/>
              </a:spcBef>
              <a:buClr>
                <a:srgbClr val="008476"/>
              </a:buClr>
            </a:pPr>
            <a:r>
              <a:rPr lang="en-GB" sz="2400" dirty="0">
                <a:solidFill>
                  <a:schemeClr val="tx1"/>
                </a:solidFill>
              </a:rPr>
              <a:t>Communication strategy</a:t>
            </a:r>
            <a:endParaRPr lang="en-GB" sz="2000" dirty="0">
              <a:solidFill>
                <a:schemeClr val="tx1"/>
              </a:solidFill>
            </a:endParaRPr>
          </a:p>
        </p:txBody>
      </p:sp>
      <p:sp>
        <p:nvSpPr>
          <p:cNvPr id="3" name="Title 2"/>
          <p:cNvSpPr>
            <a:spLocks noGrp="1"/>
          </p:cNvSpPr>
          <p:nvPr>
            <p:ph type="title"/>
          </p:nvPr>
        </p:nvSpPr>
        <p:spPr>
          <a:xfrm>
            <a:off x="1093343" y="1116106"/>
            <a:ext cx="8143168" cy="712689"/>
          </a:xfrm>
        </p:spPr>
        <p:txBody>
          <a:bodyPr anchor="b">
            <a:noAutofit/>
          </a:bodyPr>
          <a:lstStyle/>
          <a:p>
            <a:br>
              <a:rPr lang="en-GB" dirty="0"/>
            </a:br>
            <a:r>
              <a:rPr lang="en-GB" dirty="0">
                <a:solidFill>
                  <a:schemeClr val="tx1"/>
                </a:solidFill>
              </a:rPr>
              <a:t>Campaign team</a:t>
            </a:r>
          </a:p>
        </p:txBody>
      </p:sp>
      <p:grpSp>
        <p:nvGrpSpPr>
          <p:cNvPr id="7" name="Group 6">
            <a:extLst>
              <a:ext uri="{FF2B5EF4-FFF2-40B4-BE49-F238E27FC236}">
                <a16:creationId xmlns:a16="http://schemas.microsoft.com/office/drawing/2014/main" id="{81DCC5FF-77A8-B345-A6A2-F101FB877163}"/>
              </a:ext>
            </a:extLst>
          </p:cNvPr>
          <p:cNvGrpSpPr/>
          <p:nvPr/>
        </p:nvGrpSpPr>
        <p:grpSpPr>
          <a:xfrm>
            <a:off x="927089" y="105543"/>
            <a:ext cx="1785771" cy="1010563"/>
            <a:chOff x="2123" y="444246"/>
            <a:chExt cx="1785771" cy="1010563"/>
          </a:xfrm>
          <a:solidFill>
            <a:schemeClr val="accent2"/>
          </a:solidFill>
        </p:grpSpPr>
        <p:sp>
          <p:nvSpPr>
            <p:cNvPr id="8" name="Rectangle 7">
              <a:extLst>
                <a:ext uri="{FF2B5EF4-FFF2-40B4-BE49-F238E27FC236}">
                  <a16:creationId xmlns:a16="http://schemas.microsoft.com/office/drawing/2014/main" id="{D414C611-E625-C04A-A221-3EEB1D138F0F}"/>
                </a:ext>
              </a:extLst>
            </p:cNvPr>
            <p:cNvSpPr/>
            <p:nvPr/>
          </p:nvSpPr>
          <p:spPr>
            <a:xfrm>
              <a:off x="2123" y="444246"/>
              <a:ext cx="1684273" cy="1010563"/>
            </a:xfrm>
            <a:prstGeom prst="rect">
              <a:avLst/>
            </a:prstGeom>
            <a:grp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a:p>
          </p:txBody>
        </p:sp>
        <p:sp>
          <p:nvSpPr>
            <p:cNvPr id="9" name="TextBox 8">
              <a:extLst>
                <a:ext uri="{FF2B5EF4-FFF2-40B4-BE49-F238E27FC236}">
                  <a16:creationId xmlns:a16="http://schemas.microsoft.com/office/drawing/2014/main" id="{838C5475-83FC-3744-949D-2C6BEB7A1005}"/>
                </a:ext>
              </a:extLst>
            </p:cNvPr>
            <p:cNvSpPr txBox="1"/>
            <p:nvPr/>
          </p:nvSpPr>
          <p:spPr>
            <a:xfrm>
              <a:off x="2123" y="444246"/>
              <a:ext cx="1785771" cy="10105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Build a campaign team</a:t>
              </a:r>
            </a:p>
          </p:txBody>
        </p:sp>
      </p:grpSp>
    </p:spTree>
    <p:extLst>
      <p:ext uri="{BB962C8B-B14F-4D97-AF65-F5344CB8AC3E}">
        <p14:creationId xmlns:p14="http://schemas.microsoft.com/office/powerpoint/2010/main" val="154661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7089" y="1558636"/>
            <a:ext cx="7472433" cy="4571722"/>
          </a:xfrm>
        </p:spPr>
        <p:txBody>
          <a:bodyPr anchor="ctr">
            <a:noAutofit/>
          </a:bodyPr>
          <a:lstStyle/>
          <a:p>
            <a:pPr marL="0" indent="0">
              <a:spcAft>
                <a:spcPts val="600"/>
              </a:spcAft>
              <a:buNone/>
            </a:pPr>
            <a:r>
              <a:rPr lang="en-GB" sz="2400" dirty="0">
                <a:solidFill>
                  <a:schemeClr val="tx1"/>
                </a:solidFill>
              </a:rPr>
              <a:t>Think about who would like to be involved in the campaign team:</a:t>
            </a:r>
          </a:p>
          <a:p>
            <a:pPr>
              <a:spcAft>
                <a:spcPts val="600"/>
              </a:spcAft>
              <a:buClr>
                <a:srgbClr val="008476"/>
              </a:buClr>
            </a:pPr>
            <a:r>
              <a:rPr lang="en-GB" sz="2400" dirty="0">
                <a:solidFill>
                  <a:schemeClr val="tx1"/>
                </a:solidFill>
              </a:rPr>
              <a:t>Are there activists/members who might want to </a:t>
            </a:r>
            <a:br>
              <a:rPr lang="en-GB" sz="2400" dirty="0">
                <a:solidFill>
                  <a:schemeClr val="tx1"/>
                </a:solidFill>
              </a:rPr>
            </a:br>
            <a:r>
              <a:rPr lang="en-GB" sz="2400" dirty="0">
                <a:solidFill>
                  <a:schemeClr val="tx1"/>
                </a:solidFill>
              </a:rPr>
              <a:t>be more involved in the union but don’t know how?</a:t>
            </a:r>
          </a:p>
          <a:p>
            <a:pPr>
              <a:spcAft>
                <a:spcPts val="600"/>
              </a:spcAft>
              <a:buClr>
                <a:srgbClr val="008476"/>
              </a:buClr>
            </a:pPr>
            <a:r>
              <a:rPr lang="en-GB" sz="2400" dirty="0">
                <a:solidFill>
                  <a:schemeClr val="tx1"/>
                </a:solidFill>
              </a:rPr>
              <a:t>Do you need any particular skills that members have (e.g. social media skills, publishing skills)?</a:t>
            </a:r>
          </a:p>
          <a:p>
            <a:pPr>
              <a:buClr>
                <a:srgbClr val="008476"/>
              </a:buClr>
            </a:pPr>
            <a:r>
              <a:rPr lang="en-GB" sz="2400" dirty="0">
                <a:solidFill>
                  <a:schemeClr val="tx1"/>
                </a:solidFill>
              </a:rPr>
              <a:t>Who is going to approach these people?  </a:t>
            </a:r>
          </a:p>
        </p:txBody>
      </p:sp>
      <p:sp>
        <p:nvSpPr>
          <p:cNvPr id="3" name="Title 2"/>
          <p:cNvSpPr>
            <a:spLocks noGrp="1"/>
          </p:cNvSpPr>
          <p:nvPr>
            <p:ph type="title"/>
          </p:nvPr>
        </p:nvSpPr>
        <p:spPr>
          <a:xfrm>
            <a:off x="1093343" y="1010564"/>
            <a:ext cx="7341652" cy="777896"/>
          </a:xfrm>
        </p:spPr>
        <p:txBody>
          <a:bodyPr anchor="b">
            <a:normAutofit fontScale="90000"/>
          </a:bodyPr>
          <a:lstStyle/>
          <a:p>
            <a:br>
              <a:rPr lang="en-GB" sz="3000" dirty="0"/>
            </a:br>
            <a:endParaRPr lang="en-GB" sz="3000" dirty="0">
              <a:solidFill>
                <a:schemeClr val="tx1"/>
              </a:solidFill>
            </a:endParaRPr>
          </a:p>
        </p:txBody>
      </p:sp>
      <p:sp>
        <p:nvSpPr>
          <p:cNvPr id="12" name="TextBox 11">
            <a:extLst>
              <a:ext uri="{FF2B5EF4-FFF2-40B4-BE49-F238E27FC236}">
                <a16:creationId xmlns:a16="http://schemas.microsoft.com/office/drawing/2014/main" id="{6C0B3B3B-47A6-4440-BD46-B3947D23E0C1}"/>
              </a:ext>
            </a:extLst>
          </p:cNvPr>
          <p:cNvSpPr txBox="1"/>
          <p:nvPr/>
        </p:nvSpPr>
        <p:spPr>
          <a:xfrm>
            <a:off x="817089" y="274037"/>
            <a:ext cx="1785771" cy="101056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Build a campaign team</a:t>
            </a:r>
          </a:p>
        </p:txBody>
      </p:sp>
    </p:spTree>
    <p:extLst>
      <p:ext uri="{BB962C8B-B14F-4D97-AF65-F5344CB8AC3E}">
        <p14:creationId xmlns:p14="http://schemas.microsoft.com/office/powerpoint/2010/main" val="608091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43" y="1010563"/>
            <a:ext cx="6577086" cy="804787"/>
          </a:xfrm>
        </p:spPr>
        <p:txBody>
          <a:bodyPr anchor="b">
            <a:noAutofit/>
          </a:bodyPr>
          <a:lstStyle/>
          <a:p>
            <a:br>
              <a:rPr lang="en-GB" sz="3000" dirty="0">
                <a:solidFill>
                  <a:schemeClr val="tx1"/>
                </a:solidFill>
              </a:rPr>
            </a:br>
            <a:r>
              <a:rPr lang="en-GB" dirty="0">
                <a:solidFill>
                  <a:schemeClr val="tx1"/>
                </a:solidFill>
              </a:rPr>
              <a:t>Creating campaign goals</a:t>
            </a:r>
            <a:endParaRPr lang="en-GB" sz="3000" dirty="0">
              <a:solidFill>
                <a:schemeClr val="tx1"/>
              </a:solidFill>
            </a:endParaRPr>
          </a:p>
        </p:txBody>
      </p:sp>
      <p:grpSp>
        <p:nvGrpSpPr>
          <p:cNvPr id="8" name="Group 7">
            <a:extLst>
              <a:ext uri="{FF2B5EF4-FFF2-40B4-BE49-F238E27FC236}">
                <a16:creationId xmlns:a16="http://schemas.microsoft.com/office/drawing/2014/main" id="{D135EF9B-C50B-B241-9F47-B8DECECB6F8C}"/>
              </a:ext>
            </a:extLst>
          </p:cNvPr>
          <p:cNvGrpSpPr/>
          <p:nvPr/>
        </p:nvGrpSpPr>
        <p:grpSpPr>
          <a:xfrm>
            <a:off x="1093343" y="0"/>
            <a:ext cx="1785771" cy="1010563"/>
            <a:chOff x="2123" y="444246"/>
            <a:chExt cx="1785771" cy="1010563"/>
          </a:xfrm>
          <a:solidFill>
            <a:schemeClr val="accent4"/>
          </a:solidFill>
        </p:grpSpPr>
        <p:sp>
          <p:nvSpPr>
            <p:cNvPr id="10" name="Rectangle 9">
              <a:extLst>
                <a:ext uri="{FF2B5EF4-FFF2-40B4-BE49-F238E27FC236}">
                  <a16:creationId xmlns:a16="http://schemas.microsoft.com/office/drawing/2014/main" id="{65C0F350-8F3A-4546-9039-FAFE1159BC9F}"/>
                </a:ext>
              </a:extLst>
            </p:cNvPr>
            <p:cNvSpPr/>
            <p:nvPr/>
          </p:nvSpPr>
          <p:spPr>
            <a:xfrm>
              <a:off x="2123" y="444246"/>
              <a:ext cx="1684273" cy="1010563"/>
            </a:xfrm>
            <a:prstGeom prst="rect">
              <a:avLst/>
            </a:prstGeom>
            <a:grp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a:p>
          </p:txBody>
        </p:sp>
        <p:sp>
          <p:nvSpPr>
            <p:cNvPr id="11" name="TextBox 10">
              <a:extLst>
                <a:ext uri="{FF2B5EF4-FFF2-40B4-BE49-F238E27FC236}">
                  <a16:creationId xmlns:a16="http://schemas.microsoft.com/office/drawing/2014/main" id="{FE2F3EA4-2A24-BE4D-B683-DE0CAD02BACB}"/>
                </a:ext>
              </a:extLst>
            </p:cNvPr>
            <p:cNvSpPr txBox="1"/>
            <p:nvPr/>
          </p:nvSpPr>
          <p:spPr>
            <a:xfrm>
              <a:off x="2123" y="444246"/>
              <a:ext cx="1785771" cy="101056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Determine goals</a:t>
              </a:r>
            </a:p>
          </p:txBody>
        </p:sp>
      </p:grpSp>
      <p:sp>
        <p:nvSpPr>
          <p:cNvPr id="15" name="TextBox 14">
            <a:extLst>
              <a:ext uri="{FF2B5EF4-FFF2-40B4-BE49-F238E27FC236}">
                <a16:creationId xmlns:a16="http://schemas.microsoft.com/office/drawing/2014/main" id="{6948FFDD-F8AC-1846-9C62-F0EE696533DF}"/>
              </a:ext>
            </a:extLst>
          </p:cNvPr>
          <p:cNvSpPr txBox="1"/>
          <p:nvPr/>
        </p:nvSpPr>
        <p:spPr>
          <a:xfrm>
            <a:off x="901583" y="1906621"/>
            <a:ext cx="7593457" cy="4326690"/>
          </a:xfrm>
          <a:prstGeom prst="rect">
            <a:avLst/>
          </a:prstGeom>
          <a:noFill/>
          <a:ln>
            <a:noFill/>
          </a:ln>
        </p:spPr>
        <p:txBody>
          <a:bodyPr wrap="square" rtlCol="0" anchor="ctr">
            <a:noAutofit/>
          </a:bodyPr>
          <a:lstStyle/>
          <a:p>
            <a:pPr marL="0" marR="0" lvl="0" indent="0" algn="l" defTabSz="457200" rtl="0" eaLnBrk="1" fontAlgn="auto" latinLnBrk="0" hangingPunct="1">
              <a:lnSpc>
                <a:spcPct val="100000"/>
              </a:lnSpc>
              <a:spcBef>
                <a:spcPts val="0"/>
              </a:spcBef>
              <a:spcAft>
                <a:spcPts val="600"/>
              </a:spcAft>
              <a:buClr>
                <a:srgbClr val="FBD603"/>
              </a:buClr>
              <a:buSzTx/>
              <a:buFontTx/>
              <a:buNone/>
              <a:tabLst/>
              <a:defRPr/>
            </a:pPr>
            <a:r>
              <a:rPr kumimoji="0" lang="en-GB"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Why is it important to have goals? </a:t>
            </a:r>
          </a:p>
          <a:p>
            <a:pPr marL="0" marR="0" lvl="0" indent="0" algn="l" defTabSz="457200" rtl="0" eaLnBrk="1" fontAlgn="auto" latinLnBrk="0" hangingPunct="1">
              <a:lnSpc>
                <a:spcPct val="100000"/>
              </a:lnSpc>
              <a:spcBef>
                <a:spcPts val="0"/>
              </a:spcBef>
              <a:spcAft>
                <a:spcPts val="600"/>
              </a:spcAft>
              <a:buClr>
                <a:srgbClr val="FBD603"/>
              </a:buClr>
              <a:buSzTx/>
              <a:buFontTx/>
              <a:buNone/>
              <a:tabLst/>
              <a:defRPr/>
            </a:pPr>
            <a:r>
              <a:rPr kumimoji="0" lang="en-GB" sz="2400" b="1" i="0" u="none" strike="noStrike" kern="1200" cap="none" spc="0" normalizeH="0" baseline="0" noProof="0" dirty="0">
                <a:ln>
                  <a:noFill/>
                </a:ln>
                <a:solidFill>
                  <a:srgbClr val="F1861C"/>
                </a:solidFill>
                <a:effectLst/>
                <a:uLnTx/>
                <a:uFillTx/>
                <a:latin typeface="Arial" panose="020B0604020202020204" pitchFamily="34" charset="0"/>
                <a:ea typeface="+mn-ea"/>
                <a:cs typeface="Arial" panose="020B0604020202020204" pitchFamily="34" charset="0"/>
              </a:rPr>
              <a:t>Workplace issue: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Terms &amp; conditions under attack</a:t>
            </a:r>
          </a:p>
          <a:p>
            <a:pPr marL="0" marR="0" lvl="0" indent="0" algn="l" defTabSz="457200" rtl="0" eaLnBrk="1" fontAlgn="auto" latinLnBrk="0" hangingPunct="1">
              <a:lnSpc>
                <a:spcPct val="100000"/>
              </a:lnSpc>
              <a:spcBef>
                <a:spcPts val="0"/>
              </a:spcBef>
              <a:spcAft>
                <a:spcPts val="2400"/>
              </a:spcAft>
              <a:buClr>
                <a:srgbClr val="FBD603"/>
              </a:buClr>
              <a:buSzTx/>
              <a:buFontTx/>
              <a:buNone/>
              <a:tabLst/>
              <a:defRPr/>
            </a:pPr>
            <a:r>
              <a:rPr kumimoji="0" lang="en-GB" sz="2400" b="1" i="0" u="none" strike="noStrike" kern="1200" cap="none" spc="0" normalizeH="0" baseline="0" noProof="0" dirty="0">
                <a:ln>
                  <a:noFill/>
                </a:ln>
                <a:solidFill>
                  <a:srgbClr val="F1861C"/>
                </a:solidFill>
                <a:effectLst/>
                <a:uLnTx/>
                <a:uFillTx/>
                <a:latin typeface="Arial" panose="020B0604020202020204" pitchFamily="34" charset="0"/>
                <a:ea typeface="+mn-ea"/>
                <a:cs typeface="Arial" panose="020B0604020202020204" pitchFamily="34" charset="0"/>
              </a:rPr>
              <a:t>Campaign goal: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Maintain terms &amp; conditions</a:t>
            </a:r>
          </a:p>
          <a:p>
            <a:pPr marL="0" marR="0" lvl="0" indent="0" algn="l" defTabSz="457200" rtl="0" eaLnBrk="1" fontAlgn="auto" latinLnBrk="0" hangingPunct="1">
              <a:lnSpc>
                <a:spcPct val="100000"/>
              </a:lnSpc>
              <a:spcBef>
                <a:spcPts val="0"/>
              </a:spcBef>
              <a:spcAft>
                <a:spcPts val="600"/>
              </a:spcAft>
              <a:buClr>
                <a:srgbClr val="FBD603"/>
              </a:buClr>
              <a:buSzTx/>
              <a:buFontTx/>
              <a:buNone/>
              <a:tabLst/>
              <a:defRPr/>
            </a:pPr>
            <a:r>
              <a:rPr kumimoji="0" lang="en-GB" sz="2400" b="1" i="0" u="none" strike="noStrike" kern="1200" cap="none" spc="0" normalizeH="0" baseline="0" noProof="0" dirty="0">
                <a:ln>
                  <a:noFill/>
                </a:ln>
                <a:solidFill>
                  <a:srgbClr val="D20071"/>
                </a:solidFill>
                <a:effectLst/>
                <a:uLnTx/>
                <a:uFillTx/>
                <a:latin typeface="Arial" panose="020B0604020202020204" pitchFamily="34" charset="0"/>
                <a:ea typeface="+mn-ea"/>
                <a:cs typeface="Arial" panose="020B0604020202020204" pitchFamily="34" charset="0"/>
              </a:rPr>
              <a:t>Union issue: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 enough reps</a:t>
            </a:r>
          </a:p>
          <a:p>
            <a:pPr marL="0" marR="0" lvl="0" indent="0" algn="l" defTabSz="457200" rtl="0" eaLnBrk="1" fontAlgn="auto" latinLnBrk="0" hangingPunct="1">
              <a:lnSpc>
                <a:spcPct val="100000"/>
              </a:lnSpc>
              <a:spcBef>
                <a:spcPts val="0"/>
              </a:spcBef>
              <a:spcAft>
                <a:spcPts val="2400"/>
              </a:spcAft>
              <a:buClr>
                <a:srgbClr val="FBD603"/>
              </a:buClr>
              <a:buSzTx/>
              <a:buFontTx/>
              <a:buNone/>
              <a:tabLst/>
              <a:defRPr/>
            </a:pPr>
            <a:r>
              <a:rPr kumimoji="0" lang="en-GB" sz="2400" b="1" i="0" u="none" strike="noStrike" kern="1200" cap="none" spc="0" normalizeH="0" baseline="0" noProof="0" dirty="0">
                <a:ln>
                  <a:noFill/>
                </a:ln>
                <a:solidFill>
                  <a:srgbClr val="D20071"/>
                </a:solidFill>
                <a:effectLst/>
                <a:uLnTx/>
                <a:uFillTx/>
                <a:latin typeface="Arial" panose="020B0604020202020204" pitchFamily="34" charset="0"/>
                <a:ea typeface="+mn-ea"/>
                <a:cs typeface="Arial" panose="020B0604020202020204" pitchFamily="34" charset="0"/>
              </a:rPr>
              <a:t>Campaign goal: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Recruit, train and support five new reps</a:t>
            </a:r>
          </a:p>
          <a:p>
            <a:pPr marL="457200" marR="0" lvl="0" indent="-457200" algn="l" defTabSz="457200" rtl="0" eaLnBrk="1" fontAlgn="auto" latinLnBrk="0" hangingPunct="1">
              <a:lnSpc>
                <a:spcPct val="100000"/>
              </a:lnSpc>
              <a:spcBef>
                <a:spcPts val="0"/>
              </a:spcBef>
              <a:spcAft>
                <a:spcPts val="1200"/>
              </a:spcAft>
              <a:buClr>
                <a:srgbClr val="008476"/>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Set smaller, winnable goals</a:t>
            </a:r>
          </a:p>
          <a:p>
            <a:pPr marL="457200" marR="0" lvl="0" indent="-457200" algn="l" defTabSz="457200" rtl="0" eaLnBrk="1" fontAlgn="auto" latinLnBrk="0" hangingPunct="1">
              <a:lnSpc>
                <a:spcPct val="100000"/>
              </a:lnSpc>
              <a:spcBef>
                <a:spcPts val="0"/>
              </a:spcBef>
              <a:spcAft>
                <a:spcPts val="1200"/>
              </a:spcAft>
              <a:buClr>
                <a:srgbClr val="008476"/>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Keep sight of the larger goals</a:t>
            </a:r>
            <a:endParaRPr kumimoji="0" lang="en-GB" sz="2400" b="0"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396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341" y="2354094"/>
            <a:ext cx="7181977" cy="2998121"/>
          </a:xfrm>
        </p:spPr>
        <p:txBody>
          <a:bodyPr anchor="ctr">
            <a:noAutofit/>
          </a:bodyPr>
          <a:lstStyle/>
          <a:p>
            <a:pPr>
              <a:buClr>
                <a:srgbClr val="008476"/>
              </a:buClr>
            </a:pPr>
            <a:r>
              <a:rPr lang="en-GB" sz="2400" dirty="0"/>
              <a:t>Facts don’t always work</a:t>
            </a:r>
          </a:p>
          <a:p>
            <a:pPr>
              <a:buClr>
                <a:srgbClr val="008476"/>
              </a:buClr>
            </a:pPr>
            <a:r>
              <a:rPr lang="en-GB" sz="2400" dirty="0"/>
              <a:t>Values and emptions engage people</a:t>
            </a:r>
          </a:p>
          <a:p>
            <a:pPr>
              <a:buClr>
                <a:srgbClr val="008476"/>
              </a:buClr>
            </a:pPr>
            <a:r>
              <a:rPr lang="en-GB" sz="2400" dirty="0"/>
              <a:t>Anticipate the opponent’s argument</a:t>
            </a:r>
          </a:p>
          <a:p>
            <a:pPr>
              <a:buClr>
                <a:srgbClr val="008476"/>
              </a:buClr>
            </a:pPr>
            <a:r>
              <a:rPr lang="en-GB" sz="2400" dirty="0"/>
              <a:t>Try not to just oppose the other’s messag</a:t>
            </a:r>
            <a:r>
              <a:rPr lang="en-GB" sz="2500" dirty="0"/>
              <a:t>e</a:t>
            </a:r>
          </a:p>
        </p:txBody>
      </p:sp>
      <p:sp>
        <p:nvSpPr>
          <p:cNvPr id="3" name="Title 2"/>
          <p:cNvSpPr>
            <a:spLocks noGrp="1"/>
          </p:cNvSpPr>
          <p:nvPr>
            <p:ph type="title"/>
          </p:nvPr>
        </p:nvSpPr>
        <p:spPr>
          <a:xfrm>
            <a:off x="1093341" y="1010562"/>
            <a:ext cx="6284203" cy="804791"/>
          </a:xfrm>
        </p:spPr>
        <p:txBody>
          <a:bodyPr anchor="b">
            <a:noAutofit/>
          </a:bodyPr>
          <a:lstStyle/>
          <a:p>
            <a:br>
              <a:rPr lang="en-GB" sz="3000" dirty="0"/>
            </a:br>
            <a:r>
              <a:rPr lang="en-GB" dirty="0">
                <a:solidFill>
                  <a:schemeClr val="tx1"/>
                </a:solidFill>
              </a:rPr>
              <a:t>Campaign message</a:t>
            </a:r>
            <a:endParaRPr lang="en-GB" sz="3000" dirty="0">
              <a:solidFill>
                <a:schemeClr val="tx1"/>
              </a:solidFill>
            </a:endParaRPr>
          </a:p>
        </p:txBody>
      </p:sp>
      <p:sp>
        <p:nvSpPr>
          <p:cNvPr id="11" name="TextBox 10">
            <a:extLst>
              <a:ext uri="{FF2B5EF4-FFF2-40B4-BE49-F238E27FC236}">
                <a16:creationId xmlns:a16="http://schemas.microsoft.com/office/drawing/2014/main" id="{A50BFE78-49CD-6744-9A6C-A383A530286A}"/>
              </a:ext>
            </a:extLst>
          </p:cNvPr>
          <p:cNvSpPr txBox="1"/>
          <p:nvPr/>
        </p:nvSpPr>
        <p:spPr>
          <a:xfrm>
            <a:off x="989432" y="220851"/>
            <a:ext cx="1785771" cy="101056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Core message</a:t>
            </a:r>
          </a:p>
        </p:txBody>
      </p:sp>
    </p:spTree>
    <p:extLst>
      <p:ext uri="{BB962C8B-B14F-4D97-AF65-F5344CB8AC3E}">
        <p14:creationId xmlns:p14="http://schemas.microsoft.com/office/powerpoint/2010/main" val="777575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341" y="1815353"/>
            <a:ext cx="7181977" cy="4366627"/>
          </a:xfrm>
        </p:spPr>
        <p:txBody>
          <a:bodyPr anchor="ctr">
            <a:noAutofit/>
          </a:bodyPr>
          <a:lstStyle/>
          <a:p>
            <a:pPr>
              <a:buClr>
                <a:srgbClr val="008476"/>
              </a:buClr>
            </a:pPr>
            <a:r>
              <a:rPr lang="en-GB" sz="2400" dirty="0"/>
              <a:t>It fits the situation</a:t>
            </a:r>
          </a:p>
          <a:p>
            <a:pPr>
              <a:buClr>
                <a:srgbClr val="008476"/>
              </a:buClr>
            </a:pPr>
            <a:r>
              <a:rPr lang="en-GB" sz="2400" dirty="0"/>
              <a:t>It is clear and uncomplicated </a:t>
            </a:r>
          </a:p>
          <a:p>
            <a:pPr>
              <a:buClr>
                <a:srgbClr val="008476"/>
              </a:buClr>
            </a:pPr>
            <a:r>
              <a:rPr lang="en-GB" sz="2400" dirty="0"/>
              <a:t>It unites the workforce</a:t>
            </a:r>
          </a:p>
          <a:p>
            <a:pPr>
              <a:buClr>
                <a:srgbClr val="008476"/>
              </a:buClr>
            </a:pPr>
            <a:r>
              <a:rPr lang="en-GB" sz="2400" dirty="0"/>
              <a:t>It could appeal to the broader community</a:t>
            </a:r>
          </a:p>
          <a:p>
            <a:pPr>
              <a:buClr>
                <a:srgbClr val="008476"/>
              </a:buClr>
            </a:pPr>
            <a:r>
              <a:rPr lang="en-GB" sz="2400" dirty="0"/>
              <a:t>It is not a slogan.</a:t>
            </a:r>
          </a:p>
        </p:txBody>
      </p:sp>
      <p:sp>
        <p:nvSpPr>
          <p:cNvPr id="3" name="Title 2"/>
          <p:cNvSpPr>
            <a:spLocks noGrp="1"/>
          </p:cNvSpPr>
          <p:nvPr>
            <p:ph type="title"/>
          </p:nvPr>
        </p:nvSpPr>
        <p:spPr>
          <a:xfrm>
            <a:off x="1093341" y="1652587"/>
            <a:ext cx="7073914" cy="804791"/>
          </a:xfrm>
        </p:spPr>
        <p:txBody>
          <a:bodyPr anchor="b">
            <a:noAutofit/>
          </a:bodyPr>
          <a:lstStyle/>
          <a:p>
            <a:br>
              <a:rPr lang="en-GB" sz="3000" dirty="0"/>
            </a:br>
            <a:r>
              <a:rPr lang="en-GB" dirty="0"/>
              <a:t>Tests for a good </a:t>
            </a:r>
            <a:r>
              <a:rPr lang="en-GB" dirty="0">
                <a:solidFill>
                  <a:schemeClr val="tx1"/>
                </a:solidFill>
              </a:rPr>
              <a:t>campaign message</a:t>
            </a:r>
            <a:endParaRPr lang="en-GB" sz="3000" dirty="0">
              <a:solidFill>
                <a:schemeClr val="tx1"/>
              </a:solidFill>
            </a:endParaRPr>
          </a:p>
        </p:txBody>
      </p:sp>
      <p:sp>
        <p:nvSpPr>
          <p:cNvPr id="11" name="TextBox 10">
            <a:extLst>
              <a:ext uri="{FF2B5EF4-FFF2-40B4-BE49-F238E27FC236}">
                <a16:creationId xmlns:a16="http://schemas.microsoft.com/office/drawing/2014/main" id="{A50BFE78-49CD-6744-9A6C-A383A530286A}"/>
              </a:ext>
            </a:extLst>
          </p:cNvPr>
          <p:cNvSpPr txBox="1"/>
          <p:nvPr/>
        </p:nvSpPr>
        <p:spPr>
          <a:xfrm>
            <a:off x="989432" y="220851"/>
            <a:ext cx="1785771" cy="101056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Core message</a:t>
            </a:r>
          </a:p>
        </p:txBody>
      </p:sp>
    </p:spTree>
    <p:extLst>
      <p:ext uri="{BB962C8B-B14F-4D97-AF65-F5344CB8AC3E}">
        <p14:creationId xmlns:p14="http://schemas.microsoft.com/office/powerpoint/2010/main" val="27874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8CD2-9EFC-461F-5AC2-81B554147787}"/>
              </a:ext>
            </a:extLst>
          </p:cNvPr>
          <p:cNvSpPr>
            <a:spLocks noGrp="1"/>
          </p:cNvSpPr>
          <p:nvPr>
            <p:ph type="title"/>
          </p:nvPr>
        </p:nvSpPr>
        <p:spPr>
          <a:xfrm>
            <a:off x="904023" y="1018309"/>
            <a:ext cx="7760988" cy="994885"/>
          </a:xfrm>
        </p:spPr>
        <p:txBody>
          <a:bodyPr>
            <a:normAutofit/>
          </a:bodyPr>
          <a:lstStyle/>
          <a:p>
            <a:r>
              <a:rPr lang="en-GB" dirty="0"/>
              <a:t>Who are you targeting?</a:t>
            </a:r>
          </a:p>
        </p:txBody>
      </p:sp>
      <p:sp>
        <p:nvSpPr>
          <p:cNvPr id="3" name="Content Placeholder 2">
            <a:extLst>
              <a:ext uri="{FF2B5EF4-FFF2-40B4-BE49-F238E27FC236}">
                <a16:creationId xmlns:a16="http://schemas.microsoft.com/office/drawing/2014/main" id="{52BCCE28-D5C7-F72E-1CDC-D3CD3BDE8271}"/>
              </a:ext>
            </a:extLst>
          </p:cNvPr>
          <p:cNvSpPr>
            <a:spLocks noGrp="1"/>
          </p:cNvSpPr>
          <p:nvPr>
            <p:ph idx="1"/>
          </p:nvPr>
        </p:nvSpPr>
        <p:spPr>
          <a:xfrm>
            <a:off x="904023" y="2104528"/>
            <a:ext cx="8473441" cy="4252067"/>
          </a:xfrm>
        </p:spPr>
        <p:txBody>
          <a:bodyPr>
            <a:normAutofit/>
          </a:bodyPr>
          <a:lstStyle/>
          <a:p>
            <a:pPr>
              <a:buClr>
                <a:srgbClr val="008476"/>
              </a:buClr>
              <a:buFont typeface="Arial" panose="020B0604020202020204" pitchFamily="34" charset="0"/>
              <a:buChar char="•"/>
            </a:pPr>
            <a:r>
              <a:rPr lang="en-GB" sz="2400" dirty="0"/>
              <a:t>The person, or small group of people, who can affect the change you are seeking or solve the issue you are addressing. </a:t>
            </a:r>
          </a:p>
          <a:p>
            <a:pPr>
              <a:buClr>
                <a:srgbClr val="008476"/>
              </a:buClr>
              <a:buFont typeface="Arial" panose="020B0604020202020204" pitchFamily="34" charset="0"/>
              <a:buChar char="•"/>
            </a:pPr>
            <a:r>
              <a:rPr lang="en-GB" sz="2400" dirty="0"/>
              <a:t>It is important to identify the target of the campaign early on. </a:t>
            </a:r>
          </a:p>
          <a:p>
            <a:pPr>
              <a:buClr>
                <a:srgbClr val="008476"/>
              </a:buClr>
              <a:buFont typeface="Arial" panose="020B0604020202020204" pitchFamily="34" charset="0"/>
              <a:buChar char="•"/>
            </a:pPr>
            <a:r>
              <a:rPr lang="en-GB" sz="2400" dirty="0"/>
              <a:t>Campaigns can lose focus if this person is not identified.   </a:t>
            </a:r>
          </a:p>
          <a:p>
            <a:pPr marL="0" indent="0">
              <a:buClr>
                <a:srgbClr val="008476"/>
              </a:buClr>
              <a:buNone/>
            </a:pPr>
            <a:r>
              <a:rPr lang="en-GB" sz="2400" b="1" dirty="0"/>
              <a:t>Secondary target</a:t>
            </a:r>
          </a:p>
          <a:p>
            <a:pPr>
              <a:buClr>
                <a:srgbClr val="008476"/>
              </a:buClr>
              <a:buFont typeface="Arial" panose="020B0604020202020204" pitchFamily="34" charset="0"/>
              <a:buChar char="•"/>
            </a:pPr>
            <a:r>
              <a:rPr lang="en-GB" sz="2400" dirty="0"/>
              <a:t>These are people who might have an influence on the target, who might help you to change the target’s mind or influence the target’s thinking.</a:t>
            </a:r>
          </a:p>
          <a:p>
            <a:endParaRPr lang="en-GB" dirty="0"/>
          </a:p>
        </p:txBody>
      </p:sp>
      <p:sp>
        <p:nvSpPr>
          <p:cNvPr id="4" name="TextBox 3">
            <a:extLst>
              <a:ext uri="{FF2B5EF4-FFF2-40B4-BE49-F238E27FC236}">
                <a16:creationId xmlns:a16="http://schemas.microsoft.com/office/drawing/2014/main" id="{EC0AC29B-196E-B974-F177-509D1AEAABA3}"/>
              </a:ext>
            </a:extLst>
          </p:cNvPr>
          <p:cNvSpPr txBox="1"/>
          <p:nvPr/>
        </p:nvSpPr>
        <p:spPr>
          <a:xfrm>
            <a:off x="989433" y="220851"/>
            <a:ext cx="1753768" cy="994885"/>
          </a:xfrm>
          <a:prstGeom prst="rect">
            <a:avLst/>
          </a:prstGeom>
          <a:solidFill>
            <a:srgbClr val="D30F7C"/>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Identify targets and allies</a:t>
            </a:r>
          </a:p>
        </p:txBody>
      </p:sp>
    </p:spTree>
    <p:extLst>
      <p:ext uri="{BB962C8B-B14F-4D97-AF65-F5344CB8AC3E}">
        <p14:creationId xmlns:p14="http://schemas.microsoft.com/office/powerpoint/2010/main" val="415287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7D9C-012A-4645-8384-FCCED4A975B6}"/>
              </a:ext>
            </a:extLst>
          </p:cNvPr>
          <p:cNvSpPr>
            <a:spLocks noGrp="1"/>
          </p:cNvSpPr>
          <p:nvPr>
            <p:ph type="ctrTitle"/>
          </p:nvPr>
        </p:nvSpPr>
        <p:spPr/>
        <p:txBody>
          <a:bodyPr/>
          <a:lstStyle/>
          <a:p>
            <a:r>
              <a:rPr lang="en-GB">
                <a:latin typeface="Arial"/>
                <a:cs typeface="Arial"/>
              </a:rPr>
              <a:t>Unit 5</a:t>
            </a:r>
            <a:endParaRPr lang="en-GB"/>
          </a:p>
        </p:txBody>
      </p:sp>
      <p:sp>
        <p:nvSpPr>
          <p:cNvPr id="3" name="Subtitle 2">
            <a:extLst>
              <a:ext uri="{FF2B5EF4-FFF2-40B4-BE49-F238E27FC236}">
                <a16:creationId xmlns:a16="http://schemas.microsoft.com/office/drawing/2014/main" id="{A3538630-7BEB-42A8-BBA1-3D8AED1C1C27}"/>
              </a:ext>
            </a:extLst>
          </p:cNvPr>
          <p:cNvSpPr>
            <a:spLocks noGrp="1"/>
          </p:cNvSpPr>
          <p:nvPr>
            <p:ph type="subTitle" idx="1"/>
          </p:nvPr>
        </p:nvSpPr>
        <p:spPr/>
        <p:txBody>
          <a:bodyPr/>
          <a:lstStyle/>
          <a:p>
            <a:r>
              <a:rPr lang="en-GB">
                <a:latin typeface="Arial"/>
                <a:cs typeface="Arial"/>
              </a:rPr>
              <a:t>Building your Branch</a:t>
            </a:r>
            <a:endParaRPr lang="en-GB"/>
          </a:p>
        </p:txBody>
      </p:sp>
    </p:spTree>
    <p:extLst>
      <p:ext uri="{BB962C8B-B14F-4D97-AF65-F5344CB8AC3E}">
        <p14:creationId xmlns:p14="http://schemas.microsoft.com/office/powerpoint/2010/main" val="2020219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5009" y="1390750"/>
            <a:ext cx="7073914" cy="804791"/>
          </a:xfrm>
        </p:spPr>
        <p:txBody>
          <a:bodyPr anchor="b">
            <a:noAutofit/>
          </a:bodyPr>
          <a:lstStyle/>
          <a:p>
            <a:br>
              <a:rPr lang="en-GB" dirty="0"/>
            </a:br>
            <a:r>
              <a:rPr lang="en-GB" dirty="0"/>
              <a:t>Who is with you and who is against you?</a:t>
            </a:r>
            <a:endParaRPr lang="en-GB" dirty="0">
              <a:solidFill>
                <a:schemeClr val="tx1"/>
              </a:solidFill>
            </a:endParaRPr>
          </a:p>
        </p:txBody>
      </p:sp>
      <p:sp>
        <p:nvSpPr>
          <p:cNvPr id="11" name="TextBox 10">
            <a:extLst>
              <a:ext uri="{FF2B5EF4-FFF2-40B4-BE49-F238E27FC236}">
                <a16:creationId xmlns:a16="http://schemas.microsoft.com/office/drawing/2014/main" id="{A50BFE78-49CD-6744-9A6C-A383A530286A}"/>
              </a:ext>
            </a:extLst>
          </p:cNvPr>
          <p:cNvSpPr txBox="1"/>
          <p:nvPr/>
        </p:nvSpPr>
        <p:spPr>
          <a:xfrm>
            <a:off x="955009" y="94391"/>
            <a:ext cx="1753768" cy="994885"/>
          </a:xfrm>
          <a:prstGeom prst="rect">
            <a:avLst/>
          </a:prstGeom>
          <a:solidFill>
            <a:srgbClr val="D30F7C"/>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Identify targets and allies</a:t>
            </a:r>
          </a:p>
        </p:txBody>
      </p:sp>
      <p:pic>
        <p:nvPicPr>
          <p:cNvPr id="6" name="Content Placeholder 3">
            <a:extLst>
              <a:ext uri="{FF2B5EF4-FFF2-40B4-BE49-F238E27FC236}">
                <a16:creationId xmlns:a16="http://schemas.microsoft.com/office/drawing/2014/main" id="{1240FC0E-A90D-E821-B7CF-57F9BD929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723" y="2195541"/>
            <a:ext cx="7328200" cy="4269423"/>
          </a:xfrm>
          <a:prstGeom prst="rect">
            <a:avLst/>
          </a:prstGeom>
        </p:spPr>
      </p:pic>
    </p:spTree>
    <p:extLst>
      <p:ext uri="{BB962C8B-B14F-4D97-AF65-F5344CB8AC3E}">
        <p14:creationId xmlns:p14="http://schemas.microsoft.com/office/powerpoint/2010/main" val="3113912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C22A-F307-373E-166B-F6C708DEAD9C}"/>
              </a:ext>
            </a:extLst>
          </p:cNvPr>
          <p:cNvSpPr>
            <a:spLocks noGrp="1"/>
          </p:cNvSpPr>
          <p:nvPr>
            <p:ph type="title"/>
          </p:nvPr>
        </p:nvSpPr>
        <p:spPr>
          <a:xfrm>
            <a:off x="909993" y="1311493"/>
            <a:ext cx="7144509" cy="994885"/>
          </a:xfrm>
        </p:spPr>
        <p:txBody>
          <a:bodyPr>
            <a:noAutofit/>
          </a:bodyPr>
          <a:lstStyle/>
          <a:p>
            <a:r>
              <a:rPr lang="en-GB" dirty="0"/>
              <a:t>Activity D: Identify targets and allies</a:t>
            </a:r>
          </a:p>
        </p:txBody>
      </p:sp>
      <p:sp>
        <p:nvSpPr>
          <p:cNvPr id="3" name="Content Placeholder 2">
            <a:extLst>
              <a:ext uri="{FF2B5EF4-FFF2-40B4-BE49-F238E27FC236}">
                <a16:creationId xmlns:a16="http://schemas.microsoft.com/office/drawing/2014/main" id="{F1F81327-860C-C12D-BCB4-DBACAD2B8D17}"/>
              </a:ext>
            </a:extLst>
          </p:cNvPr>
          <p:cNvSpPr>
            <a:spLocks noGrp="1"/>
          </p:cNvSpPr>
          <p:nvPr>
            <p:ph idx="1"/>
          </p:nvPr>
        </p:nvSpPr>
        <p:spPr>
          <a:xfrm>
            <a:off x="897023" y="2763800"/>
            <a:ext cx="7760988" cy="3139136"/>
          </a:xfrm>
        </p:spPr>
        <p:txBody>
          <a:bodyPr/>
          <a:lstStyle/>
          <a:p>
            <a:pPr marL="342900" lvl="0" indent="-342900">
              <a:spcBef>
                <a:spcPts val="600"/>
              </a:spcBef>
              <a:buClr>
                <a:srgbClr val="008476"/>
              </a:buClr>
              <a:buFont typeface="+mj-lt"/>
              <a:buAutoNum type="arabicPeriod"/>
              <a:tabLst>
                <a:tab pos="215900" algn="l"/>
                <a:tab pos="431800" algn="l"/>
                <a:tab pos="648335" algn="l"/>
              </a:tabLst>
            </a:pPr>
            <a:r>
              <a:rPr lang="en-GB" sz="2400" b="1" dirty="0">
                <a:effectLst/>
                <a:latin typeface="Arial" panose="020B0604020202020204" pitchFamily="34" charset="0"/>
                <a:ea typeface="Times" panose="02020603050405020304" pitchFamily="18" charset="0"/>
              </a:rPr>
              <a:t>Identify your target.</a:t>
            </a:r>
            <a:r>
              <a:rPr lang="en-GB" sz="2400" dirty="0">
                <a:effectLst/>
                <a:latin typeface="Arial" panose="020B0604020202020204" pitchFamily="34" charset="0"/>
                <a:ea typeface="Times" panose="02020603050405020304" pitchFamily="18" charset="0"/>
              </a:rPr>
              <a:t> Who is the one person (or group of people) who can make the change happen?</a:t>
            </a:r>
          </a:p>
          <a:p>
            <a:pPr marL="342900" lvl="0" indent="-342900">
              <a:spcBef>
                <a:spcPts val="600"/>
              </a:spcBef>
              <a:buClr>
                <a:srgbClr val="008476"/>
              </a:buClr>
              <a:buFont typeface="+mj-lt"/>
              <a:buAutoNum type="arabicPeriod"/>
              <a:tabLst>
                <a:tab pos="215900" algn="l"/>
                <a:tab pos="431800" algn="l"/>
                <a:tab pos="648335" algn="l"/>
              </a:tabLst>
            </a:pPr>
            <a:r>
              <a:rPr lang="en-GB" sz="2400" b="1" dirty="0">
                <a:effectLst/>
                <a:latin typeface="Arial" panose="020B0604020202020204" pitchFamily="34" charset="0"/>
                <a:ea typeface="Times" panose="02020603050405020304" pitchFamily="18" charset="0"/>
              </a:rPr>
              <a:t>Identify any secondary targets</a:t>
            </a:r>
            <a:r>
              <a:rPr lang="en-GB" sz="2400" dirty="0">
                <a:effectLst/>
                <a:latin typeface="Arial" panose="020B0604020202020204" pitchFamily="34" charset="0"/>
                <a:ea typeface="Times" panose="02020603050405020304" pitchFamily="18" charset="0"/>
              </a:rPr>
              <a:t> who might have an influence on the target.</a:t>
            </a:r>
          </a:p>
          <a:p>
            <a:pPr marL="342900" lvl="0" indent="-342900">
              <a:spcBef>
                <a:spcPts val="600"/>
              </a:spcBef>
              <a:buClr>
                <a:srgbClr val="008476"/>
              </a:buClr>
              <a:buFont typeface="+mj-lt"/>
              <a:buAutoNum type="arabicPeriod"/>
              <a:tabLst>
                <a:tab pos="215900" algn="l"/>
                <a:tab pos="431800" algn="l"/>
                <a:tab pos="648335" algn="l"/>
              </a:tabLst>
            </a:pPr>
            <a:r>
              <a:rPr lang="en-GB" sz="2400" b="1" dirty="0">
                <a:effectLst/>
                <a:latin typeface="Arial" panose="020B0604020202020204" pitchFamily="34" charset="0"/>
                <a:ea typeface="Times" panose="02020603050405020304" pitchFamily="18" charset="0"/>
              </a:rPr>
              <a:t>Identify any allies,</a:t>
            </a:r>
            <a:r>
              <a:rPr lang="en-GB" sz="2400" dirty="0">
                <a:effectLst/>
                <a:latin typeface="Arial" panose="020B0604020202020204" pitchFamily="34" charset="0"/>
                <a:ea typeface="Times" panose="02020603050405020304" pitchFamily="18" charset="0"/>
              </a:rPr>
              <a:t> </a:t>
            </a:r>
            <a:r>
              <a:rPr lang="en-GB" sz="2400" dirty="0" err="1">
                <a:effectLst/>
                <a:latin typeface="Arial" panose="020B0604020202020204" pitchFamily="34" charset="0"/>
                <a:ea typeface="Times" panose="02020603050405020304" pitchFamily="18" charset="0"/>
              </a:rPr>
              <a:t>eg</a:t>
            </a:r>
            <a:r>
              <a:rPr lang="en-GB" sz="2400" dirty="0">
                <a:effectLst/>
                <a:latin typeface="Arial" panose="020B0604020202020204" pitchFamily="34" charset="0"/>
                <a:ea typeface="Times" panose="02020603050405020304" pitchFamily="18" charset="0"/>
              </a:rPr>
              <a:t> other unions, general public etc.</a:t>
            </a:r>
          </a:p>
          <a:p>
            <a:pPr>
              <a:buClr>
                <a:srgbClr val="008476"/>
              </a:buClr>
            </a:pPr>
            <a:endParaRPr lang="en-GB" dirty="0"/>
          </a:p>
        </p:txBody>
      </p:sp>
      <p:sp>
        <p:nvSpPr>
          <p:cNvPr id="4" name="TextBox 3">
            <a:extLst>
              <a:ext uri="{FF2B5EF4-FFF2-40B4-BE49-F238E27FC236}">
                <a16:creationId xmlns:a16="http://schemas.microsoft.com/office/drawing/2014/main" id="{31BDF3CD-CB13-EF35-1F34-812370120270}"/>
              </a:ext>
            </a:extLst>
          </p:cNvPr>
          <p:cNvSpPr txBox="1"/>
          <p:nvPr/>
        </p:nvSpPr>
        <p:spPr>
          <a:xfrm>
            <a:off x="989433" y="220851"/>
            <a:ext cx="1753768" cy="994885"/>
          </a:xfrm>
          <a:prstGeom prst="rect">
            <a:avLst/>
          </a:prstGeom>
          <a:solidFill>
            <a:srgbClr val="D30F7C"/>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Identify targets and allies</a:t>
            </a:r>
          </a:p>
        </p:txBody>
      </p:sp>
    </p:spTree>
    <p:extLst>
      <p:ext uri="{BB962C8B-B14F-4D97-AF65-F5344CB8AC3E}">
        <p14:creationId xmlns:p14="http://schemas.microsoft.com/office/powerpoint/2010/main" val="3229275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133" y="2158851"/>
            <a:ext cx="6939799" cy="4048311"/>
          </a:xfrm>
        </p:spPr>
        <p:txBody>
          <a:bodyPr anchor="ctr">
            <a:noAutofit/>
          </a:bodyPr>
          <a:lstStyle/>
          <a:p>
            <a:pPr marL="0" indent="0">
              <a:buNone/>
            </a:pPr>
            <a:r>
              <a:rPr lang="en-GB" sz="2400" dirty="0"/>
              <a:t>Think about:</a:t>
            </a:r>
          </a:p>
          <a:p>
            <a:pPr>
              <a:buClr>
                <a:srgbClr val="008476"/>
              </a:buClr>
            </a:pPr>
            <a:r>
              <a:rPr lang="en-GB" sz="2400" dirty="0"/>
              <a:t>How you are going to communicate </a:t>
            </a:r>
            <a:br>
              <a:rPr lang="en-GB" sz="2400" dirty="0"/>
            </a:br>
            <a:r>
              <a:rPr lang="en-GB" sz="2400" dirty="0"/>
              <a:t>with both campaign team and members</a:t>
            </a:r>
          </a:p>
          <a:p>
            <a:pPr>
              <a:buClr>
                <a:srgbClr val="008476"/>
              </a:buClr>
            </a:pPr>
            <a:r>
              <a:rPr lang="en-GB" sz="2400" dirty="0"/>
              <a:t>How often the campaign team are </a:t>
            </a:r>
            <a:br>
              <a:rPr lang="en-GB" sz="2400" dirty="0"/>
            </a:br>
            <a:r>
              <a:rPr lang="en-GB" sz="2400" dirty="0"/>
              <a:t>going to meet</a:t>
            </a:r>
          </a:p>
          <a:p>
            <a:pPr>
              <a:buClr>
                <a:srgbClr val="008476"/>
              </a:buClr>
            </a:pPr>
            <a:r>
              <a:rPr lang="en-GB" sz="2400" dirty="0"/>
              <a:t>How often you are going to </a:t>
            </a:r>
            <a:br>
              <a:rPr lang="en-GB" sz="2400" dirty="0"/>
            </a:br>
            <a:r>
              <a:rPr lang="en-GB" sz="2400" dirty="0"/>
              <a:t>evaluate activity</a:t>
            </a:r>
          </a:p>
        </p:txBody>
      </p:sp>
      <p:sp>
        <p:nvSpPr>
          <p:cNvPr id="3" name="Title 2"/>
          <p:cNvSpPr>
            <a:spLocks noGrp="1"/>
          </p:cNvSpPr>
          <p:nvPr>
            <p:ph type="title"/>
          </p:nvPr>
        </p:nvSpPr>
        <p:spPr>
          <a:xfrm>
            <a:off x="501399" y="1148288"/>
            <a:ext cx="7362713" cy="804791"/>
          </a:xfrm>
        </p:spPr>
        <p:txBody>
          <a:bodyPr anchor="b">
            <a:noAutofit/>
          </a:bodyPr>
          <a:lstStyle/>
          <a:p>
            <a:br>
              <a:rPr lang="en-GB" sz="3000" dirty="0"/>
            </a:br>
            <a:r>
              <a:rPr lang="en-GB" dirty="0">
                <a:solidFill>
                  <a:schemeClr val="tx1"/>
                </a:solidFill>
              </a:rPr>
              <a:t>Taking things forward</a:t>
            </a:r>
            <a:endParaRPr lang="en-GB" sz="3000" dirty="0">
              <a:solidFill>
                <a:schemeClr val="tx1"/>
              </a:solidFill>
            </a:endParaRPr>
          </a:p>
        </p:txBody>
      </p:sp>
      <p:sp>
        <p:nvSpPr>
          <p:cNvPr id="11" name="TextBox 10">
            <a:extLst>
              <a:ext uri="{FF2B5EF4-FFF2-40B4-BE49-F238E27FC236}">
                <a16:creationId xmlns:a16="http://schemas.microsoft.com/office/drawing/2014/main" id="{A50BFE78-49CD-6744-9A6C-A383A530286A}"/>
              </a:ext>
            </a:extLst>
          </p:cNvPr>
          <p:cNvSpPr txBox="1"/>
          <p:nvPr/>
        </p:nvSpPr>
        <p:spPr>
          <a:xfrm>
            <a:off x="2396985" y="137725"/>
            <a:ext cx="1785771" cy="101056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Evaluate</a:t>
            </a:r>
          </a:p>
        </p:txBody>
      </p:sp>
      <p:sp>
        <p:nvSpPr>
          <p:cNvPr id="4" name="TextBox 3">
            <a:extLst>
              <a:ext uri="{FF2B5EF4-FFF2-40B4-BE49-F238E27FC236}">
                <a16:creationId xmlns:a16="http://schemas.microsoft.com/office/drawing/2014/main" id="{9B92910D-5665-932A-F025-A9CF5FE052A9}"/>
              </a:ext>
            </a:extLst>
          </p:cNvPr>
          <p:cNvSpPr txBox="1"/>
          <p:nvPr/>
        </p:nvSpPr>
        <p:spPr>
          <a:xfrm>
            <a:off x="492133" y="137725"/>
            <a:ext cx="1785771" cy="101056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Create a timeline</a:t>
            </a:r>
          </a:p>
        </p:txBody>
      </p:sp>
    </p:spTree>
    <p:extLst>
      <p:ext uri="{BB962C8B-B14F-4D97-AF65-F5344CB8AC3E}">
        <p14:creationId xmlns:p14="http://schemas.microsoft.com/office/powerpoint/2010/main" val="3600477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050">
            <a:extLst>
              <a:ext uri="{FF2B5EF4-FFF2-40B4-BE49-F238E27FC236}">
                <a16:creationId xmlns:a16="http://schemas.microsoft.com/office/drawing/2014/main" id="{50D73274-4F13-E547-9E02-DA3A74B53BE0}"/>
              </a:ext>
            </a:extLst>
          </p:cNvPr>
          <p:cNvSpPr>
            <a:spLocks noGrp="1"/>
          </p:cNvSpPr>
          <p:nvPr>
            <p:ph type="title"/>
          </p:nvPr>
        </p:nvSpPr>
        <p:spPr>
          <a:xfrm>
            <a:off x="737825" y="691620"/>
            <a:ext cx="5978667" cy="1235699"/>
          </a:xfrm>
        </p:spPr>
        <p:txBody>
          <a:bodyPr anchor="b">
            <a:noAutofit/>
          </a:bodyPr>
          <a:lstStyle/>
          <a:p>
            <a:br>
              <a:rPr lang="en-US" altLang="en-US" dirty="0">
                <a:solidFill>
                  <a:schemeClr val="tx1"/>
                </a:solidFill>
                <a:ea typeface="Geneva" panose="020B0503030404040204" pitchFamily="34" charset="0"/>
                <a:cs typeface="Geneva" panose="020B0503030404040204" pitchFamily="34" charset="0"/>
              </a:rPr>
            </a:br>
            <a:r>
              <a:rPr lang="en-US" altLang="en-US" dirty="0">
                <a:solidFill>
                  <a:schemeClr val="tx1"/>
                </a:solidFill>
                <a:ea typeface="Geneva" panose="020B0503030404040204" pitchFamily="34" charset="0"/>
                <a:cs typeface="Geneva" panose="020B0503030404040204" pitchFamily="34" charset="0"/>
              </a:rPr>
              <a:t>Top tips for campaigns</a:t>
            </a:r>
          </a:p>
        </p:txBody>
      </p:sp>
      <p:sp>
        <p:nvSpPr>
          <p:cNvPr id="38914" name="Rectangle 2051">
            <a:extLst>
              <a:ext uri="{FF2B5EF4-FFF2-40B4-BE49-F238E27FC236}">
                <a16:creationId xmlns:a16="http://schemas.microsoft.com/office/drawing/2014/main" id="{32239C57-A25A-9D49-BD71-431C1A1395BC}"/>
              </a:ext>
            </a:extLst>
          </p:cNvPr>
          <p:cNvSpPr>
            <a:spLocks noGrp="1" noChangeArrowheads="1"/>
          </p:cNvSpPr>
          <p:nvPr>
            <p:ph idx="1"/>
          </p:nvPr>
        </p:nvSpPr>
        <p:spPr>
          <a:xfrm>
            <a:off x="819714" y="1931968"/>
            <a:ext cx="5577754" cy="4484759"/>
          </a:xfrm>
        </p:spPr>
        <p:txBody>
          <a:bodyPr anchor="ctr">
            <a:normAutofit/>
          </a:bodyPr>
          <a:lstStyle/>
          <a:p>
            <a:pPr>
              <a:buClr>
                <a:srgbClr val="008476"/>
              </a:buClr>
            </a:pPr>
            <a:r>
              <a:rPr lang="en-US" altLang="en-US" sz="2400" dirty="0">
                <a:solidFill>
                  <a:schemeClr val="tx1"/>
                </a:solidFill>
                <a:ea typeface="Geneva" panose="020B0503030404040204" pitchFamily="34" charset="0"/>
                <a:cs typeface="Geneva" panose="020B0503030404040204" pitchFamily="34" charset="0"/>
              </a:rPr>
              <a:t>Make it local</a:t>
            </a:r>
          </a:p>
          <a:p>
            <a:pPr>
              <a:buClr>
                <a:srgbClr val="008476"/>
              </a:buClr>
            </a:pPr>
            <a:r>
              <a:rPr lang="en-US" altLang="en-US" sz="2400" dirty="0">
                <a:solidFill>
                  <a:schemeClr val="tx1"/>
                </a:solidFill>
                <a:ea typeface="Geneva" panose="020B0503030404040204" pitchFamily="34" charset="0"/>
                <a:cs typeface="Geneva" panose="020B0503030404040204" pitchFamily="34" charset="0"/>
              </a:rPr>
              <a:t>Stay focused on a simple message</a:t>
            </a:r>
          </a:p>
          <a:p>
            <a:pPr>
              <a:buClr>
                <a:srgbClr val="008476"/>
              </a:buClr>
            </a:pPr>
            <a:r>
              <a:rPr lang="en-US" altLang="en-US" sz="2400" dirty="0">
                <a:solidFill>
                  <a:schemeClr val="tx1"/>
                </a:solidFill>
                <a:ea typeface="Geneva" panose="020B0503030404040204" pitchFamily="34" charset="0"/>
                <a:cs typeface="Geneva" panose="020B0503030404040204" pitchFamily="34" charset="0"/>
              </a:rPr>
              <a:t>Marshall your evidence</a:t>
            </a:r>
          </a:p>
          <a:p>
            <a:pPr>
              <a:buClr>
                <a:srgbClr val="008476"/>
              </a:buClr>
            </a:pPr>
            <a:r>
              <a:rPr lang="en-US" altLang="en-US" sz="2400" dirty="0">
                <a:solidFill>
                  <a:schemeClr val="tx1"/>
                </a:solidFill>
                <a:ea typeface="Geneva" panose="020B0503030404040204" pitchFamily="34" charset="0"/>
                <a:cs typeface="Geneva" panose="020B0503030404040204" pitchFamily="34" charset="0"/>
              </a:rPr>
              <a:t>Suggest opportunities for raising </a:t>
            </a:r>
            <a:br>
              <a:rPr lang="en-US" altLang="en-US" sz="2400" dirty="0">
                <a:solidFill>
                  <a:schemeClr val="tx1"/>
                </a:solidFill>
                <a:ea typeface="Geneva" panose="020B0503030404040204" pitchFamily="34" charset="0"/>
                <a:cs typeface="Geneva" panose="020B0503030404040204" pitchFamily="34" charset="0"/>
              </a:rPr>
            </a:br>
            <a:r>
              <a:rPr lang="en-US" altLang="en-US" sz="2400" dirty="0">
                <a:solidFill>
                  <a:schemeClr val="tx1"/>
                </a:solidFill>
                <a:ea typeface="Geneva" panose="020B0503030404040204" pitchFamily="34" charset="0"/>
                <a:cs typeface="Geneva" panose="020B0503030404040204" pitchFamily="34" charset="0"/>
              </a:rPr>
              <a:t>the issue</a:t>
            </a:r>
          </a:p>
          <a:p>
            <a:pPr>
              <a:buClr>
                <a:srgbClr val="008476"/>
              </a:buClr>
            </a:pPr>
            <a:r>
              <a:rPr lang="en-US" altLang="en-US" sz="2400" dirty="0">
                <a:solidFill>
                  <a:schemeClr val="tx1"/>
                </a:solidFill>
                <a:ea typeface="Geneva" panose="020B0503030404040204" pitchFamily="34" charset="0"/>
                <a:cs typeface="Geneva" panose="020B0503030404040204" pitchFamily="34" charset="0"/>
              </a:rPr>
              <a:t>Anticipate counter-arguments</a:t>
            </a:r>
          </a:p>
          <a:p>
            <a:pPr>
              <a:buClr>
                <a:srgbClr val="008476"/>
              </a:buClr>
            </a:pPr>
            <a:r>
              <a:rPr lang="en-US" altLang="en-US" sz="2400" dirty="0">
                <a:solidFill>
                  <a:schemeClr val="tx1"/>
                </a:solidFill>
                <a:ea typeface="Geneva" panose="020B0503030404040204" pitchFamily="34" charset="0"/>
                <a:cs typeface="Geneva" panose="020B0503030404040204" pitchFamily="34" charset="0"/>
              </a:rPr>
              <a:t>Offer public praise when ‘targets’ </a:t>
            </a:r>
            <a:br>
              <a:rPr lang="en-US" altLang="en-US" sz="2400" dirty="0">
                <a:solidFill>
                  <a:schemeClr val="tx1"/>
                </a:solidFill>
                <a:ea typeface="Geneva" panose="020B0503030404040204" pitchFamily="34" charset="0"/>
                <a:cs typeface="Geneva" panose="020B0503030404040204" pitchFamily="34" charset="0"/>
              </a:rPr>
            </a:br>
            <a:r>
              <a:rPr lang="en-US" altLang="en-US" sz="2400" dirty="0">
                <a:solidFill>
                  <a:schemeClr val="tx1"/>
                </a:solidFill>
                <a:ea typeface="Geneva" panose="020B0503030404040204" pitchFamily="34" charset="0"/>
                <a:cs typeface="Geneva" panose="020B0503030404040204" pitchFamily="34" charset="0"/>
              </a:rPr>
              <a:t>do the right thing</a:t>
            </a:r>
          </a:p>
        </p:txBody>
      </p:sp>
      <p:pic>
        <p:nvPicPr>
          <p:cNvPr id="2" name="Picture 1">
            <a:extLst>
              <a:ext uri="{FF2B5EF4-FFF2-40B4-BE49-F238E27FC236}">
                <a16:creationId xmlns:a16="http://schemas.microsoft.com/office/drawing/2014/main" id="{28294460-F9EC-EB4E-B8F3-4F29EC0F1D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5166">
            <a:off x="6538842" y="2570745"/>
            <a:ext cx="5112776" cy="3416468"/>
          </a:xfrm>
          <a:prstGeom prst="rect">
            <a:avLst/>
          </a:prstGeom>
          <a:ln w="76200">
            <a:solidFill>
              <a:schemeClr val="bg1"/>
            </a:solidFill>
          </a:ln>
          <a:effectLst>
            <a:outerShdw dist="38100" sx="1000" sy="1000" algn="tl" rotWithShape="0">
              <a:prstClr val="black"/>
            </a:outerShdw>
          </a:effectLst>
        </p:spPr>
      </p:pic>
      <p:sp>
        <p:nvSpPr>
          <p:cNvPr id="3" name="Oval 2">
            <a:extLst>
              <a:ext uri="{FF2B5EF4-FFF2-40B4-BE49-F238E27FC236}">
                <a16:creationId xmlns:a16="http://schemas.microsoft.com/office/drawing/2014/main" id="{51269F4E-2AB2-344A-842E-83E18826444C}"/>
              </a:ext>
            </a:extLst>
          </p:cNvPr>
          <p:cNvSpPr/>
          <p:nvPr/>
        </p:nvSpPr>
        <p:spPr>
          <a:xfrm>
            <a:off x="6339626" y="2105094"/>
            <a:ext cx="331470" cy="3314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BECB3F8D-0043-0730-4AF6-43EA21C452DF}"/>
              </a:ext>
            </a:extLst>
          </p:cNvPr>
          <p:cNvSpPr txBox="1"/>
          <p:nvPr/>
        </p:nvSpPr>
        <p:spPr>
          <a:xfrm>
            <a:off x="2780971" y="270521"/>
            <a:ext cx="1785771" cy="101056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Develop tactics</a:t>
            </a:r>
          </a:p>
        </p:txBody>
      </p:sp>
      <p:sp>
        <p:nvSpPr>
          <p:cNvPr id="5" name="Rectangle 4">
            <a:extLst>
              <a:ext uri="{FF2B5EF4-FFF2-40B4-BE49-F238E27FC236}">
                <a16:creationId xmlns:a16="http://schemas.microsoft.com/office/drawing/2014/main" id="{DDD63B83-6E2C-8CD2-2C55-928CBE27079D}"/>
              </a:ext>
            </a:extLst>
          </p:cNvPr>
          <p:cNvSpPr/>
          <p:nvPr/>
        </p:nvSpPr>
        <p:spPr>
          <a:xfrm>
            <a:off x="765678" y="267005"/>
            <a:ext cx="1785771" cy="101407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lang="en-GB" b="1" dirty="0">
                <a:solidFill>
                  <a:srgbClr val="FFFFFF"/>
                </a:solidFill>
                <a:latin typeface="Arial" panose="020B0604020202020204" pitchFamily="34" charset="0"/>
                <a:cs typeface="Arial" panose="020B0604020202020204" pitchFamily="34" charset="0"/>
              </a:rPr>
              <a:t>Develop a strategy</a:t>
            </a:r>
            <a:endPar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8490720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3343" y="1196789"/>
            <a:ext cx="6370447" cy="5338482"/>
          </a:xfrm>
        </p:spPr>
        <p:txBody>
          <a:bodyPr anchor="ctr">
            <a:noAutofit/>
          </a:bodyPr>
          <a:lstStyle/>
          <a:p>
            <a:pPr>
              <a:buClr>
                <a:srgbClr val="008476"/>
              </a:buClr>
            </a:pPr>
            <a:r>
              <a:rPr lang="en-GB" sz="2400" dirty="0">
                <a:solidFill>
                  <a:schemeClr val="tx1"/>
                </a:solidFill>
              </a:rPr>
              <a:t>Campaigning relies on the strength of </a:t>
            </a:r>
            <a:br>
              <a:rPr lang="en-GB" sz="2400" dirty="0">
                <a:solidFill>
                  <a:schemeClr val="tx1"/>
                </a:solidFill>
              </a:rPr>
            </a:br>
            <a:r>
              <a:rPr lang="en-GB" sz="2400" dirty="0">
                <a:solidFill>
                  <a:schemeClr val="tx1"/>
                </a:solidFill>
              </a:rPr>
              <a:t>the branch so recruiting new members </a:t>
            </a:r>
            <a:br>
              <a:rPr lang="en-GB" sz="2400" dirty="0">
                <a:solidFill>
                  <a:schemeClr val="tx1"/>
                </a:solidFill>
              </a:rPr>
            </a:br>
            <a:r>
              <a:rPr lang="en-GB" sz="2400" dirty="0">
                <a:solidFill>
                  <a:schemeClr val="tx1"/>
                </a:solidFill>
              </a:rPr>
              <a:t>and using campaigning as a vehicle to </a:t>
            </a:r>
            <a:br>
              <a:rPr lang="en-GB" sz="2400" dirty="0">
                <a:solidFill>
                  <a:schemeClr val="tx1"/>
                </a:solidFill>
              </a:rPr>
            </a:br>
            <a:r>
              <a:rPr lang="en-GB" sz="2400" dirty="0">
                <a:solidFill>
                  <a:schemeClr val="tx1"/>
                </a:solidFill>
              </a:rPr>
              <a:t>do this is important too.</a:t>
            </a:r>
          </a:p>
          <a:p>
            <a:pPr>
              <a:buClr>
                <a:srgbClr val="008476"/>
              </a:buClr>
            </a:pPr>
            <a:r>
              <a:rPr lang="en-GB" sz="2400" dirty="0">
                <a:solidFill>
                  <a:schemeClr val="tx1"/>
                </a:solidFill>
              </a:rPr>
              <a:t>Include opportunities for non-members </a:t>
            </a:r>
            <a:br>
              <a:rPr lang="en-GB" sz="2400" dirty="0">
                <a:solidFill>
                  <a:schemeClr val="tx1"/>
                </a:solidFill>
              </a:rPr>
            </a:br>
            <a:r>
              <a:rPr lang="en-GB" sz="2400" dirty="0">
                <a:solidFill>
                  <a:schemeClr val="tx1"/>
                </a:solidFill>
              </a:rPr>
              <a:t>to join in your planning</a:t>
            </a:r>
          </a:p>
          <a:p>
            <a:pPr>
              <a:buClr>
                <a:srgbClr val="008476"/>
              </a:buClr>
            </a:pPr>
            <a:r>
              <a:rPr lang="en-GB" sz="2400" dirty="0">
                <a:solidFill>
                  <a:schemeClr val="tx1"/>
                </a:solidFill>
              </a:rPr>
              <a:t>Advertise wins!</a:t>
            </a:r>
          </a:p>
          <a:p>
            <a:pPr>
              <a:buClr>
                <a:srgbClr val="008476"/>
              </a:buClr>
            </a:pPr>
            <a:r>
              <a:rPr lang="en-GB" sz="2400" dirty="0">
                <a:solidFill>
                  <a:schemeClr val="tx1"/>
                </a:solidFill>
              </a:rPr>
              <a:t>Don’t forget member-recruit-member</a:t>
            </a:r>
          </a:p>
        </p:txBody>
      </p:sp>
      <p:sp>
        <p:nvSpPr>
          <p:cNvPr id="3" name="Title 2"/>
          <p:cNvSpPr>
            <a:spLocks noGrp="1"/>
          </p:cNvSpPr>
          <p:nvPr>
            <p:ph type="title"/>
          </p:nvPr>
        </p:nvSpPr>
        <p:spPr>
          <a:xfrm>
            <a:off x="1093343" y="155642"/>
            <a:ext cx="4179048" cy="1342132"/>
          </a:xfrm>
        </p:spPr>
        <p:txBody>
          <a:bodyPr anchor="b">
            <a:normAutofit/>
          </a:bodyPr>
          <a:lstStyle/>
          <a:p>
            <a:br>
              <a:rPr lang="en-GB" sz="3000" dirty="0"/>
            </a:br>
            <a:r>
              <a:rPr lang="en-GB" dirty="0">
                <a:solidFill>
                  <a:schemeClr val="tx1"/>
                </a:solidFill>
              </a:rPr>
              <a:t>Remember!</a:t>
            </a:r>
            <a:endParaRPr lang="en-GB" sz="3000" dirty="0">
              <a:solidFill>
                <a:schemeClr val="tx1"/>
              </a:solidFill>
            </a:endParaRPr>
          </a:p>
        </p:txBody>
      </p:sp>
    </p:spTree>
    <p:extLst>
      <p:ext uri="{BB962C8B-B14F-4D97-AF65-F5344CB8AC3E}">
        <p14:creationId xmlns:p14="http://schemas.microsoft.com/office/powerpoint/2010/main" val="251419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94E54F-D037-4F01-8CED-5F226F3FFBD9}"/>
              </a:ext>
            </a:extLst>
          </p:cNvPr>
          <p:cNvSpPr txBox="1"/>
          <p:nvPr/>
        </p:nvSpPr>
        <p:spPr>
          <a:xfrm>
            <a:off x="5401158" y="1613517"/>
            <a:ext cx="3851268" cy="4555093"/>
          </a:xfrm>
          <a:prstGeom prst="rect">
            <a:avLst/>
          </a:prstGeom>
          <a:noFill/>
        </p:spPr>
        <p:txBody>
          <a:bodyPr wrap="square">
            <a:spAutoFit/>
          </a:bodyPr>
          <a:lstStyle/>
          <a:p>
            <a:r>
              <a:rPr lang="en-GB" b="0" i="0" dirty="0">
                <a:solidFill>
                  <a:srgbClr val="212529"/>
                </a:solidFill>
                <a:effectLst/>
                <a:latin typeface="Arial" panose="020B0604020202020204" pitchFamily="34" charset="0"/>
                <a:cs typeface="Arial" panose="020B0604020202020204" pitchFamily="34" charset="0"/>
              </a:rPr>
              <a:t>“Starting with education, with so much stuff to read and worry about, our roles as environmental reps include providing useful and relevant information that can actually be acted upon,”</a:t>
            </a:r>
          </a:p>
          <a:p>
            <a:endParaRPr lang="en-GB" dirty="0">
              <a:solidFill>
                <a:srgbClr val="212529"/>
              </a:solidFill>
              <a:latin typeface="Arial" panose="020B0604020202020204" pitchFamily="34" charset="0"/>
              <a:cs typeface="Arial" panose="020B0604020202020204" pitchFamily="34" charset="0"/>
            </a:endParaRPr>
          </a:p>
          <a:p>
            <a:endParaRPr lang="en-GB" b="0" i="0" dirty="0">
              <a:solidFill>
                <a:srgbClr val="212529"/>
              </a:solidFill>
              <a:effectLst/>
              <a:latin typeface="Arial" panose="020B0604020202020204" pitchFamily="34" charset="0"/>
              <a:cs typeface="Arial" panose="020B0604020202020204" pitchFamily="34" charset="0"/>
            </a:endParaRPr>
          </a:p>
          <a:p>
            <a:endParaRPr lang="en-GB" dirty="0">
              <a:solidFill>
                <a:srgbClr val="212529"/>
              </a:solidFill>
              <a:latin typeface="Arial" panose="020B0604020202020204" pitchFamily="34" charset="0"/>
              <a:cs typeface="Arial" panose="020B0604020202020204" pitchFamily="34" charset="0"/>
            </a:endParaRPr>
          </a:p>
          <a:p>
            <a:r>
              <a:rPr lang="en-GB" b="0" i="0" dirty="0">
                <a:solidFill>
                  <a:srgbClr val="212529"/>
                </a:solidFill>
                <a:effectLst/>
                <a:latin typeface="Arial" panose="020B0604020202020204" pitchFamily="34" charset="0"/>
                <a:cs typeface="Arial" panose="020B0604020202020204" pitchFamily="34" charset="0"/>
              </a:rPr>
              <a:t> </a:t>
            </a:r>
            <a:r>
              <a:rPr lang="en-GB" b="1" i="0" dirty="0">
                <a:solidFill>
                  <a:srgbClr val="212529"/>
                </a:solidFill>
                <a:effectLst/>
                <a:latin typeface="Arial" panose="020B0604020202020204" pitchFamily="34" charset="0"/>
                <a:cs typeface="Arial" panose="020B0604020202020204" pitchFamily="34" charset="0"/>
              </a:rPr>
              <a:t>Adrian Bond, Department for International Trade</a:t>
            </a:r>
            <a:r>
              <a:rPr lang="en-GB" b="0" i="0" dirty="0">
                <a:solidFill>
                  <a:srgbClr val="212529"/>
                </a:solidFill>
                <a:effectLst/>
                <a:latin typeface="Arial" panose="020B0604020202020204" pitchFamily="34" charset="0"/>
                <a:cs typeface="Arial" panose="020B0604020202020204" pitchFamily="34" charset="0"/>
              </a:rPr>
              <a:t>, environment rep and chair of the DIT’s Green Network speaking about taking and approach through education, collaboration and communication.</a:t>
            </a:r>
          </a:p>
          <a:p>
            <a:pPr algn="l"/>
            <a:endParaRPr lang="en-GB" sz="2000" b="0" i="0" dirty="0">
              <a:solidFill>
                <a:srgbClr val="212529"/>
              </a:solidFill>
              <a:effectLst/>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6919E304-337B-4193-B2FC-B23881E69F02}"/>
              </a:ext>
            </a:extLst>
          </p:cNvPr>
          <p:cNvSpPr/>
          <p:nvPr/>
        </p:nvSpPr>
        <p:spPr>
          <a:xfrm>
            <a:off x="5307267" y="1684138"/>
            <a:ext cx="4039050" cy="2206926"/>
          </a:xfrm>
          <a:prstGeom prst="wedgeRoundRectCallout">
            <a:avLst>
              <a:gd name="adj1" fmla="val 13523"/>
              <a:gd name="adj2" fmla="val 62056"/>
              <a:gd name="adj3" fmla="val 16667"/>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11A22B9-6EE0-4A67-B4A4-C112BB516CF4}"/>
              </a:ext>
            </a:extLst>
          </p:cNvPr>
          <p:cNvSpPr txBox="1"/>
          <p:nvPr/>
        </p:nvSpPr>
        <p:spPr>
          <a:xfrm>
            <a:off x="721073" y="2086096"/>
            <a:ext cx="4039050" cy="4524315"/>
          </a:xfrm>
          <a:prstGeom prst="rect">
            <a:avLst/>
          </a:prstGeom>
          <a:noFill/>
        </p:spPr>
        <p:txBody>
          <a:bodyPr wrap="square">
            <a:spAutoFit/>
          </a:bodyPr>
          <a:lstStyle/>
          <a:p>
            <a:pPr algn="l"/>
            <a:r>
              <a:rPr lang="en-GB" b="0" i="0" dirty="0">
                <a:solidFill>
                  <a:srgbClr val="212529"/>
                </a:solidFill>
                <a:effectLst/>
                <a:latin typeface="Arial" panose="020B0604020202020204" pitchFamily="34" charset="0"/>
                <a:cs typeface="Arial" panose="020B0604020202020204" pitchFamily="34" charset="0"/>
              </a:rPr>
              <a:t>I wanted to ‘clean up’ the industry and so I stood for election as the first sustainability rep in my branch. I began reaching out to other like-minded branches and individuals and created and elected a sustainability subcommittee. We created five key goals that we wanted to achieve.</a:t>
            </a:r>
          </a:p>
          <a:p>
            <a:pPr algn="l"/>
            <a:endParaRPr lang="en-GB" dirty="0">
              <a:solidFill>
                <a:srgbClr val="212529"/>
              </a:solidFill>
              <a:latin typeface="Arial" panose="020B0604020202020204" pitchFamily="34" charset="0"/>
              <a:cs typeface="Arial" panose="020B0604020202020204" pitchFamily="34" charset="0"/>
            </a:endParaRPr>
          </a:p>
          <a:p>
            <a:pPr algn="l"/>
            <a:endParaRPr lang="en-GB" b="1" i="0" dirty="0">
              <a:solidFill>
                <a:srgbClr val="212529"/>
              </a:solidFill>
              <a:effectLst/>
              <a:latin typeface="Arial" panose="020B0604020202020204" pitchFamily="34" charset="0"/>
              <a:cs typeface="Arial" panose="020B0604020202020204" pitchFamily="34" charset="0"/>
            </a:endParaRPr>
          </a:p>
          <a:p>
            <a:pPr algn="l"/>
            <a:r>
              <a:rPr lang="en-GB" b="1" i="0" dirty="0">
                <a:solidFill>
                  <a:srgbClr val="212529"/>
                </a:solidFill>
                <a:effectLst/>
                <a:latin typeface="Arial" panose="020B0604020202020204" pitchFamily="34" charset="0"/>
                <a:cs typeface="Arial" panose="020B0604020202020204" pitchFamily="34" charset="0"/>
              </a:rPr>
              <a:t>Laurence Johnson, a freelancer, in Bectu’s London Production Division</a:t>
            </a:r>
            <a:r>
              <a:rPr lang="en-GB" b="0" i="0" dirty="0">
                <a:solidFill>
                  <a:srgbClr val="212529"/>
                </a:solidFill>
                <a:effectLst/>
                <a:latin typeface="Arial" panose="020B0604020202020204" pitchFamily="34" charset="0"/>
                <a:cs typeface="Arial" panose="020B0604020202020204" pitchFamily="34" charset="0"/>
              </a:rPr>
              <a:t> explained that a </a:t>
            </a:r>
            <a:r>
              <a:rPr lang="en-GB" b="0" i="0" dirty="0" err="1">
                <a:solidFill>
                  <a:srgbClr val="212529"/>
                </a:solidFill>
                <a:effectLst/>
                <a:latin typeface="Arial" panose="020B0604020202020204" pitchFamily="34" charset="0"/>
                <a:cs typeface="Arial" panose="020B0604020202020204" pitchFamily="34" charset="0"/>
              </a:rPr>
              <a:t>a</a:t>
            </a:r>
            <a:r>
              <a:rPr lang="en-GB" b="0" i="0" dirty="0">
                <a:solidFill>
                  <a:srgbClr val="212529"/>
                </a:solidFill>
                <a:effectLst/>
                <a:latin typeface="Arial" panose="020B0604020202020204" pitchFamily="34" charset="0"/>
                <a:cs typeface="Arial" panose="020B0604020202020204" pitchFamily="34" charset="0"/>
              </a:rPr>
              <a:t> single $70m film in the course of its production would create as much carbon as 630 UK homes in a year.</a:t>
            </a:r>
            <a:endParaRPr lang="en-GB" dirty="0">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AE281432-8963-415A-B042-DE4FA6D14281}"/>
              </a:ext>
            </a:extLst>
          </p:cNvPr>
          <p:cNvSpPr/>
          <p:nvPr/>
        </p:nvSpPr>
        <p:spPr>
          <a:xfrm>
            <a:off x="626792" y="2086096"/>
            <a:ext cx="4133331" cy="2357786"/>
          </a:xfrm>
          <a:prstGeom prst="wedgeRoundRectCallout">
            <a:avLst>
              <a:gd name="adj1" fmla="val -10777"/>
              <a:gd name="adj2" fmla="val 67680"/>
              <a:gd name="adj3" fmla="val 16667"/>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35095C9A-6F18-40EC-91C2-77611552CA95}"/>
              </a:ext>
            </a:extLst>
          </p:cNvPr>
          <p:cNvSpPr>
            <a:spLocks noGrp="1"/>
          </p:cNvSpPr>
          <p:nvPr>
            <p:ph type="title"/>
          </p:nvPr>
        </p:nvSpPr>
        <p:spPr>
          <a:xfrm>
            <a:off x="578153" y="378427"/>
            <a:ext cx="7807089" cy="745686"/>
          </a:xfrm>
        </p:spPr>
        <p:txBody>
          <a:bodyPr>
            <a:normAutofit/>
          </a:bodyPr>
          <a:lstStyle/>
          <a:p>
            <a:r>
              <a:rPr lang="en-US" dirty="0"/>
              <a:t>Case studies on website</a:t>
            </a:r>
          </a:p>
        </p:txBody>
      </p:sp>
      <p:sp>
        <p:nvSpPr>
          <p:cNvPr id="12" name="TextBox 11">
            <a:extLst>
              <a:ext uri="{FF2B5EF4-FFF2-40B4-BE49-F238E27FC236}">
                <a16:creationId xmlns:a16="http://schemas.microsoft.com/office/drawing/2014/main" id="{07BFE378-A793-4660-8E58-3D2BDCF6155F}"/>
              </a:ext>
            </a:extLst>
          </p:cNvPr>
          <p:cNvSpPr txBox="1"/>
          <p:nvPr/>
        </p:nvSpPr>
        <p:spPr>
          <a:xfrm>
            <a:off x="578154" y="1155700"/>
            <a:ext cx="7534714" cy="646331"/>
          </a:xfrm>
          <a:prstGeom prst="rect">
            <a:avLst/>
          </a:prstGeom>
          <a:noFill/>
        </p:spPr>
        <p:txBody>
          <a:bodyPr wrap="square">
            <a:spAutoFit/>
          </a:bodyPr>
          <a:lstStyle/>
          <a:p>
            <a:r>
              <a:rPr lang="en-GB" dirty="0">
                <a:hlinkClick r:id="rId3"/>
              </a:rPr>
              <a:t>https://prospect.org.uk/news/climate-emergency-webinar-the-reps-making-a-difference-in-their-workplace/</a:t>
            </a:r>
            <a:r>
              <a:rPr lang="en-GB" dirty="0"/>
              <a:t> </a:t>
            </a:r>
          </a:p>
        </p:txBody>
      </p:sp>
    </p:spTree>
    <p:extLst>
      <p:ext uri="{BB962C8B-B14F-4D97-AF65-F5344CB8AC3E}">
        <p14:creationId xmlns:p14="http://schemas.microsoft.com/office/powerpoint/2010/main" val="209411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D8E3-9768-F441-217F-DFA6F4488E6A}"/>
              </a:ext>
            </a:extLst>
          </p:cNvPr>
          <p:cNvSpPr>
            <a:spLocks noGrp="1"/>
          </p:cNvSpPr>
          <p:nvPr>
            <p:ph type="title"/>
          </p:nvPr>
        </p:nvSpPr>
        <p:spPr>
          <a:xfrm>
            <a:off x="791366" y="423805"/>
            <a:ext cx="7787427" cy="1125890"/>
          </a:xfrm>
        </p:spPr>
        <p:txBody>
          <a:bodyPr/>
          <a:lstStyle/>
          <a:p>
            <a:r>
              <a:rPr lang="en-US" dirty="0">
                <a:latin typeface="Arial"/>
                <a:cs typeface="Arial"/>
              </a:rPr>
              <a:t>Case Studies</a:t>
            </a:r>
            <a:endParaRPr lang="en-US" dirty="0"/>
          </a:p>
        </p:txBody>
      </p:sp>
      <p:sp>
        <p:nvSpPr>
          <p:cNvPr id="3" name="Content Placeholder 2">
            <a:extLst>
              <a:ext uri="{FF2B5EF4-FFF2-40B4-BE49-F238E27FC236}">
                <a16:creationId xmlns:a16="http://schemas.microsoft.com/office/drawing/2014/main" id="{17074B45-B858-D70D-B717-785EF4FA54A6}"/>
              </a:ext>
            </a:extLst>
          </p:cNvPr>
          <p:cNvSpPr>
            <a:spLocks noGrp="1"/>
          </p:cNvSpPr>
          <p:nvPr>
            <p:ph idx="1"/>
          </p:nvPr>
        </p:nvSpPr>
        <p:spPr>
          <a:xfrm>
            <a:off x="1069713" y="1932269"/>
            <a:ext cx="9906269" cy="3891843"/>
          </a:xfrm>
        </p:spPr>
        <p:txBody>
          <a:bodyPr vert="horz" lIns="0" tIns="0" rIns="0" bIns="0" rtlCol="0" anchor="t">
            <a:normAutofit/>
          </a:bodyPr>
          <a:lstStyle/>
          <a:p>
            <a:pPr>
              <a:buClr>
                <a:srgbClr val="008476"/>
              </a:buClr>
            </a:pPr>
            <a:r>
              <a:rPr lang="en-US" sz="2400" dirty="0">
                <a:latin typeface="Arial"/>
                <a:cs typeface="Arial"/>
              </a:rPr>
              <a:t>Low carbon heating system</a:t>
            </a:r>
          </a:p>
          <a:p>
            <a:pPr>
              <a:buClr>
                <a:srgbClr val="008476"/>
              </a:buClr>
            </a:pPr>
            <a:r>
              <a:rPr lang="en-US" sz="2400" dirty="0">
                <a:latin typeface="Arial"/>
                <a:cs typeface="Arial"/>
              </a:rPr>
              <a:t>LED Lighting and controls upgrade</a:t>
            </a:r>
          </a:p>
          <a:p>
            <a:pPr>
              <a:buClr>
                <a:srgbClr val="008476"/>
              </a:buClr>
            </a:pPr>
            <a:r>
              <a:rPr lang="en-US" sz="2400" dirty="0">
                <a:latin typeface="Arial"/>
                <a:cs typeface="Arial"/>
              </a:rPr>
              <a:t>Electric vehicle charge points</a:t>
            </a:r>
          </a:p>
          <a:p>
            <a:pPr>
              <a:buClr>
                <a:srgbClr val="008476"/>
              </a:buClr>
            </a:pPr>
            <a:r>
              <a:rPr lang="en-US" sz="2400" dirty="0">
                <a:latin typeface="Arial"/>
                <a:cs typeface="Arial"/>
              </a:rPr>
              <a:t>Recycling of PPE</a:t>
            </a:r>
          </a:p>
          <a:p>
            <a:pPr>
              <a:buClr>
                <a:srgbClr val="008476"/>
              </a:buClr>
            </a:pPr>
            <a:r>
              <a:rPr lang="en-US" sz="2400" dirty="0" err="1">
                <a:latin typeface="Arial"/>
                <a:cs typeface="Arial"/>
              </a:rPr>
              <a:t>Goodlives</a:t>
            </a:r>
            <a:r>
              <a:rPr lang="en-US" sz="2400" dirty="0">
                <a:latin typeface="Arial"/>
                <a:cs typeface="Arial"/>
              </a:rPr>
              <a:t> Timebank</a:t>
            </a:r>
          </a:p>
          <a:p>
            <a:pPr>
              <a:buClr>
                <a:srgbClr val="008476"/>
              </a:buClr>
            </a:pPr>
            <a:r>
              <a:rPr lang="en-US" sz="2400" dirty="0">
                <a:latin typeface="Arial"/>
                <a:cs typeface="Arial"/>
              </a:rPr>
              <a:t>Move to Bio Diesel</a:t>
            </a:r>
          </a:p>
        </p:txBody>
      </p:sp>
    </p:spTree>
    <p:extLst>
      <p:ext uri="{BB962C8B-B14F-4D97-AF65-F5344CB8AC3E}">
        <p14:creationId xmlns:p14="http://schemas.microsoft.com/office/powerpoint/2010/main" val="932227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0385-88AD-8AFB-AE96-8FBE0BCDF0E6}"/>
              </a:ext>
            </a:extLst>
          </p:cNvPr>
          <p:cNvSpPr>
            <a:spLocks noGrp="1"/>
          </p:cNvSpPr>
          <p:nvPr>
            <p:ph type="title"/>
          </p:nvPr>
        </p:nvSpPr>
        <p:spPr>
          <a:xfrm>
            <a:off x="940897" y="690663"/>
            <a:ext cx="8392890" cy="1132820"/>
          </a:xfrm>
        </p:spPr>
        <p:txBody>
          <a:bodyPr>
            <a:normAutofit/>
          </a:bodyPr>
          <a:lstStyle/>
          <a:p>
            <a:r>
              <a:rPr lang="en-GB" dirty="0">
                <a:latin typeface="Arial"/>
                <a:cs typeface="Arial"/>
              </a:rPr>
              <a:t>Need some inspiration...?</a:t>
            </a:r>
            <a:br>
              <a:rPr lang="en-GB" dirty="0">
                <a:latin typeface="Arial"/>
                <a:cs typeface="Arial"/>
              </a:rPr>
            </a:br>
            <a:r>
              <a:rPr lang="en-GB" sz="2400" b="0" dirty="0">
                <a:latin typeface="Arial"/>
                <a:cs typeface="Arial"/>
              </a:rPr>
              <a:t>Examples of what some environmental reps have achieved.</a:t>
            </a:r>
            <a:endParaRPr lang="en-GB" sz="2000" b="0" dirty="0">
              <a:latin typeface="Arial"/>
              <a:cs typeface="Arial"/>
            </a:endParaRPr>
          </a:p>
        </p:txBody>
      </p:sp>
      <p:sp>
        <p:nvSpPr>
          <p:cNvPr id="3" name="Content Placeholder 2">
            <a:extLst>
              <a:ext uri="{FF2B5EF4-FFF2-40B4-BE49-F238E27FC236}">
                <a16:creationId xmlns:a16="http://schemas.microsoft.com/office/drawing/2014/main" id="{8BFE5E44-680C-DE8A-C33A-4D39C25A36AD}"/>
              </a:ext>
            </a:extLst>
          </p:cNvPr>
          <p:cNvSpPr>
            <a:spLocks noGrp="1"/>
          </p:cNvSpPr>
          <p:nvPr>
            <p:ph idx="1"/>
          </p:nvPr>
        </p:nvSpPr>
        <p:spPr>
          <a:xfrm>
            <a:off x="726889" y="1891601"/>
            <a:ext cx="9185596" cy="4655113"/>
          </a:xfrm>
        </p:spPr>
        <p:txBody>
          <a:bodyPr vert="horz" lIns="0" tIns="0" rIns="0" bIns="0" rtlCol="0" anchor="t">
            <a:normAutofit fontScale="92500" lnSpcReduction="10000"/>
          </a:bodyPr>
          <a:lstStyle/>
          <a:p>
            <a:pPr>
              <a:buClr>
                <a:srgbClr val="008476"/>
              </a:buClr>
            </a:pPr>
            <a:r>
              <a:rPr lang="en-GB" sz="2400" dirty="0">
                <a:latin typeface="Arial"/>
                <a:cs typeface="Arial"/>
              </a:rPr>
              <a:t>A cycle to work scheme</a:t>
            </a:r>
          </a:p>
          <a:p>
            <a:pPr>
              <a:buClr>
                <a:srgbClr val="008476"/>
              </a:buClr>
            </a:pPr>
            <a:r>
              <a:rPr lang="en-GB" sz="2400" dirty="0">
                <a:latin typeface="Arial"/>
                <a:cs typeface="Arial"/>
              </a:rPr>
              <a:t>If your company travel, do they have a travel policy – can you help form the policy to include recommendations around distance, mode and frequency.</a:t>
            </a:r>
          </a:p>
          <a:p>
            <a:pPr>
              <a:buClr>
                <a:srgbClr val="008476"/>
              </a:buClr>
            </a:pPr>
            <a:r>
              <a:rPr lang="en-GB" sz="2400" dirty="0">
                <a:latin typeface="Arial"/>
                <a:cs typeface="Arial"/>
              </a:rPr>
              <a:t>A commitment from the company to look at suppliers and sources used. E.g. one company who historically banked with Barclay, were encouraged by their environmental rep to be reviewed given their investment in fossil fuel extraction. </a:t>
            </a:r>
            <a:endParaRPr lang="en-GB" sz="2400" dirty="0"/>
          </a:p>
          <a:p>
            <a:pPr>
              <a:buClr>
                <a:srgbClr val="008476"/>
              </a:buClr>
            </a:pPr>
            <a:r>
              <a:rPr lang="en-GB" sz="2400" dirty="0">
                <a:latin typeface="Arial"/>
                <a:cs typeface="Arial"/>
              </a:rPr>
              <a:t>Move company completely to a 'net zero policy' and what implications/resources this would have including where staff are hired, travel practices, procurement policies. </a:t>
            </a:r>
          </a:p>
          <a:p>
            <a:pPr>
              <a:buClr>
                <a:srgbClr val="008476"/>
              </a:buClr>
            </a:pPr>
            <a:r>
              <a:rPr lang="en-GB" sz="2400" dirty="0">
                <a:latin typeface="Arial"/>
                <a:cs typeface="Arial"/>
              </a:rPr>
              <a:t>Office now stocks oat milk as an option (which is a much lower impact environmentally, than cow milk.)</a:t>
            </a:r>
            <a:endParaRPr lang="en-GB" sz="2400" dirty="0"/>
          </a:p>
        </p:txBody>
      </p:sp>
    </p:spTree>
    <p:extLst>
      <p:ext uri="{BB962C8B-B14F-4D97-AF65-F5344CB8AC3E}">
        <p14:creationId xmlns:p14="http://schemas.microsoft.com/office/powerpoint/2010/main" val="1250772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FBF9-B780-4D38-BE58-950F0F199142}"/>
              </a:ext>
            </a:extLst>
          </p:cNvPr>
          <p:cNvSpPr>
            <a:spLocks noGrp="1"/>
          </p:cNvSpPr>
          <p:nvPr>
            <p:ph type="title"/>
          </p:nvPr>
        </p:nvSpPr>
        <p:spPr>
          <a:xfrm>
            <a:off x="762625" y="93387"/>
            <a:ext cx="7760988" cy="934529"/>
          </a:xfrm>
        </p:spPr>
        <p:txBody>
          <a:bodyPr/>
          <a:lstStyle/>
          <a:p>
            <a:r>
              <a:rPr lang="en-GB" dirty="0"/>
              <a:t>Green Checklist</a:t>
            </a:r>
          </a:p>
        </p:txBody>
      </p:sp>
      <p:sp>
        <p:nvSpPr>
          <p:cNvPr id="5" name="Content Placeholder 4">
            <a:extLst>
              <a:ext uri="{FF2B5EF4-FFF2-40B4-BE49-F238E27FC236}">
                <a16:creationId xmlns:a16="http://schemas.microsoft.com/office/drawing/2014/main" id="{BA65BFDA-8E12-47C9-AC06-E56761C5BE8C}"/>
              </a:ext>
            </a:extLst>
          </p:cNvPr>
          <p:cNvSpPr>
            <a:spLocks noGrp="1"/>
          </p:cNvSpPr>
          <p:nvPr>
            <p:ph idx="1"/>
          </p:nvPr>
        </p:nvSpPr>
        <p:spPr>
          <a:xfrm>
            <a:off x="830719" y="1353524"/>
            <a:ext cx="6141738" cy="5125795"/>
          </a:xfrm>
        </p:spPr>
        <p:txBody>
          <a:bodyPr>
            <a:normAutofit fontScale="85000" lnSpcReduction="20000"/>
          </a:bodyPr>
          <a:lstStyle/>
          <a:p>
            <a:pPr marL="0" indent="0">
              <a:buClr>
                <a:schemeClr val="accent6"/>
              </a:buClr>
              <a:buNone/>
            </a:pPr>
            <a:r>
              <a:rPr lang="en-GB" b="1" dirty="0"/>
              <a:t>Start point – Prospect Checklist</a:t>
            </a:r>
          </a:p>
          <a:p>
            <a:pPr lvl="1">
              <a:buClr>
                <a:schemeClr val="accent6"/>
              </a:buClr>
            </a:pPr>
            <a:endParaRPr lang="en-GB" dirty="0"/>
          </a:p>
          <a:p>
            <a:pPr lvl="1">
              <a:buClr>
                <a:srgbClr val="008476"/>
              </a:buClr>
            </a:pPr>
            <a:r>
              <a:rPr lang="en-GB" sz="2800" dirty="0"/>
              <a:t>Elect an environment rep</a:t>
            </a:r>
          </a:p>
          <a:p>
            <a:pPr lvl="1">
              <a:buClr>
                <a:srgbClr val="008476"/>
              </a:buClr>
            </a:pPr>
            <a:r>
              <a:rPr lang="en-GB" sz="2800" dirty="0"/>
              <a:t>Standing item on branch agenda</a:t>
            </a:r>
          </a:p>
          <a:p>
            <a:pPr lvl="1">
              <a:buClr>
                <a:srgbClr val="008476"/>
              </a:buClr>
            </a:pPr>
            <a:r>
              <a:rPr lang="en-GB" sz="2800" dirty="0"/>
              <a:t>Environmental audit</a:t>
            </a:r>
          </a:p>
          <a:p>
            <a:pPr lvl="1">
              <a:buClr>
                <a:srgbClr val="008476"/>
              </a:buClr>
            </a:pPr>
            <a:r>
              <a:rPr lang="en-GB" sz="2800" dirty="0"/>
              <a:t>Prospect environmental network</a:t>
            </a:r>
          </a:p>
          <a:p>
            <a:pPr lvl="1">
              <a:buClr>
                <a:srgbClr val="008476"/>
              </a:buClr>
            </a:pPr>
            <a:r>
              <a:rPr lang="en-GB" sz="2800" dirty="0"/>
              <a:t>Climate crisis meeting</a:t>
            </a:r>
          </a:p>
          <a:p>
            <a:pPr lvl="1">
              <a:buClr>
                <a:srgbClr val="008476"/>
              </a:buClr>
            </a:pPr>
            <a:r>
              <a:rPr lang="en-GB" sz="2800" dirty="0"/>
              <a:t>Develop a sustainability action plan</a:t>
            </a:r>
          </a:p>
          <a:p>
            <a:pPr lvl="1">
              <a:buClr>
                <a:srgbClr val="008476"/>
              </a:buClr>
            </a:pPr>
            <a:r>
              <a:rPr lang="en-GB" sz="2800" dirty="0"/>
              <a:t>Training</a:t>
            </a:r>
          </a:p>
          <a:p>
            <a:pPr lvl="1">
              <a:buClr>
                <a:srgbClr val="008476"/>
              </a:buClr>
            </a:pPr>
            <a:r>
              <a:rPr lang="en-GB" sz="2800" dirty="0"/>
              <a:t>Workplace green committee</a:t>
            </a:r>
          </a:p>
          <a:p>
            <a:pPr lvl="1">
              <a:buClr>
                <a:srgbClr val="008476"/>
              </a:buClr>
            </a:pPr>
            <a:r>
              <a:rPr lang="en-GB" sz="2800" dirty="0"/>
              <a:t>Integrate sustainability into bargaining agenda</a:t>
            </a:r>
          </a:p>
        </p:txBody>
      </p:sp>
      <p:pic>
        <p:nvPicPr>
          <p:cNvPr id="3" name="Picture 2">
            <a:extLst>
              <a:ext uri="{FF2B5EF4-FFF2-40B4-BE49-F238E27FC236}">
                <a16:creationId xmlns:a16="http://schemas.microsoft.com/office/drawing/2014/main" id="{4E2A11FB-EA51-44C7-90A7-F7892264F79C}"/>
              </a:ext>
            </a:extLst>
          </p:cNvPr>
          <p:cNvPicPr>
            <a:picLocks noChangeAspect="1"/>
          </p:cNvPicPr>
          <p:nvPr/>
        </p:nvPicPr>
        <p:blipFill>
          <a:blip r:embed="rId3"/>
          <a:stretch>
            <a:fillRect/>
          </a:stretch>
        </p:blipFill>
        <p:spPr>
          <a:xfrm>
            <a:off x="7628220" y="1577258"/>
            <a:ext cx="3626682" cy="5214098"/>
          </a:xfrm>
          <a:prstGeom prst="rect">
            <a:avLst/>
          </a:prstGeom>
        </p:spPr>
      </p:pic>
    </p:spTree>
    <p:extLst>
      <p:ext uri="{BB962C8B-B14F-4D97-AF65-F5344CB8AC3E}">
        <p14:creationId xmlns:p14="http://schemas.microsoft.com/office/powerpoint/2010/main" val="321400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1B96-056E-701D-1B93-715DEE541160}"/>
              </a:ext>
            </a:extLst>
          </p:cNvPr>
          <p:cNvSpPr>
            <a:spLocks noGrp="1"/>
          </p:cNvSpPr>
          <p:nvPr>
            <p:ph type="title"/>
          </p:nvPr>
        </p:nvSpPr>
        <p:spPr>
          <a:xfrm>
            <a:off x="683672" y="490194"/>
            <a:ext cx="7760988" cy="944924"/>
          </a:xfrm>
        </p:spPr>
        <p:txBody>
          <a:bodyPr/>
          <a:lstStyle/>
          <a:p>
            <a:r>
              <a:rPr lang="en-GB" dirty="0"/>
              <a:t>Networks to get involved with;</a:t>
            </a:r>
          </a:p>
        </p:txBody>
      </p:sp>
      <p:sp>
        <p:nvSpPr>
          <p:cNvPr id="3" name="Content Placeholder 2">
            <a:extLst>
              <a:ext uri="{FF2B5EF4-FFF2-40B4-BE49-F238E27FC236}">
                <a16:creationId xmlns:a16="http://schemas.microsoft.com/office/drawing/2014/main" id="{D56937DF-222A-0746-C211-5BD449578191}"/>
              </a:ext>
            </a:extLst>
          </p:cNvPr>
          <p:cNvSpPr>
            <a:spLocks noGrp="1"/>
          </p:cNvSpPr>
          <p:nvPr>
            <p:ph idx="1"/>
          </p:nvPr>
        </p:nvSpPr>
        <p:spPr>
          <a:xfrm>
            <a:off x="806220" y="2030615"/>
            <a:ext cx="8797561" cy="3139136"/>
          </a:xfrm>
        </p:spPr>
        <p:txBody>
          <a:bodyPr vert="horz" lIns="0" tIns="0" rIns="0" bIns="0" rtlCol="0" anchor="t">
            <a:normAutofit/>
          </a:bodyPr>
          <a:lstStyle/>
          <a:p>
            <a:pPr>
              <a:buClr>
                <a:srgbClr val="008476"/>
              </a:buClr>
            </a:pPr>
            <a:r>
              <a:rPr lang="en-GB" sz="2400" dirty="0"/>
              <a:t>Prospect dedicated Environmental </a:t>
            </a:r>
            <a:r>
              <a:rPr lang="en-GB" sz="2400" dirty="0" err="1"/>
              <a:t>ebranch</a:t>
            </a:r>
            <a:endParaRPr lang="en-GB" sz="2400" dirty="0"/>
          </a:p>
          <a:p>
            <a:pPr>
              <a:buClr>
                <a:srgbClr val="008476"/>
              </a:buClr>
            </a:pPr>
            <a:r>
              <a:rPr lang="pl-PL" sz="2400" dirty="0"/>
              <a:t>EarthWatch.org</a:t>
            </a:r>
            <a:endParaRPr lang="en-GB" sz="2400" dirty="0"/>
          </a:p>
          <a:p>
            <a:pPr>
              <a:buClr>
                <a:srgbClr val="008476"/>
              </a:buClr>
            </a:pPr>
            <a:r>
              <a:rPr lang="pl-PL" sz="2400" dirty="0">
                <a:hlinkClick r:id="rId3"/>
              </a:rPr>
              <a:t>https://carbonliteracy.com/toolkits/</a:t>
            </a:r>
            <a:endParaRPr lang="en-GB" sz="2400" dirty="0"/>
          </a:p>
          <a:p>
            <a:pPr>
              <a:buClr>
                <a:srgbClr val="008476"/>
              </a:buClr>
            </a:pPr>
            <a:r>
              <a:rPr lang="pl-PL" sz="2400" dirty="0">
                <a:hlinkClick r:id="rId4"/>
              </a:rPr>
              <a:t>https://green-alliance.org.uk/project/circular-economy/policysources</a:t>
            </a:r>
            <a:endParaRPr lang="en-GB" sz="2400" dirty="0"/>
          </a:p>
          <a:p>
            <a:pPr>
              <a:buClr>
                <a:srgbClr val="008476"/>
              </a:buClr>
            </a:pPr>
            <a:r>
              <a:rPr lang="en-GB" sz="2400" dirty="0">
                <a:latin typeface="Arial"/>
                <a:cs typeface="Arial"/>
                <a:hlinkClick r:id="rId5"/>
              </a:rPr>
              <a:t>Courses | Greener Jobs Alliance</a:t>
            </a:r>
            <a:endParaRPr lang="en-GB" sz="2400" dirty="0"/>
          </a:p>
          <a:p>
            <a:pPr marL="0" indent="0">
              <a:buClr>
                <a:srgbClr val="008476"/>
              </a:buClr>
              <a:buNone/>
            </a:pPr>
            <a:endParaRPr lang="en-GB" dirty="0"/>
          </a:p>
        </p:txBody>
      </p:sp>
    </p:spTree>
    <p:extLst>
      <p:ext uri="{BB962C8B-B14F-4D97-AF65-F5344CB8AC3E}">
        <p14:creationId xmlns:p14="http://schemas.microsoft.com/office/powerpoint/2010/main" val="323655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80" y="874816"/>
            <a:ext cx="7760988" cy="834517"/>
          </a:xfrm>
        </p:spPr>
        <p:txBody>
          <a:bodyPr>
            <a:noAutofit/>
          </a:bodyPr>
          <a:lstStyle/>
          <a:p>
            <a:r>
              <a:rPr lang="en-GB" dirty="0">
                <a:latin typeface="Arial"/>
                <a:cs typeface="Arial"/>
              </a:rPr>
              <a:t>Bringing about change </a:t>
            </a:r>
            <a:br>
              <a:rPr lang="en-GB" dirty="0">
                <a:latin typeface="Arial"/>
                <a:cs typeface="Arial"/>
              </a:rPr>
            </a:br>
            <a:r>
              <a:rPr lang="en-GB" dirty="0">
                <a:latin typeface="Arial"/>
                <a:cs typeface="Arial"/>
              </a:rPr>
              <a:t>through policy review…</a:t>
            </a:r>
          </a:p>
        </p:txBody>
      </p:sp>
      <p:graphicFrame>
        <p:nvGraphicFramePr>
          <p:cNvPr id="4" name="Content Placeholder 3">
            <a:extLst>
              <a:ext uri="{FF2B5EF4-FFF2-40B4-BE49-F238E27FC236}">
                <a16:creationId xmlns:a16="http://schemas.microsoft.com/office/drawing/2014/main" id="{3277520A-0873-46D0-A789-A0BFB6EB5DA9}"/>
              </a:ext>
            </a:extLst>
          </p:cNvPr>
          <p:cNvGraphicFramePr>
            <a:graphicFrameLocks noGrp="1"/>
          </p:cNvGraphicFramePr>
          <p:nvPr>
            <p:ph idx="1"/>
            <p:extLst>
              <p:ext uri="{D42A27DB-BD31-4B8C-83A1-F6EECF244321}">
                <p14:modId xmlns:p14="http://schemas.microsoft.com/office/powerpoint/2010/main" val="3860762261"/>
              </p:ext>
            </p:extLst>
          </p:nvPr>
        </p:nvGraphicFramePr>
        <p:xfrm>
          <a:off x="721531" y="1957997"/>
          <a:ext cx="8043285" cy="3900486"/>
        </p:xfrm>
        <a:graphic>
          <a:graphicData uri="http://schemas.openxmlformats.org/drawingml/2006/table">
            <a:tbl>
              <a:tblPr bandRow="1">
                <a:tableStyleId>{69CF1AB2-1976-4502-BF36-3FF5EA218861}</a:tableStyleId>
              </a:tblPr>
              <a:tblGrid>
                <a:gridCol w="2681095">
                  <a:extLst>
                    <a:ext uri="{9D8B030D-6E8A-4147-A177-3AD203B41FA5}">
                      <a16:colId xmlns:a16="http://schemas.microsoft.com/office/drawing/2014/main" val="20000"/>
                    </a:ext>
                  </a:extLst>
                </a:gridCol>
                <a:gridCol w="2681095">
                  <a:extLst>
                    <a:ext uri="{9D8B030D-6E8A-4147-A177-3AD203B41FA5}">
                      <a16:colId xmlns:a16="http://schemas.microsoft.com/office/drawing/2014/main" val="20001"/>
                    </a:ext>
                  </a:extLst>
                </a:gridCol>
                <a:gridCol w="2681095">
                  <a:extLst>
                    <a:ext uri="{9D8B030D-6E8A-4147-A177-3AD203B41FA5}">
                      <a16:colId xmlns:a16="http://schemas.microsoft.com/office/drawing/2014/main" val="20002"/>
                    </a:ext>
                  </a:extLst>
                </a:gridCol>
              </a:tblGrid>
              <a:tr h="1235985">
                <a:tc>
                  <a:txBody>
                    <a:bodyPr/>
                    <a:lstStyle/>
                    <a:p>
                      <a:pPr algn="ctr"/>
                      <a:r>
                        <a:rPr lang="en-GB" sz="2400" b="1" dirty="0">
                          <a:latin typeface="Arial" panose="020B0604020202020204" pitchFamily="34" charset="0"/>
                          <a:cs typeface="Arial" panose="020B0604020202020204" pitchFamily="34" charset="0"/>
                        </a:rPr>
                        <a:t>Travel &amp;</a:t>
                      </a:r>
                      <a:r>
                        <a:rPr lang="en-GB" sz="2400" b="1" baseline="0" dirty="0">
                          <a:latin typeface="Arial" panose="020B0604020202020204" pitchFamily="34" charset="0"/>
                          <a:cs typeface="Arial" panose="020B0604020202020204" pitchFamily="34" charset="0"/>
                        </a:rPr>
                        <a:t> subsistence</a:t>
                      </a:r>
                      <a:endParaRPr lang="en-GB" sz="2400" b="1" dirty="0">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1" dirty="0">
                          <a:latin typeface="Arial" panose="020B0604020202020204" pitchFamily="34" charset="0"/>
                          <a:cs typeface="Arial" panose="020B0604020202020204" pitchFamily="34" charset="0"/>
                        </a:rPr>
                        <a:t>Home-working</a:t>
                      </a:r>
                    </a:p>
                  </a:txBody>
                  <a:tcPr anchor="ctr"/>
                </a:tc>
                <a:tc>
                  <a:txBody>
                    <a:bodyPr/>
                    <a:lstStyle/>
                    <a:p>
                      <a:pPr algn="ctr"/>
                      <a:r>
                        <a:rPr lang="en-GB" sz="2400" b="1">
                          <a:latin typeface="Arial" panose="020B0604020202020204" pitchFamily="34" charset="0"/>
                          <a:cs typeface="Arial" panose="020B0604020202020204" pitchFamily="34" charset="0"/>
                        </a:rPr>
                        <a:t>Relocation</a:t>
                      </a:r>
                      <a:r>
                        <a:rPr lang="en-GB" sz="2400" b="1" baseline="0">
                          <a:latin typeface="Arial" panose="020B0604020202020204" pitchFamily="34" charset="0"/>
                          <a:cs typeface="Arial" panose="020B0604020202020204" pitchFamily="34" charset="0"/>
                        </a:rPr>
                        <a:t> strategies</a:t>
                      </a:r>
                      <a:endParaRPr lang="en-GB" sz="24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1428516">
                <a:tc>
                  <a:txBody>
                    <a:bodyPr/>
                    <a:lstStyle/>
                    <a:p>
                      <a:pPr algn="ctr"/>
                      <a:r>
                        <a:rPr lang="en-GB" sz="2400" b="1" dirty="0">
                          <a:latin typeface="Arial" panose="020B0604020202020204" pitchFamily="34" charset="0"/>
                          <a:cs typeface="Arial" panose="020B0604020202020204" pitchFamily="34" charset="0"/>
                        </a:rPr>
                        <a:t>IT &amp; data infrastructure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1" dirty="0">
                          <a:latin typeface="Arial" panose="020B0604020202020204" pitchFamily="34" charset="0"/>
                          <a:cs typeface="Arial" panose="020B0604020202020204" pitchFamily="34" charset="0"/>
                        </a:rPr>
                        <a:t>Supply</a:t>
                      </a:r>
                      <a:r>
                        <a:rPr lang="en-GB" sz="2400" b="1" baseline="0" dirty="0">
                          <a:latin typeface="Arial" panose="020B0604020202020204" pitchFamily="34" charset="0"/>
                          <a:cs typeface="Arial" panose="020B0604020202020204" pitchFamily="34" charset="0"/>
                        </a:rPr>
                        <a:t> chains</a:t>
                      </a:r>
                      <a:endParaRPr lang="en-GB" sz="2400" b="1" dirty="0">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1" dirty="0">
                          <a:latin typeface="Arial" panose="020B0604020202020204" pitchFamily="34" charset="0"/>
                          <a:cs typeface="Arial" panose="020B0604020202020204" pitchFamily="34" charset="0"/>
                        </a:rPr>
                        <a:t>Skills development</a:t>
                      </a:r>
                    </a:p>
                  </a:txBody>
                  <a:tcPr anchor="ctr"/>
                </a:tc>
                <a:extLst>
                  <a:ext uri="{0D108BD9-81ED-4DB2-BD59-A6C34878D82A}">
                    <a16:rowId xmlns:a16="http://schemas.microsoft.com/office/drawing/2014/main" val="10001"/>
                  </a:ext>
                </a:extLst>
              </a:tr>
              <a:tr h="1235985">
                <a:tc>
                  <a:txBody>
                    <a:bodyPr/>
                    <a:lstStyle/>
                    <a:p>
                      <a:pPr algn="ctr"/>
                      <a:r>
                        <a:rPr lang="en-GB" sz="2400" b="1">
                          <a:latin typeface="Arial" panose="020B0604020202020204" pitchFamily="34" charset="0"/>
                          <a:cs typeface="Arial" panose="020B0604020202020204" pitchFamily="34" charset="0"/>
                        </a:rPr>
                        <a:t>Company cars</a:t>
                      </a:r>
                    </a:p>
                  </a:txBody>
                  <a:tcPr anchor="ctr"/>
                </a:tc>
                <a:tc>
                  <a:txBody>
                    <a:bodyPr/>
                    <a:lstStyle/>
                    <a:p>
                      <a:pPr algn="ctr"/>
                      <a:r>
                        <a:rPr lang="en-GB" sz="2400" b="1">
                          <a:latin typeface="Arial" panose="020B0604020202020204" pitchFamily="34" charset="0"/>
                          <a:cs typeface="Arial" panose="020B0604020202020204" pitchFamily="34" charset="0"/>
                        </a:rPr>
                        <a:t>Cycle-to-work</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1" dirty="0">
                          <a:latin typeface="Arial" panose="020B0604020202020204" pitchFamily="34" charset="0"/>
                          <a:cs typeface="Arial" panose="020B0604020202020204" pitchFamily="34" charset="0"/>
                        </a:rPr>
                        <a:t>Corporate sponsorship</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07851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3443-FA99-9FF1-F782-34CB3CEB7A08}"/>
              </a:ext>
            </a:extLst>
          </p:cNvPr>
          <p:cNvSpPr>
            <a:spLocks noGrp="1"/>
          </p:cNvSpPr>
          <p:nvPr>
            <p:ph type="title"/>
          </p:nvPr>
        </p:nvSpPr>
        <p:spPr>
          <a:xfrm>
            <a:off x="617684" y="650449"/>
            <a:ext cx="7760988" cy="803522"/>
          </a:xfrm>
        </p:spPr>
        <p:txBody>
          <a:bodyPr/>
          <a:lstStyle/>
          <a:p>
            <a:r>
              <a:rPr lang="en-GB" dirty="0"/>
              <a:t>Strategies within workplaces</a:t>
            </a:r>
          </a:p>
        </p:txBody>
      </p:sp>
      <p:sp>
        <p:nvSpPr>
          <p:cNvPr id="3" name="Content Placeholder 2">
            <a:extLst>
              <a:ext uri="{FF2B5EF4-FFF2-40B4-BE49-F238E27FC236}">
                <a16:creationId xmlns:a16="http://schemas.microsoft.com/office/drawing/2014/main" id="{F5FCE652-F499-C9CB-B79E-334166964F66}"/>
              </a:ext>
            </a:extLst>
          </p:cNvPr>
          <p:cNvSpPr>
            <a:spLocks noGrp="1"/>
          </p:cNvSpPr>
          <p:nvPr>
            <p:ph idx="1"/>
          </p:nvPr>
        </p:nvSpPr>
        <p:spPr>
          <a:xfrm>
            <a:off x="1409537" y="2124883"/>
            <a:ext cx="7760988" cy="3139136"/>
          </a:xfrm>
        </p:spPr>
        <p:txBody>
          <a:bodyPr/>
          <a:lstStyle/>
          <a:p>
            <a:pPr marL="0" indent="0">
              <a:buNone/>
            </a:pPr>
            <a:r>
              <a:rPr lang="en-GB" sz="2400" b="1" dirty="0"/>
              <a:t>Financial</a:t>
            </a:r>
          </a:p>
          <a:p>
            <a:pPr>
              <a:buClr>
                <a:srgbClr val="008476"/>
              </a:buClr>
            </a:pPr>
            <a:r>
              <a:rPr lang="en-GB" sz="2400" dirty="0"/>
              <a:t>Circular economy</a:t>
            </a:r>
          </a:p>
          <a:p>
            <a:pPr>
              <a:buClr>
                <a:srgbClr val="008476"/>
              </a:buClr>
            </a:pPr>
            <a:r>
              <a:rPr lang="en-GB" sz="2400" dirty="0"/>
              <a:t>Re-new</a:t>
            </a:r>
          </a:p>
          <a:p>
            <a:pPr>
              <a:buClr>
                <a:srgbClr val="008476"/>
              </a:buClr>
            </a:pPr>
            <a:r>
              <a:rPr lang="en-GB" sz="2400" dirty="0"/>
              <a:t>Re-cycle</a:t>
            </a:r>
          </a:p>
          <a:p>
            <a:pPr>
              <a:buClr>
                <a:srgbClr val="008476"/>
              </a:buClr>
            </a:pPr>
            <a:r>
              <a:rPr lang="en-GB" sz="2400" dirty="0"/>
              <a:t>Re-use</a:t>
            </a:r>
            <a:endParaRPr lang="en-GB" dirty="0"/>
          </a:p>
        </p:txBody>
      </p:sp>
    </p:spTree>
    <p:extLst>
      <p:ext uri="{BB962C8B-B14F-4D97-AF65-F5344CB8AC3E}">
        <p14:creationId xmlns:p14="http://schemas.microsoft.com/office/powerpoint/2010/main" val="331222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C8F9B-176D-2D07-22FB-F4AA277D704C}"/>
              </a:ext>
            </a:extLst>
          </p:cNvPr>
          <p:cNvSpPr>
            <a:spLocks noGrp="1"/>
          </p:cNvSpPr>
          <p:nvPr>
            <p:ph type="title"/>
          </p:nvPr>
        </p:nvSpPr>
        <p:spPr>
          <a:xfrm>
            <a:off x="1271242" y="816450"/>
            <a:ext cx="7760988" cy="885891"/>
          </a:xfrm>
        </p:spPr>
        <p:txBody>
          <a:bodyPr/>
          <a:lstStyle/>
          <a:p>
            <a:r>
              <a:rPr lang="en-GB" dirty="0"/>
              <a:t>Pensions</a:t>
            </a:r>
          </a:p>
        </p:txBody>
      </p:sp>
      <p:sp>
        <p:nvSpPr>
          <p:cNvPr id="3" name="Content Placeholder 2">
            <a:extLst>
              <a:ext uri="{FF2B5EF4-FFF2-40B4-BE49-F238E27FC236}">
                <a16:creationId xmlns:a16="http://schemas.microsoft.com/office/drawing/2014/main" id="{669F53CF-C306-E2E1-07C5-229DB6CFF0C1}"/>
              </a:ext>
            </a:extLst>
          </p:cNvPr>
          <p:cNvSpPr>
            <a:spLocks noGrp="1"/>
          </p:cNvSpPr>
          <p:nvPr>
            <p:ph idx="1"/>
          </p:nvPr>
        </p:nvSpPr>
        <p:spPr>
          <a:xfrm>
            <a:off x="1271242" y="2491425"/>
            <a:ext cx="7760988" cy="3139136"/>
          </a:xfrm>
        </p:spPr>
        <p:txBody>
          <a:bodyPr vert="horz" lIns="0" tIns="0" rIns="0" bIns="0" rtlCol="0" anchor="t">
            <a:normAutofit/>
          </a:bodyPr>
          <a:lstStyle/>
          <a:p>
            <a:pPr marL="0" indent="0">
              <a:buNone/>
            </a:pPr>
            <a:r>
              <a:rPr lang="en-GB" sz="2400" dirty="0"/>
              <a:t>Environmental options look for ESG in schemes</a:t>
            </a:r>
          </a:p>
          <a:p>
            <a:pPr marL="457200" indent="-457200">
              <a:buAutoNum type="arabicPeriod"/>
            </a:pPr>
            <a:r>
              <a:rPr lang="en-GB" sz="2400" dirty="0">
                <a:latin typeface="Arial"/>
                <a:cs typeface="Arial"/>
              </a:rPr>
              <a:t>Find out what funds your pension is investing in</a:t>
            </a:r>
          </a:p>
          <a:p>
            <a:pPr marL="457200" indent="-457200">
              <a:buAutoNum type="arabicPeriod"/>
            </a:pPr>
            <a:r>
              <a:rPr lang="en-GB" sz="2400" dirty="0">
                <a:latin typeface="Arial"/>
                <a:cs typeface="Arial"/>
              </a:rPr>
              <a:t>See if there is an option to change funds to ones that protect the environment, such as renewable energy.</a:t>
            </a:r>
            <a:endParaRPr lang="en-GB" sz="2400" dirty="0"/>
          </a:p>
        </p:txBody>
      </p:sp>
    </p:spTree>
    <p:extLst>
      <p:ext uri="{BB962C8B-B14F-4D97-AF65-F5344CB8AC3E}">
        <p14:creationId xmlns:p14="http://schemas.microsoft.com/office/powerpoint/2010/main" val="1211018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FB10-53D5-4C18-BEF1-89C2E060E06F}"/>
              </a:ext>
            </a:extLst>
          </p:cNvPr>
          <p:cNvSpPr>
            <a:spLocks noGrp="1"/>
          </p:cNvSpPr>
          <p:nvPr>
            <p:ph type="title"/>
          </p:nvPr>
        </p:nvSpPr>
        <p:spPr>
          <a:xfrm>
            <a:off x="1130925" y="338089"/>
            <a:ext cx="7760988" cy="1653210"/>
          </a:xfrm>
        </p:spPr>
        <p:txBody>
          <a:bodyPr/>
          <a:lstStyle/>
          <a:p>
            <a:r>
              <a:rPr lang="en-GB" dirty="0"/>
              <a:t>Actions for a </a:t>
            </a:r>
            <a:br>
              <a:rPr lang="en-GB" dirty="0"/>
            </a:br>
            <a:r>
              <a:rPr lang="en-GB" dirty="0"/>
              <a:t>sustainable workplace</a:t>
            </a:r>
          </a:p>
        </p:txBody>
      </p:sp>
      <p:sp>
        <p:nvSpPr>
          <p:cNvPr id="3" name="Content Placeholder 2">
            <a:extLst>
              <a:ext uri="{FF2B5EF4-FFF2-40B4-BE49-F238E27FC236}">
                <a16:creationId xmlns:a16="http://schemas.microsoft.com/office/drawing/2014/main" id="{1DB69389-4816-4526-A579-2B28CAE452C6}"/>
              </a:ext>
            </a:extLst>
          </p:cNvPr>
          <p:cNvSpPr>
            <a:spLocks noGrp="1"/>
          </p:cNvSpPr>
          <p:nvPr>
            <p:ph idx="1"/>
          </p:nvPr>
        </p:nvSpPr>
        <p:spPr>
          <a:xfrm>
            <a:off x="1211574" y="2495277"/>
            <a:ext cx="7071791" cy="3139136"/>
          </a:xfrm>
        </p:spPr>
        <p:txBody>
          <a:bodyPr vert="horz" lIns="0" tIns="0" rIns="0" bIns="0" rtlCol="0" anchor="t">
            <a:normAutofit/>
          </a:bodyPr>
          <a:lstStyle/>
          <a:p>
            <a:pPr fontAlgn="base">
              <a:buClr>
                <a:srgbClr val="008476"/>
              </a:buClr>
              <a:buFont typeface="Arial" panose="020B0604020202020204" pitchFamily="34" charset="0"/>
              <a:buChar char="•"/>
            </a:pPr>
            <a:r>
              <a:rPr lang="en-GB" sz="2400" b="0" i="0" dirty="0">
                <a:solidFill>
                  <a:srgbClr val="000000"/>
                </a:solidFill>
                <a:effectLst/>
                <a:latin typeface="Arial" panose="020B0604020202020204" pitchFamily="34" charset="0"/>
                <a:cs typeface="Arial" panose="020B0604020202020204" pitchFamily="34" charset="0"/>
              </a:rPr>
              <a:t>Make a pledge for individual action.</a:t>
            </a:r>
            <a:r>
              <a:rPr lang="en-GB" sz="2400" dirty="0">
                <a:solidFill>
                  <a:srgbClr val="000000"/>
                </a:solidFill>
                <a:latin typeface="Arial" panose="020B0604020202020204" pitchFamily="34" charset="0"/>
                <a:cs typeface="Arial" panose="020B0604020202020204" pitchFamily="34" charset="0"/>
              </a:rPr>
              <a:t> </a:t>
            </a:r>
          </a:p>
          <a:p>
            <a:pPr>
              <a:buClr>
                <a:srgbClr val="008476"/>
              </a:buClr>
              <a:buFont typeface="Arial" panose="020B0604020202020204" pitchFamily="34" charset="0"/>
              <a:buChar char="•"/>
            </a:pPr>
            <a:r>
              <a:rPr lang="en-GB" sz="2400" b="0" i="0" dirty="0">
                <a:solidFill>
                  <a:srgbClr val="000000"/>
                </a:solidFill>
                <a:effectLst/>
                <a:latin typeface="Arial" panose="020B0604020202020204" pitchFamily="34" charset="0"/>
                <a:cs typeface="Arial" panose="020B0604020202020204" pitchFamily="34" charset="0"/>
              </a:rPr>
              <a:t>Negotiate with your employer for action.</a:t>
            </a:r>
            <a:endParaRPr lang="en-GB" sz="2400" dirty="0">
              <a:solidFill>
                <a:srgbClr val="000000"/>
              </a:solidFill>
              <a:latin typeface="Arial" panose="020B0604020202020204" pitchFamily="34" charset="0"/>
              <a:cs typeface="Arial" panose="020B0604020202020204" pitchFamily="34" charset="0"/>
            </a:endParaRPr>
          </a:p>
          <a:p>
            <a:pPr>
              <a:buClr>
                <a:srgbClr val="008476"/>
              </a:buClr>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Campaign for local action</a:t>
            </a:r>
          </a:p>
          <a:p>
            <a:pPr>
              <a:buClr>
                <a:srgbClr val="008476"/>
              </a:buClr>
              <a:buFont typeface="Arial" panose="020B0604020202020204" pitchFamily="34" charset="0"/>
              <a:buChar char="•"/>
            </a:pPr>
            <a:r>
              <a:rPr lang="en-GB" sz="2400" b="0" i="0" dirty="0">
                <a:solidFill>
                  <a:srgbClr val="000000"/>
                </a:solidFill>
                <a:effectLst/>
                <a:latin typeface="Arial" panose="020B0604020202020204" pitchFamily="34" charset="0"/>
                <a:cs typeface="Arial" panose="020B0604020202020204" pitchFamily="34" charset="0"/>
              </a:rPr>
              <a:t>Ask Prospect Union to take some action.</a:t>
            </a:r>
            <a:r>
              <a:rPr lang="en-GB" sz="2400" dirty="0">
                <a:solidFill>
                  <a:srgbClr val="000000"/>
                </a:solidFill>
                <a:latin typeface="Arial" panose="020B0604020202020204" pitchFamily="34" charset="0"/>
                <a:cs typeface="Arial" panose="020B0604020202020204" pitchFamily="34" charset="0"/>
              </a:rPr>
              <a:t> </a:t>
            </a:r>
            <a:endParaRPr lang="en-GB" sz="2400" b="0" i="0" dirty="0">
              <a:solidFill>
                <a:srgbClr val="000000"/>
              </a:solidFill>
              <a:effectLst/>
              <a:latin typeface="Arial" panose="020B0604020202020204" pitchFamily="34" charset="0"/>
              <a:cs typeface="Arial" panose="020B0604020202020204" pitchFamily="34" charset="0"/>
            </a:endParaRPr>
          </a:p>
          <a:p>
            <a:pPr fontAlgn="base">
              <a:buClr>
                <a:srgbClr val="008476"/>
              </a:buClr>
              <a:buFont typeface="Arial" panose="020B0604020202020204" pitchFamily="34" charset="0"/>
              <a:buChar char="•"/>
            </a:pPr>
            <a:r>
              <a:rPr lang="en-GB" sz="2400" b="0" i="0" dirty="0">
                <a:solidFill>
                  <a:srgbClr val="000000"/>
                </a:solidFill>
                <a:effectLst/>
                <a:latin typeface="Arial" panose="020B0604020202020204" pitchFamily="34" charset="0"/>
                <a:cs typeface="Arial" panose="020B0604020202020204" pitchFamily="34" charset="0"/>
              </a:rPr>
              <a:t>Campaign for national action.</a:t>
            </a:r>
            <a:r>
              <a:rPr lang="en-GB" sz="240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784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DD77A1-213E-4E6C-A16B-C8EBB624B191}"/>
              </a:ext>
            </a:extLst>
          </p:cNvPr>
          <p:cNvSpPr/>
          <p:nvPr/>
        </p:nvSpPr>
        <p:spPr>
          <a:xfrm>
            <a:off x="5939321" y="2678940"/>
            <a:ext cx="2076773" cy="2949173"/>
          </a:xfrm>
          <a:prstGeom prst="rect">
            <a:avLst/>
          </a:prstGeom>
          <a:solidFill>
            <a:srgbClr val="BADBD4"/>
          </a:solidFill>
          <a:ln>
            <a:solidFill>
              <a:srgbClr val="BAD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C89E09F-8AF6-4AE3-8AE4-193A60F8752C}"/>
              </a:ext>
            </a:extLst>
          </p:cNvPr>
          <p:cNvSpPr/>
          <p:nvPr/>
        </p:nvSpPr>
        <p:spPr>
          <a:xfrm>
            <a:off x="3396520" y="2678941"/>
            <a:ext cx="2076773" cy="2949173"/>
          </a:xfrm>
          <a:prstGeom prst="rect">
            <a:avLst/>
          </a:prstGeom>
          <a:solidFill>
            <a:srgbClr val="BADBD4"/>
          </a:solidFill>
          <a:ln>
            <a:solidFill>
              <a:srgbClr val="BADB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8D25A2-0360-4EF5-95F5-CC68AF9ABBFB}"/>
              </a:ext>
            </a:extLst>
          </p:cNvPr>
          <p:cNvSpPr>
            <a:spLocks noGrp="1"/>
          </p:cNvSpPr>
          <p:nvPr>
            <p:ph type="title"/>
          </p:nvPr>
        </p:nvSpPr>
        <p:spPr>
          <a:xfrm>
            <a:off x="761801" y="331810"/>
            <a:ext cx="7760988" cy="981204"/>
          </a:xfrm>
        </p:spPr>
        <p:txBody>
          <a:bodyPr/>
          <a:lstStyle/>
          <a:p>
            <a:r>
              <a:rPr lang="en-GB" dirty="0"/>
              <a:t>Resources</a:t>
            </a:r>
          </a:p>
        </p:txBody>
      </p:sp>
      <p:sp>
        <p:nvSpPr>
          <p:cNvPr id="3" name="Content Placeholder 2">
            <a:extLst>
              <a:ext uri="{FF2B5EF4-FFF2-40B4-BE49-F238E27FC236}">
                <a16:creationId xmlns:a16="http://schemas.microsoft.com/office/drawing/2014/main" id="{F25E3E49-387D-48EE-86C6-3C76107C8B56}"/>
              </a:ext>
            </a:extLst>
          </p:cNvPr>
          <p:cNvSpPr>
            <a:spLocks noGrp="1"/>
          </p:cNvSpPr>
          <p:nvPr>
            <p:ph idx="1"/>
          </p:nvPr>
        </p:nvSpPr>
        <p:spPr>
          <a:xfrm>
            <a:off x="761802" y="1463561"/>
            <a:ext cx="8236284" cy="530609"/>
          </a:xfrm>
        </p:spPr>
        <p:txBody>
          <a:bodyPr/>
          <a:lstStyle/>
          <a:p>
            <a:pPr marL="0" indent="0">
              <a:buNone/>
            </a:pPr>
            <a:r>
              <a:rPr lang="en-GB" sz="2400" dirty="0">
                <a:hlinkClick r:id="rId2"/>
              </a:rPr>
              <a:t>https://prospect.org.uk/climate-emergency/</a:t>
            </a:r>
            <a:endParaRPr lang="en-GB" sz="2400" dirty="0"/>
          </a:p>
          <a:p>
            <a:endParaRPr lang="en-GB" dirty="0"/>
          </a:p>
        </p:txBody>
      </p:sp>
      <p:pic>
        <p:nvPicPr>
          <p:cNvPr id="1026" name="Picture 2" descr="Prospect climate crisis flyer">
            <a:extLst>
              <a:ext uri="{FF2B5EF4-FFF2-40B4-BE49-F238E27FC236}">
                <a16:creationId xmlns:a16="http://schemas.microsoft.com/office/drawing/2014/main" id="{A28C209B-73B0-44D1-A44E-B8A5A52E7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80" y="2550510"/>
            <a:ext cx="3510920" cy="29491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B7521B0-2685-4773-98C7-3B0E0E731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520" y="2550510"/>
            <a:ext cx="2080647" cy="20806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2236736-6543-458E-93A0-B6E673189B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195" y="2550510"/>
            <a:ext cx="2074358" cy="190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500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1E7B-DCAD-4C3C-B6AA-1FA41BD8A3CE}"/>
              </a:ext>
            </a:extLst>
          </p:cNvPr>
          <p:cNvSpPr>
            <a:spLocks noGrp="1"/>
          </p:cNvSpPr>
          <p:nvPr>
            <p:ph type="title"/>
          </p:nvPr>
        </p:nvSpPr>
        <p:spPr>
          <a:xfrm>
            <a:off x="796793" y="593888"/>
            <a:ext cx="7760988" cy="841229"/>
          </a:xfrm>
        </p:spPr>
        <p:txBody>
          <a:bodyPr/>
          <a:lstStyle/>
          <a:p>
            <a:r>
              <a:rPr lang="en-GB" dirty="0">
                <a:latin typeface="Arial"/>
                <a:cs typeface="Arial"/>
              </a:rPr>
              <a:t>Review</a:t>
            </a:r>
            <a:endParaRPr lang="en-GB" dirty="0"/>
          </a:p>
        </p:txBody>
      </p:sp>
      <p:sp>
        <p:nvSpPr>
          <p:cNvPr id="3" name="Content Placeholder 2">
            <a:extLst>
              <a:ext uri="{FF2B5EF4-FFF2-40B4-BE49-F238E27FC236}">
                <a16:creationId xmlns:a16="http://schemas.microsoft.com/office/drawing/2014/main" id="{53FFDBF7-9569-4358-830A-881294B879BC}"/>
              </a:ext>
            </a:extLst>
          </p:cNvPr>
          <p:cNvSpPr>
            <a:spLocks noGrp="1"/>
          </p:cNvSpPr>
          <p:nvPr>
            <p:ph idx="1"/>
          </p:nvPr>
        </p:nvSpPr>
        <p:spPr>
          <a:xfrm>
            <a:off x="1211573" y="2030615"/>
            <a:ext cx="7760988" cy="3139136"/>
          </a:xfrm>
        </p:spPr>
        <p:txBody>
          <a:bodyPr vert="horz" lIns="0" tIns="0" rIns="0" bIns="0" rtlCol="0" anchor="t">
            <a:normAutofit fontScale="92500" lnSpcReduction="10000"/>
          </a:bodyPr>
          <a:lstStyle/>
          <a:p>
            <a:pPr>
              <a:buClr>
                <a:srgbClr val="008476"/>
              </a:buClr>
            </a:pPr>
            <a:r>
              <a:rPr lang="en-GB" sz="2600" dirty="0">
                <a:latin typeface="Arial"/>
                <a:cs typeface="Arial"/>
              </a:rPr>
              <a:t>Have difficult conversations with confidence.</a:t>
            </a:r>
          </a:p>
          <a:p>
            <a:pPr>
              <a:buClr>
                <a:srgbClr val="008476"/>
              </a:buClr>
            </a:pPr>
            <a:r>
              <a:rPr lang="en-GB" sz="2600" dirty="0">
                <a:latin typeface="Arial"/>
                <a:cs typeface="Arial"/>
              </a:rPr>
              <a:t>Look at what are the barriers and how to overcome them</a:t>
            </a:r>
          </a:p>
          <a:p>
            <a:pPr>
              <a:buClr>
                <a:srgbClr val="008476"/>
              </a:buClr>
            </a:pPr>
            <a:r>
              <a:rPr lang="en-GB" sz="2600" dirty="0">
                <a:latin typeface="Arial"/>
                <a:cs typeface="Arial"/>
              </a:rPr>
              <a:t>Action plan for the branch</a:t>
            </a:r>
            <a:endParaRPr lang="en-GB" sz="2600" dirty="0"/>
          </a:p>
          <a:p>
            <a:pPr lvl="1">
              <a:buClr>
                <a:srgbClr val="008476"/>
              </a:buClr>
            </a:pPr>
            <a:r>
              <a:rPr lang="en-GB" sz="2600" dirty="0">
                <a:latin typeface="Arial"/>
                <a:cs typeface="Arial"/>
              </a:rPr>
              <a:t>Structural</a:t>
            </a:r>
          </a:p>
          <a:p>
            <a:pPr lvl="1">
              <a:buClr>
                <a:srgbClr val="008476"/>
              </a:buClr>
            </a:pPr>
            <a:r>
              <a:rPr lang="en-GB" sz="2600" dirty="0">
                <a:latin typeface="Arial"/>
                <a:cs typeface="Arial"/>
              </a:rPr>
              <a:t>Project based</a:t>
            </a:r>
          </a:p>
          <a:p>
            <a:pPr>
              <a:buClr>
                <a:srgbClr val="008476"/>
              </a:buClr>
            </a:pPr>
            <a:r>
              <a:rPr lang="en-GB" sz="2600" dirty="0">
                <a:latin typeface="Arial"/>
                <a:cs typeface="Arial"/>
              </a:rPr>
              <a:t>Campaign</a:t>
            </a:r>
          </a:p>
          <a:p>
            <a:pPr lvl="1"/>
            <a:endParaRPr lang="en-GB" dirty="0"/>
          </a:p>
          <a:p>
            <a:endParaRPr lang="en-GB" dirty="0"/>
          </a:p>
        </p:txBody>
      </p:sp>
    </p:spTree>
    <p:extLst>
      <p:ext uri="{BB962C8B-B14F-4D97-AF65-F5344CB8AC3E}">
        <p14:creationId xmlns:p14="http://schemas.microsoft.com/office/powerpoint/2010/main" val="779956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FBF9-B780-4D38-BE58-950F0F199142}"/>
              </a:ext>
            </a:extLst>
          </p:cNvPr>
          <p:cNvSpPr>
            <a:spLocks noGrp="1"/>
          </p:cNvSpPr>
          <p:nvPr>
            <p:ph type="title"/>
          </p:nvPr>
        </p:nvSpPr>
        <p:spPr>
          <a:xfrm>
            <a:off x="702526" y="309809"/>
            <a:ext cx="7760988" cy="934529"/>
          </a:xfrm>
        </p:spPr>
        <p:txBody>
          <a:bodyPr>
            <a:normAutofit/>
          </a:bodyPr>
          <a:lstStyle/>
          <a:p>
            <a:r>
              <a:rPr lang="en-GB" dirty="0"/>
              <a:t>Action Plan and Next Steps</a:t>
            </a:r>
          </a:p>
        </p:txBody>
      </p:sp>
      <p:sp>
        <p:nvSpPr>
          <p:cNvPr id="5" name="Content Placeholder 4">
            <a:extLst>
              <a:ext uri="{FF2B5EF4-FFF2-40B4-BE49-F238E27FC236}">
                <a16:creationId xmlns:a16="http://schemas.microsoft.com/office/drawing/2014/main" id="{BA65BFDA-8E12-47C9-AC06-E56761C5BE8C}"/>
              </a:ext>
            </a:extLst>
          </p:cNvPr>
          <p:cNvSpPr>
            <a:spLocks noGrp="1"/>
          </p:cNvSpPr>
          <p:nvPr>
            <p:ph idx="1"/>
          </p:nvPr>
        </p:nvSpPr>
        <p:spPr>
          <a:xfrm>
            <a:off x="966477" y="1572613"/>
            <a:ext cx="7760988" cy="3927076"/>
          </a:xfrm>
        </p:spPr>
        <p:txBody>
          <a:bodyPr>
            <a:normAutofit lnSpcReduction="10000"/>
          </a:bodyPr>
          <a:lstStyle/>
          <a:p>
            <a:pPr>
              <a:buClr>
                <a:srgbClr val="008476"/>
              </a:buClr>
            </a:pPr>
            <a:r>
              <a:rPr lang="en-GB" dirty="0"/>
              <a:t>This is just the start!</a:t>
            </a:r>
          </a:p>
          <a:p>
            <a:pPr>
              <a:buClr>
                <a:srgbClr val="008476"/>
              </a:buClr>
            </a:pPr>
            <a:r>
              <a:rPr lang="en-GB" dirty="0"/>
              <a:t>What are YOU going to do differently in the workplace?</a:t>
            </a:r>
          </a:p>
          <a:p>
            <a:pPr>
              <a:buClr>
                <a:srgbClr val="008476"/>
              </a:buClr>
            </a:pPr>
            <a:r>
              <a:rPr lang="en-GB" dirty="0"/>
              <a:t>What support do you need?</a:t>
            </a:r>
          </a:p>
          <a:p>
            <a:pPr>
              <a:buClr>
                <a:srgbClr val="008476"/>
              </a:buClr>
            </a:pPr>
            <a:r>
              <a:rPr lang="en-GB" dirty="0"/>
              <a:t>How are you going to implement plans?</a:t>
            </a:r>
          </a:p>
          <a:p>
            <a:pPr>
              <a:buClr>
                <a:srgbClr val="008476"/>
              </a:buClr>
            </a:pPr>
            <a:r>
              <a:rPr lang="en-GB" dirty="0"/>
              <a:t>Remember – Publicising successes can inspire others to follow</a:t>
            </a:r>
          </a:p>
          <a:p>
            <a:pPr>
              <a:buClr>
                <a:srgbClr val="008476"/>
              </a:buClr>
            </a:pPr>
            <a:r>
              <a:rPr lang="en-GB" dirty="0"/>
              <a:t>Feedback – now or later chat/email</a:t>
            </a:r>
          </a:p>
        </p:txBody>
      </p:sp>
    </p:spTree>
    <p:extLst>
      <p:ext uri="{BB962C8B-B14F-4D97-AF65-F5344CB8AC3E}">
        <p14:creationId xmlns:p14="http://schemas.microsoft.com/office/powerpoint/2010/main" val="1017927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CB66-4472-4B87-9AA0-5A1D34F5395E}"/>
              </a:ext>
            </a:extLst>
          </p:cNvPr>
          <p:cNvSpPr>
            <a:spLocks noGrp="1"/>
          </p:cNvSpPr>
          <p:nvPr>
            <p:ph type="title"/>
          </p:nvPr>
        </p:nvSpPr>
        <p:spPr>
          <a:xfrm>
            <a:off x="1041890" y="742203"/>
            <a:ext cx="7760988" cy="717553"/>
          </a:xfrm>
        </p:spPr>
        <p:txBody>
          <a:bodyPr/>
          <a:lstStyle/>
          <a:p>
            <a:r>
              <a:rPr lang="en-GB" dirty="0"/>
              <a:t>External Resources</a:t>
            </a:r>
          </a:p>
        </p:txBody>
      </p:sp>
      <p:sp>
        <p:nvSpPr>
          <p:cNvPr id="3" name="Content Placeholder 2">
            <a:extLst>
              <a:ext uri="{FF2B5EF4-FFF2-40B4-BE49-F238E27FC236}">
                <a16:creationId xmlns:a16="http://schemas.microsoft.com/office/drawing/2014/main" id="{9E95656C-FA38-4854-8CB5-FC181E789ABC}"/>
              </a:ext>
            </a:extLst>
          </p:cNvPr>
          <p:cNvSpPr>
            <a:spLocks noGrp="1"/>
          </p:cNvSpPr>
          <p:nvPr>
            <p:ph idx="1"/>
          </p:nvPr>
        </p:nvSpPr>
        <p:spPr>
          <a:xfrm>
            <a:off x="1041890" y="1822330"/>
            <a:ext cx="7760988" cy="3871009"/>
          </a:xfrm>
        </p:spPr>
        <p:txBody>
          <a:bodyPr>
            <a:normAutofit/>
          </a:bodyPr>
          <a:lstStyle/>
          <a:p>
            <a:pPr>
              <a:buClr>
                <a:srgbClr val="008476"/>
              </a:buClr>
            </a:pPr>
            <a:r>
              <a:rPr lang="en-GB" sz="2400" dirty="0"/>
              <a:t>Energy Saving Trust</a:t>
            </a:r>
          </a:p>
          <a:p>
            <a:pPr marL="457200" lvl="1" indent="0">
              <a:buNone/>
            </a:pPr>
            <a:r>
              <a:rPr lang="en-GB" dirty="0"/>
              <a:t>Guides to measuring carbon footprint and engaging employees in energy saving</a:t>
            </a:r>
          </a:p>
          <a:p>
            <a:pPr>
              <a:buClr>
                <a:srgbClr val="008476"/>
              </a:buClr>
            </a:pPr>
            <a:r>
              <a:rPr lang="en-GB" sz="2400" dirty="0"/>
              <a:t>Nature Scot</a:t>
            </a:r>
          </a:p>
          <a:p>
            <a:pPr marL="457200" lvl="1" indent="0">
              <a:buNone/>
            </a:pPr>
            <a:r>
              <a:rPr lang="en-GB" dirty="0"/>
              <a:t>Guides to improving biodiversity at work</a:t>
            </a:r>
          </a:p>
          <a:p>
            <a:pPr marL="342900" lvl="1" indent="-342900">
              <a:buClr>
                <a:srgbClr val="008476"/>
              </a:buClr>
            </a:pPr>
            <a:r>
              <a:rPr lang="en-GB" dirty="0"/>
              <a:t>NetRegs.org.uk and Gov.UK</a:t>
            </a:r>
          </a:p>
          <a:p>
            <a:pPr marL="457200" lvl="1" indent="0">
              <a:buNone/>
            </a:pPr>
            <a:r>
              <a:rPr lang="en-GB" dirty="0"/>
              <a:t>Pollution Prevention Guidelines</a:t>
            </a:r>
          </a:p>
        </p:txBody>
      </p:sp>
    </p:spTree>
    <p:extLst>
      <p:ext uri="{BB962C8B-B14F-4D97-AF65-F5344CB8AC3E}">
        <p14:creationId xmlns:p14="http://schemas.microsoft.com/office/powerpoint/2010/main" val="30858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CB66-4472-4B87-9AA0-5A1D34F5395E}"/>
              </a:ext>
            </a:extLst>
          </p:cNvPr>
          <p:cNvSpPr>
            <a:spLocks noGrp="1"/>
          </p:cNvSpPr>
          <p:nvPr>
            <p:ph type="title"/>
          </p:nvPr>
        </p:nvSpPr>
        <p:spPr>
          <a:xfrm>
            <a:off x="1060744" y="413504"/>
            <a:ext cx="7760988" cy="717553"/>
          </a:xfrm>
        </p:spPr>
        <p:txBody>
          <a:bodyPr/>
          <a:lstStyle/>
          <a:p>
            <a:r>
              <a:rPr lang="en-GB" dirty="0"/>
              <a:t>External Resources</a:t>
            </a:r>
          </a:p>
        </p:txBody>
      </p:sp>
      <p:sp>
        <p:nvSpPr>
          <p:cNvPr id="3" name="Content Placeholder 2">
            <a:extLst>
              <a:ext uri="{FF2B5EF4-FFF2-40B4-BE49-F238E27FC236}">
                <a16:creationId xmlns:a16="http://schemas.microsoft.com/office/drawing/2014/main" id="{9E95656C-FA38-4854-8CB5-FC181E789ABC}"/>
              </a:ext>
            </a:extLst>
          </p:cNvPr>
          <p:cNvSpPr>
            <a:spLocks noGrp="1"/>
          </p:cNvSpPr>
          <p:nvPr>
            <p:ph idx="1"/>
          </p:nvPr>
        </p:nvSpPr>
        <p:spPr>
          <a:xfrm>
            <a:off x="1060744" y="1402437"/>
            <a:ext cx="7760988" cy="4610922"/>
          </a:xfrm>
        </p:spPr>
        <p:txBody>
          <a:bodyPr vert="horz" lIns="0" tIns="0" rIns="0" bIns="0" rtlCol="0" anchor="t">
            <a:normAutofit/>
          </a:bodyPr>
          <a:lstStyle/>
          <a:p>
            <a:pPr>
              <a:buClr>
                <a:srgbClr val="008476"/>
              </a:buClr>
            </a:pPr>
            <a:r>
              <a:rPr lang="en-GB" sz="2400" dirty="0">
                <a:latin typeface="Arial"/>
                <a:cs typeface="Arial"/>
                <a:hlinkClick r:id="rId3"/>
              </a:rPr>
              <a:t>https://EarthWatch.org</a:t>
            </a:r>
            <a:r>
              <a:rPr lang="en-GB" sz="2400" dirty="0">
                <a:latin typeface="Arial"/>
                <a:cs typeface="Arial"/>
              </a:rPr>
              <a:t>   </a:t>
            </a:r>
            <a:endParaRPr lang="en-US" sz="2400" dirty="0"/>
          </a:p>
          <a:p>
            <a:pPr>
              <a:buClr>
                <a:srgbClr val="008476"/>
              </a:buClr>
            </a:pPr>
            <a:r>
              <a:rPr lang="en-GB" sz="2400" dirty="0">
                <a:latin typeface="Arial"/>
                <a:cs typeface="Arial"/>
                <a:hlinkClick r:id="rId4"/>
              </a:rPr>
              <a:t>https://carbonliteracy.com/toolkits/</a:t>
            </a:r>
            <a:r>
              <a:rPr lang="en-GB" sz="2400" dirty="0">
                <a:latin typeface="Arial"/>
                <a:cs typeface="Arial"/>
              </a:rPr>
              <a:t>  </a:t>
            </a:r>
            <a:endParaRPr lang="en-GB" sz="2400" dirty="0"/>
          </a:p>
          <a:p>
            <a:pPr>
              <a:buClr>
                <a:srgbClr val="008476"/>
              </a:buClr>
            </a:pPr>
            <a:r>
              <a:rPr lang="en-GB" sz="2400" dirty="0">
                <a:latin typeface="Arial"/>
                <a:cs typeface="Arial"/>
                <a:hlinkClick r:id="rId5">
                  <a:extLst>
                    <a:ext uri="{A12FA001-AC4F-418D-AE19-62706E023703}">
                      <ahyp:hlinkClr xmlns:ahyp="http://schemas.microsoft.com/office/drawing/2018/hyperlinkcolor" val="tx"/>
                    </a:ext>
                  </a:extLst>
                </a:hlinkClick>
              </a:rPr>
              <a:t>https://green-alliance.org.uk/project/circular-economy/</a:t>
            </a:r>
            <a:r>
              <a:rPr lang="en-GB" sz="2400" dirty="0">
                <a:latin typeface="Arial"/>
                <a:cs typeface="Arial"/>
              </a:rPr>
              <a:t>  policy sources</a:t>
            </a:r>
            <a:endParaRPr lang="en-GB" sz="2400" dirty="0"/>
          </a:p>
          <a:p>
            <a:pPr>
              <a:buClr>
                <a:srgbClr val="008476"/>
              </a:buClr>
            </a:pPr>
            <a:r>
              <a:rPr lang="en-GB" sz="2400" dirty="0">
                <a:latin typeface="Arial"/>
                <a:cs typeface="Arial"/>
                <a:hlinkClick r:id="rId6"/>
              </a:rPr>
              <a:t>https://greenerjobsalliance.co.uk/courses/</a:t>
            </a:r>
            <a:r>
              <a:rPr lang="en-GB" sz="2400" dirty="0">
                <a:latin typeface="Arial"/>
                <a:cs typeface="Arial"/>
              </a:rPr>
              <a:t>  free courses</a:t>
            </a:r>
            <a:endParaRPr lang="en-GB" sz="2400" dirty="0"/>
          </a:p>
          <a:p>
            <a:pPr>
              <a:buClr>
                <a:srgbClr val="008476"/>
              </a:buClr>
            </a:pPr>
            <a:r>
              <a:rPr lang="en-GB" sz="2400" dirty="0">
                <a:latin typeface="Arial"/>
                <a:cs typeface="Arial"/>
              </a:rPr>
              <a:t>https://shareaction.org/savers-resource-hub/pension-power-what-world-is-our-money-building pensions and investing talks </a:t>
            </a:r>
            <a:endParaRPr lang="en-GB" sz="2400" dirty="0"/>
          </a:p>
          <a:p>
            <a:endParaRPr lang="en-GB" dirty="0"/>
          </a:p>
        </p:txBody>
      </p:sp>
    </p:spTree>
    <p:extLst>
      <p:ext uri="{BB962C8B-B14F-4D97-AF65-F5344CB8AC3E}">
        <p14:creationId xmlns:p14="http://schemas.microsoft.com/office/powerpoint/2010/main" val="784678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0"/>
            <a:ext cx="6428762" cy="5532120"/>
          </a:xfrm>
        </p:spPr>
        <p:txBody>
          <a:bodyPr anchor="ctr" anchorCtr="0">
            <a:noAutofit/>
          </a:bodyPr>
          <a:lstStyle/>
          <a:p>
            <a:r>
              <a:rPr lang="en-US" sz="5400"/>
              <a:t>Questions?</a:t>
            </a:r>
          </a:p>
        </p:txBody>
      </p:sp>
    </p:spTree>
    <p:extLst>
      <p:ext uri="{BB962C8B-B14F-4D97-AF65-F5344CB8AC3E}">
        <p14:creationId xmlns:p14="http://schemas.microsoft.com/office/powerpoint/2010/main" val="395617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833" y="342501"/>
            <a:ext cx="8838792" cy="1230296"/>
          </a:xfrm>
        </p:spPr>
        <p:txBody>
          <a:bodyPr/>
          <a:lstStyle/>
          <a:p>
            <a:r>
              <a:rPr lang="en-US" sz="4000" dirty="0">
                <a:latin typeface="Arial"/>
                <a:cs typeface="Arial"/>
              </a:rPr>
              <a:t>Building a Stronger Union</a:t>
            </a:r>
          </a:p>
        </p:txBody>
      </p:sp>
      <p:sp>
        <p:nvSpPr>
          <p:cNvPr id="6" name="Rectangle 5"/>
          <p:cNvSpPr/>
          <p:nvPr/>
        </p:nvSpPr>
        <p:spPr>
          <a:xfrm>
            <a:off x="748302" y="2187258"/>
            <a:ext cx="4373367" cy="3330053"/>
          </a:xfrm>
          <a:prstGeom prst="rect">
            <a:avLst/>
          </a:prstGeom>
        </p:spPr>
        <p:txBody>
          <a:bodyPr wrap="square" lIns="0" tIns="0" rIns="0" bIns="0">
            <a:noAutofit/>
          </a:bodyPr>
          <a:lstStyle/>
          <a:p>
            <a:pPr marL="342900" marR="0" lvl="0" indent="-342900" algn="l" defTabSz="457200" rtl="0" eaLnBrk="1" fontAlgn="auto" latinLnBrk="0" hangingPunct="1">
              <a:lnSpc>
                <a:spcPct val="100000"/>
              </a:lnSpc>
              <a:spcBef>
                <a:spcPts val="900"/>
              </a:spcBef>
              <a:spcAft>
                <a:spcPts val="0"/>
              </a:spcAft>
              <a:buClr>
                <a:srgbClr val="008476"/>
              </a:buClr>
              <a:buSzTx/>
              <a:buFont typeface="Arial"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Membership density</a:t>
            </a:r>
          </a:p>
          <a:p>
            <a:pPr marL="342900" marR="0" lvl="0" indent="-342900" algn="l" defTabSz="457200" rtl="0" eaLnBrk="1" fontAlgn="auto" latinLnBrk="0" hangingPunct="1">
              <a:lnSpc>
                <a:spcPct val="100000"/>
              </a:lnSpc>
              <a:spcBef>
                <a:spcPts val="900"/>
              </a:spcBef>
              <a:spcAft>
                <a:spcPts val="0"/>
              </a:spcAft>
              <a:buClr>
                <a:srgbClr val="008476"/>
              </a:buClr>
              <a:buSzTx/>
              <a:buFont typeface="Arial"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Engaged members</a:t>
            </a:r>
          </a:p>
          <a:p>
            <a:pPr marL="342900" marR="0" lvl="0" indent="-342900" algn="l" defTabSz="457200" rtl="0" eaLnBrk="1" fontAlgn="auto" latinLnBrk="0" hangingPunct="1">
              <a:lnSpc>
                <a:spcPct val="100000"/>
              </a:lnSpc>
              <a:spcBef>
                <a:spcPts val="900"/>
              </a:spcBef>
              <a:spcAft>
                <a:spcPts val="0"/>
              </a:spcAft>
              <a:buClr>
                <a:srgbClr val="008476"/>
              </a:buClr>
              <a:buSzTx/>
              <a:buFont typeface="Arial"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Visible Profile</a:t>
            </a:r>
          </a:p>
          <a:p>
            <a:pPr marL="342900" marR="0" lvl="0" indent="-342900" algn="l" defTabSz="457200" rtl="0" eaLnBrk="1" fontAlgn="auto" latinLnBrk="0" hangingPunct="1">
              <a:lnSpc>
                <a:spcPct val="100000"/>
              </a:lnSpc>
              <a:spcBef>
                <a:spcPts val="900"/>
              </a:spcBef>
              <a:spcAft>
                <a:spcPts val="0"/>
              </a:spcAft>
              <a:buClr>
                <a:srgbClr val="008476"/>
              </a:buClr>
              <a:buSzTx/>
              <a:buFont typeface="Arial"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Constructive Dialogue</a:t>
            </a:r>
          </a:p>
          <a:p>
            <a:pPr marL="342900" marR="0" lvl="0" indent="-342900" algn="l" defTabSz="457200" rtl="0" eaLnBrk="1" fontAlgn="auto" latinLnBrk="0" hangingPunct="1">
              <a:lnSpc>
                <a:spcPct val="100000"/>
              </a:lnSpc>
              <a:spcBef>
                <a:spcPts val="900"/>
              </a:spcBef>
              <a:spcAft>
                <a:spcPts val="0"/>
              </a:spcAft>
              <a:buClr>
                <a:srgbClr val="008476"/>
              </a:buClr>
              <a:buSzTx/>
              <a:buFont typeface="Arial"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Representative membership</a:t>
            </a:r>
          </a:p>
          <a:p>
            <a:pPr marL="342900" marR="0" lvl="0" indent="-342900" algn="l" defTabSz="457200" rtl="0" eaLnBrk="1" fontAlgn="auto" latinLnBrk="0" hangingPunct="1">
              <a:lnSpc>
                <a:spcPct val="100000"/>
              </a:lnSpc>
              <a:spcBef>
                <a:spcPts val="900"/>
              </a:spcBef>
              <a:spcAft>
                <a:spcPts val="0"/>
              </a:spcAft>
              <a:buClr>
                <a:srgbClr val="008476"/>
              </a:buClr>
              <a:buSzTx/>
              <a:buFont typeface="Arial"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Representatives</a:t>
            </a:r>
          </a:p>
        </p:txBody>
      </p:sp>
    </p:spTree>
    <p:extLst>
      <p:ext uri="{BB962C8B-B14F-4D97-AF65-F5344CB8AC3E}">
        <p14:creationId xmlns:p14="http://schemas.microsoft.com/office/powerpoint/2010/main" val="229841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4D16-9D85-47D5-AF13-A936DB085A81}"/>
              </a:ext>
            </a:extLst>
          </p:cNvPr>
          <p:cNvSpPr>
            <a:spLocks noGrp="1"/>
          </p:cNvSpPr>
          <p:nvPr>
            <p:ph type="title"/>
          </p:nvPr>
        </p:nvSpPr>
        <p:spPr>
          <a:xfrm>
            <a:off x="483302" y="651079"/>
            <a:ext cx="7760988" cy="1653210"/>
          </a:xfrm>
        </p:spPr>
        <p:txBody>
          <a:bodyPr>
            <a:noAutofit/>
          </a:bodyPr>
          <a:lstStyle/>
          <a:p>
            <a:br>
              <a:rPr lang="en-GB" dirty="0">
                <a:latin typeface="Arial"/>
                <a:cs typeface="Arial"/>
              </a:rPr>
            </a:br>
            <a:r>
              <a:rPr lang="en-GB" dirty="0">
                <a:latin typeface="Arial"/>
                <a:cs typeface="Arial"/>
              </a:rPr>
              <a:t>Bringing about change </a:t>
            </a:r>
            <a:br>
              <a:rPr lang="en-GB" dirty="0">
                <a:latin typeface="Arial"/>
                <a:cs typeface="Arial"/>
              </a:rPr>
            </a:br>
            <a:r>
              <a:rPr lang="en-GB" dirty="0">
                <a:latin typeface="Arial"/>
                <a:cs typeface="Arial"/>
              </a:rPr>
              <a:t>through union democracy: </a:t>
            </a:r>
            <a:br>
              <a:rPr lang="en-GB" dirty="0">
                <a:latin typeface="Arial"/>
                <a:cs typeface="Arial"/>
              </a:rPr>
            </a:br>
            <a:r>
              <a:rPr lang="en-GB" dirty="0">
                <a:latin typeface="Arial"/>
                <a:cs typeface="Arial"/>
              </a:rPr>
              <a:t>Motions </a:t>
            </a:r>
          </a:p>
        </p:txBody>
      </p:sp>
      <p:pic>
        <p:nvPicPr>
          <p:cNvPr id="4" name="Picture 4" descr="Diagram&#10;&#10;Description automatically generated">
            <a:extLst>
              <a:ext uri="{FF2B5EF4-FFF2-40B4-BE49-F238E27FC236}">
                <a16:creationId xmlns:a16="http://schemas.microsoft.com/office/drawing/2014/main" id="{3E186B1B-E7E5-416A-906D-1D084686F683}"/>
              </a:ext>
            </a:extLst>
          </p:cNvPr>
          <p:cNvPicPr>
            <a:picLocks noGrp="1" noChangeAspect="1"/>
          </p:cNvPicPr>
          <p:nvPr>
            <p:ph idx="1"/>
          </p:nvPr>
        </p:nvPicPr>
        <p:blipFill>
          <a:blip r:embed="rId3"/>
          <a:stretch>
            <a:fillRect/>
          </a:stretch>
        </p:blipFill>
        <p:spPr>
          <a:xfrm>
            <a:off x="483302" y="2422188"/>
            <a:ext cx="9205320" cy="3968885"/>
          </a:xfrm>
        </p:spPr>
      </p:pic>
    </p:spTree>
    <p:extLst>
      <p:ext uri="{BB962C8B-B14F-4D97-AF65-F5344CB8AC3E}">
        <p14:creationId xmlns:p14="http://schemas.microsoft.com/office/powerpoint/2010/main" val="159508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F1CE-38F9-4B55-BD4A-35F10AD355DB}"/>
              </a:ext>
            </a:extLst>
          </p:cNvPr>
          <p:cNvSpPr>
            <a:spLocks noGrp="1"/>
          </p:cNvSpPr>
          <p:nvPr>
            <p:ph type="ctrTitle"/>
          </p:nvPr>
        </p:nvSpPr>
        <p:spPr>
          <a:xfrm>
            <a:off x="1093343" y="1"/>
            <a:ext cx="7078108" cy="6857999"/>
          </a:xfrm>
        </p:spPr>
        <p:txBody>
          <a:bodyPr anchor="ctr"/>
          <a:lstStyle/>
          <a:p>
            <a:r>
              <a:rPr lang="en-GB" sz="4800" dirty="0">
                <a:latin typeface="Arial"/>
                <a:cs typeface="Arial"/>
              </a:rPr>
              <a:t>Unit 6</a:t>
            </a:r>
            <a:br>
              <a:rPr lang="en-GB" sz="4800" dirty="0">
                <a:latin typeface="Arial"/>
                <a:cs typeface="Arial"/>
              </a:rPr>
            </a:br>
            <a:r>
              <a:rPr lang="en-GB" sz="2800" b="0" dirty="0">
                <a:solidFill>
                  <a:schemeClr val="tx1"/>
                </a:solidFill>
                <a:latin typeface="Arial"/>
                <a:cs typeface="Arial"/>
              </a:rPr>
              <a:t>Effective campaigning for union reps</a:t>
            </a:r>
          </a:p>
        </p:txBody>
      </p:sp>
      <p:sp>
        <p:nvSpPr>
          <p:cNvPr id="3" name="Subtitle 2">
            <a:extLst>
              <a:ext uri="{FF2B5EF4-FFF2-40B4-BE49-F238E27FC236}">
                <a16:creationId xmlns:a16="http://schemas.microsoft.com/office/drawing/2014/main" id="{FCF4CAC0-421E-4207-AAA5-88381AED56A0}"/>
              </a:ext>
            </a:extLst>
          </p:cNvPr>
          <p:cNvSpPr>
            <a:spLocks noGrp="1"/>
          </p:cNvSpPr>
          <p:nvPr>
            <p:ph type="subTitle" idx="1"/>
          </p:nvPr>
        </p:nvSpPr>
        <p:spPr/>
        <p:txBody>
          <a:bodyPr/>
          <a:lstStyle/>
          <a:p>
            <a:r>
              <a:rPr lang="en-GB"/>
              <a:t> </a:t>
            </a:r>
          </a:p>
        </p:txBody>
      </p:sp>
    </p:spTree>
    <p:extLst>
      <p:ext uri="{BB962C8B-B14F-4D97-AF65-F5344CB8AC3E}">
        <p14:creationId xmlns:p14="http://schemas.microsoft.com/office/powerpoint/2010/main" val="129081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4316" y="2312126"/>
            <a:ext cx="7463608" cy="2880047"/>
          </a:xfrm>
        </p:spPr>
        <p:txBody>
          <a:bodyPr/>
          <a:lstStyle/>
          <a:p>
            <a:r>
              <a:rPr lang="en-GB"/>
              <a:t> </a:t>
            </a:r>
          </a:p>
        </p:txBody>
      </p:sp>
      <p:sp>
        <p:nvSpPr>
          <p:cNvPr id="2" name="Title 1"/>
          <p:cNvSpPr>
            <a:spLocks noGrp="1"/>
          </p:cNvSpPr>
          <p:nvPr>
            <p:ph type="ctrTitle"/>
          </p:nvPr>
        </p:nvSpPr>
        <p:spPr>
          <a:xfrm>
            <a:off x="645579" y="778806"/>
            <a:ext cx="6856855" cy="1490617"/>
          </a:xfrm>
        </p:spPr>
        <p:txBody>
          <a:bodyPr/>
          <a:lstStyle/>
          <a:p>
            <a:r>
              <a:rPr lang="en-GB"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0000">
            <a:off x="6988750" y="3242794"/>
            <a:ext cx="4898086" cy="3267753"/>
          </a:xfrm>
          <a:prstGeom prst="rect">
            <a:avLst/>
          </a:prstGeom>
          <a:ln w="76200">
            <a:solidFill>
              <a:schemeClr val="bg1"/>
            </a:solidFill>
          </a:ln>
        </p:spPr>
      </p:pic>
      <p:sp>
        <p:nvSpPr>
          <p:cNvPr id="4" name="TextBox 3">
            <a:extLst>
              <a:ext uri="{FF2B5EF4-FFF2-40B4-BE49-F238E27FC236}">
                <a16:creationId xmlns:a16="http://schemas.microsoft.com/office/drawing/2014/main" id="{2234F029-EB18-4222-AA2B-7425676B9972}"/>
              </a:ext>
            </a:extLst>
          </p:cNvPr>
          <p:cNvSpPr txBox="1"/>
          <p:nvPr/>
        </p:nvSpPr>
        <p:spPr>
          <a:xfrm>
            <a:off x="859878" y="0"/>
            <a:ext cx="6751793" cy="131939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900"/>
              </a:spcBef>
              <a:spcAft>
                <a:spcPts val="0"/>
              </a:spcAft>
              <a:buClrTx/>
              <a:buSzTx/>
              <a:buFontTx/>
              <a:buNone/>
              <a:tabLst/>
              <a:defRPr/>
            </a:pPr>
            <a:endPar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Times" panose="02020603050405020304" pitchFamily="18" charset="0"/>
              <a:cs typeface="+mn-cs"/>
            </a:endParaRPr>
          </a:p>
          <a:p>
            <a:pPr marL="0" marR="0" lvl="0" indent="0" algn="l" defTabSz="457200" rtl="0" eaLnBrk="1" fontAlgn="auto" latinLnBrk="0" hangingPunct="1">
              <a:lnSpc>
                <a:spcPct val="100000"/>
              </a:lnSpc>
              <a:spcBef>
                <a:spcPts val="90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Arial" panose="020B0604020202020204" pitchFamily="34" charset="0"/>
                <a:ea typeface="Times" panose="02020603050405020304" pitchFamily="18" charset="0"/>
                <a:cs typeface="+mn-cs"/>
              </a:rPr>
              <a:t>Learning outcomes recap</a:t>
            </a:r>
          </a:p>
        </p:txBody>
      </p:sp>
      <p:sp>
        <p:nvSpPr>
          <p:cNvPr id="8" name="TextBox 7">
            <a:extLst>
              <a:ext uri="{FF2B5EF4-FFF2-40B4-BE49-F238E27FC236}">
                <a16:creationId xmlns:a16="http://schemas.microsoft.com/office/drawing/2014/main" id="{53AB55FF-9D39-4D4D-B33C-021C8808FFAC}"/>
              </a:ext>
            </a:extLst>
          </p:cNvPr>
          <p:cNvSpPr txBox="1"/>
          <p:nvPr/>
        </p:nvSpPr>
        <p:spPr>
          <a:xfrm>
            <a:off x="645579" y="1273841"/>
            <a:ext cx="7749391" cy="2334064"/>
          </a:xfrm>
          <a:prstGeom prst="rect">
            <a:avLst/>
          </a:prstGeom>
          <a:noFill/>
        </p:spPr>
        <p:txBody>
          <a:bodyPr wrap="square" rtlCol="0" anchor="ctr">
            <a:noAutofit/>
          </a:bodyPr>
          <a:lstStyle/>
          <a:p>
            <a:pPr marL="285750" marR="0" lvl="0" indent="-285750" algn="l" defTabSz="457200" rtl="0" eaLnBrk="1" fontAlgn="auto" latinLnBrk="0" hangingPunct="1">
              <a:lnSpc>
                <a:spcPct val="100000"/>
              </a:lnSpc>
              <a:spcBef>
                <a:spcPts val="600"/>
              </a:spcBef>
              <a:spcAft>
                <a:spcPts val="0"/>
              </a:spcAft>
              <a:buClr>
                <a:srgbClr val="008476"/>
              </a:buClr>
              <a:buSzTx/>
              <a:buFont typeface="Arial" panose="020B0604020202020204" pitchFamily="34" charset="0"/>
              <a:buChar char="•"/>
              <a:tabLst>
                <a:tab pos="215900" algn="l"/>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Times" panose="02020603050405020304" pitchFamily="18" charset="0"/>
                <a:cs typeface="+mn-cs"/>
              </a:rPr>
              <a:t>Find out how to identify collective issues and build them into campaigns.</a:t>
            </a:r>
          </a:p>
          <a:p>
            <a:pPr marL="285750" marR="0" lvl="0" indent="-285750" algn="l" defTabSz="457200" rtl="0" eaLnBrk="1" fontAlgn="auto" latinLnBrk="0" hangingPunct="1">
              <a:lnSpc>
                <a:spcPct val="100000"/>
              </a:lnSpc>
              <a:spcBef>
                <a:spcPts val="600"/>
              </a:spcBef>
              <a:spcAft>
                <a:spcPts val="0"/>
              </a:spcAft>
              <a:buClr>
                <a:srgbClr val="008476"/>
              </a:buClr>
              <a:buSzTx/>
              <a:buFont typeface="Arial" panose="020B0604020202020204" pitchFamily="34" charset="0"/>
              <a:buChar char="•"/>
              <a:tabLst>
                <a:tab pos="215900" algn="l"/>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Times" panose="02020603050405020304" pitchFamily="18" charset="0"/>
                <a:cs typeface="+mn-cs"/>
              </a:rPr>
              <a:t>Learn how your campaign can influence policy – in the workplace and in the wider union.</a:t>
            </a:r>
          </a:p>
        </p:txBody>
      </p:sp>
      <p:sp>
        <p:nvSpPr>
          <p:cNvPr id="9" name="Chevron 8">
            <a:extLst>
              <a:ext uri="{FF2B5EF4-FFF2-40B4-BE49-F238E27FC236}">
                <a16:creationId xmlns:a16="http://schemas.microsoft.com/office/drawing/2014/main" id="{9AEA5E9F-7F69-674D-BC80-8B0132977833}"/>
              </a:ext>
            </a:extLst>
          </p:cNvPr>
          <p:cNvSpPr/>
          <p:nvPr/>
        </p:nvSpPr>
        <p:spPr>
          <a:xfrm>
            <a:off x="1093343" y="3528268"/>
            <a:ext cx="2322210" cy="7315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Fear</a:t>
            </a:r>
          </a:p>
        </p:txBody>
      </p:sp>
      <p:sp>
        <p:nvSpPr>
          <p:cNvPr id="12" name="Chevron 11">
            <a:extLst>
              <a:ext uri="{FF2B5EF4-FFF2-40B4-BE49-F238E27FC236}">
                <a16:creationId xmlns:a16="http://schemas.microsoft.com/office/drawing/2014/main" id="{13305DD6-E162-C64F-BB9A-C597E8DC9EC1}"/>
              </a:ext>
            </a:extLst>
          </p:cNvPr>
          <p:cNvSpPr/>
          <p:nvPr/>
        </p:nvSpPr>
        <p:spPr>
          <a:xfrm>
            <a:off x="3112424" y="3528268"/>
            <a:ext cx="750893" cy="73152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13" name="Chevron 12">
            <a:extLst>
              <a:ext uri="{FF2B5EF4-FFF2-40B4-BE49-F238E27FC236}">
                <a16:creationId xmlns:a16="http://schemas.microsoft.com/office/drawing/2014/main" id="{51C895D0-9518-C34D-82A4-799D51333FAD}"/>
              </a:ext>
            </a:extLst>
          </p:cNvPr>
          <p:cNvSpPr/>
          <p:nvPr/>
        </p:nvSpPr>
        <p:spPr>
          <a:xfrm>
            <a:off x="3560191" y="3528268"/>
            <a:ext cx="2389511" cy="731520"/>
          </a:xfrm>
          <a:prstGeom prst="chevron">
            <a:avLst/>
          </a:prstGeom>
          <a:solidFill>
            <a:srgbClr val="FBD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Anger</a:t>
            </a:r>
          </a:p>
        </p:txBody>
      </p:sp>
      <p:sp>
        <p:nvSpPr>
          <p:cNvPr id="14" name="Chevron 13">
            <a:extLst>
              <a:ext uri="{FF2B5EF4-FFF2-40B4-BE49-F238E27FC236}">
                <a16:creationId xmlns:a16="http://schemas.microsoft.com/office/drawing/2014/main" id="{42324BD4-2BA0-CA40-BE79-8FBF21ACA4A1}"/>
              </a:ext>
            </a:extLst>
          </p:cNvPr>
          <p:cNvSpPr/>
          <p:nvPr/>
        </p:nvSpPr>
        <p:spPr>
          <a:xfrm>
            <a:off x="1093343" y="4431238"/>
            <a:ext cx="2322210" cy="7315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Despondency</a:t>
            </a:r>
          </a:p>
        </p:txBody>
      </p:sp>
      <p:sp>
        <p:nvSpPr>
          <p:cNvPr id="15" name="Chevron 14">
            <a:extLst>
              <a:ext uri="{FF2B5EF4-FFF2-40B4-BE49-F238E27FC236}">
                <a16:creationId xmlns:a16="http://schemas.microsoft.com/office/drawing/2014/main" id="{25624022-7755-B44C-B9F8-7B2270AAA5C7}"/>
              </a:ext>
            </a:extLst>
          </p:cNvPr>
          <p:cNvSpPr/>
          <p:nvPr/>
        </p:nvSpPr>
        <p:spPr>
          <a:xfrm>
            <a:off x="3112424" y="4431238"/>
            <a:ext cx="750893" cy="73152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16" name="Chevron 15">
            <a:extLst>
              <a:ext uri="{FF2B5EF4-FFF2-40B4-BE49-F238E27FC236}">
                <a16:creationId xmlns:a16="http://schemas.microsoft.com/office/drawing/2014/main" id="{9C46B9B4-1C9C-DC48-8E20-7BF3AE4AADD8}"/>
              </a:ext>
            </a:extLst>
          </p:cNvPr>
          <p:cNvSpPr/>
          <p:nvPr/>
        </p:nvSpPr>
        <p:spPr>
          <a:xfrm>
            <a:off x="3560191" y="4431238"/>
            <a:ext cx="2389511" cy="731520"/>
          </a:xfrm>
          <a:prstGeom prst="chevron">
            <a:avLst/>
          </a:prstGeom>
          <a:solidFill>
            <a:srgbClr val="FBD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Hope</a:t>
            </a:r>
          </a:p>
        </p:txBody>
      </p:sp>
      <p:sp>
        <p:nvSpPr>
          <p:cNvPr id="17" name="Chevron 16">
            <a:extLst>
              <a:ext uri="{FF2B5EF4-FFF2-40B4-BE49-F238E27FC236}">
                <a16:creationId xmlns:a16="http://schemas.microsoft.com/office/drawing/2014/main" id="{65B0F735-3EB8-EC4F-BE30-871E30C4D3BD}"/>
              </a:ext>
            </a:extLst>
          </p:cNvPr>
          <p:cNvSpPr/>
          <p:nvPr/>
        </p:nvSpPr>
        <p:spPr>
          <a:xfrm>
            <a:off x="1093343" y="5311348"/>
            <a:ext cx="2322210" cy="7315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Apathy</a:t>
            </a:r>
          </a:p>
        </p:txBody>
      </p:sp>
      <p:sp>
        <p:nvSpPr>
          <p:cNvPr id="18" name="Chevron 17">
            <a:extLst>
              <a:ext uri="{FF2B5EF4-FFF2-40B4-BE49-F238E27FC236}">
                <a16:creationId xmlns:a16="http://schemas.microsoft.com/office/drawing/2014/main" id="{A086EFE8-8F24-4848-993D-311033FB4F8D}"/>
              </a:ext>
            </a:extLst>
          </p:cNvPr>
          <p:cNvSpPr/>
          <p:nvPr/>
        </p:nvSpPr>
        <p:spPr>
          <a:xfrm>
            <a:off x="3112424" y="5311348"/>
            <a:ext cx="750893" cy="73152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19" name="Chevron 18">
            <a:extLst>
              <a:ext uri="{FF2B5EF4-FFF2-40B4-BE49-F238E27FC236}">
                <a16:creationId xmlns:a16="http://schemas.microsoft.com/office/drawing/2014/main" id="{D6E85F81-495F-7848-B1F6-8AB22901EE63}"/>
              </a:ext>
            </a:extLst>
          </p:cNvPr>
          <p:cNvSpPr/>
          <p:nvPr/>
        </p:nvSpPr>
        <p:spPr>
          <a:xfrm>
            <a:off x="3560191" y="5311348"/>
            <a:ext cx="2389511" cy="731520"/>
          </a:xfrm>
          <a:prstGeom prst="chevron">
            <a:avLst/>
          </a:prstGeom>
          <a:solidFill>
            <a:srgbClr val="FBD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Action</a:t>
            </a:r>
          </a:p>
        </p:txBody>
      </p:sp>
    </p:spTree>
    <p:extLst>
      <p:ext uri="{BB962C8B-B14F-4D97-AF65-F5344CB8AC3E}">
        <p14:creationId xmlns:p14="http://schemas.microsoft.com/office/powerpoint/2010/main" val="273576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8515" y="749029"/>
            <a:ext cx="7341654" cy="832573"/>
          </a:xfrm>
        </p:spPr>
        <p:txBody>
          <a:bodyPr anchor="b">
            <a:normAutofit fontScale="90000"/>
          </a:bodyPr>
          <a:lstStyle/>
          <a:p>
            <a:br>
              <a:rPr lang="en-GB" sz="3000" dirty="0"/>
            </a:br>
            <a:r>
              <a:rPr lang="en-GB" dirty="0">
                <a:solidFill>
                  <a:schemeClr val="tx1"/>
                </a:solidFill>
              </a:rPr>
              <a:t>What is campaigning?</a:t>
            </a:r>
            <a:endParaRPr lang="en-GB" sz="3000" dirty="0">
              <a:solidFill>
                <a:schemeClr val="tx1"/>
              </a:solidFill>
            </a:endParaRPr>
          </a:p>
        </p:txBody>
      </p:sp>
      <p:sp>
        <p:nvSpPr>
          <p:cNvPr id="2" name="Content Placeholder 1"/>
          <p:cNvSpPr>
            <a:spLocks noGrp="1"/>
          </p:cNvSpPr>
          <p:nvPr>
            <p:ph idx="1"/>
          </p:nvPr>
        </p:nvSpPr>
        <p:spPr>
          <a:xfrm>
            <a:off x="908514" y="1770434"/>
            <a:ext cx="8692685" cy="4581728"/>
          </a:xfrm>
        </p:spPr>
        <p:txBody>
          <a:bodyPr anchor="ctr">
            <a:noAutofit/>
          </a:bodyPr>
          <a:lstStyle/>
          <a:p>
            <a:pPr>
              <a:spcAft>
                <a:spcPts val="1200"/>
              </a:spcAft>
              <a:buClr>
                <a:srgbClr val="008476"/>
              </a:buClr>
            </a:pPr>
            <a:r>
              <a:rPr lang="en-GB" sz="2400" dirty="0">
                <a:solidFill>
                  <a:schemeClr val="tx1"/>
                </a:solidFill>
              </a:rPr>
              <a:t>Campaigning is about achieving change. </a:t>
            </a:r>
            <a:br>
              <a:rPr lang="en-GB" sz="2400" dirty="0">
                <a:solidFill>
                  <a:schemeClr val="tx1"/>
                </a:solidFill>
              </a:rPr>
            </a:br>
            <a:r>
              <a:rPr lang="en-GB" sz="2400" dirty="0">
                <a:solidFill>
                  <a:schemeClr val="tx1"/>
                </a:solidFill>
              </a:rPr>
              <a:t>It might be about persuading people to take a particular course of action in relation to a particular issue.</a:t>
            </a:r>
          </a:p>
          <a:p>
            <a:pPr>
              <a:spcAft>
                <a:spcPts val="1200"/>
              </a:spcAft>
              <a:buClr>
                <a:srgbClr val="008476"/>
              </a:buClr>
            </a:pPr>
            <a:r>
              <a:rPr lang="en-GB" sz="2400" dirty="0">
                <a:solidFill>
                  <a:schemeClr val="tx1"/>
                </a:solidFill>
              </a:rPr>
              <a:t>Campaigning means having a clear aim, knowing what you want to achieve and </a:t>
            </a:r>
            <a:br>
              <a:rPr lang="en-GB" sz="2400" dirty="0">
                <a:solidFill>
                  <a:schemeClr val="tx1"/>
                </a:solidFill>
              </a:rPr>
            </a:br>
            <a:r>
              <a:rPr lang="en-GB" sz="2400" dirty="0">
                <a:solidFill>
                  <a:schemeClr val="tx1"/>
                </a:solidFill>
              </a:rPr>
              <a:t>what is required to bring that change about.</a:t>
            </a:r>
          </a:p>
          <a:p>
            <a:pPr>
              <a:spcAft>
                <a:spcPts val="1200"/>
              </a:spcAft>
              <a:buClr>
                <a:srgbClr val="008476"/>
              </a:buClr>
            </a:pPr>
            <a:r>
              <a:rPr lang="en-GB" sz="2400" dirty="0">
                <a:solidFill>
                  <a:schemeClr val="tx1"/>
                </a:solidFill>
              </a:rPr>
              <a:t>It is more than organising individual </a:t>
            </a:r>
            <a:br>
              <a:rPr lang="en-GB" sz="2400" dirty="0">
                <a:solidFill>
                  <a:schemeClr val="tx1"/>
                </a:solidFill>
              </a:rPr>
            </a:br>
            <a:r>
              <a:rPr lang="en-GB" sz="2400" dirty="0">
                <a:solidFill>
                  <a:schemeClr val="tx1"/>
                </a:solidFill>
              </a:rPr>
              <a:t>events or publicity stunts.</a:t>
            </a:r>
          </a:p>
        </p:txBody>
      </p:sp>
    </p:spTree>
    <p:extLst>
      <p:ext uri="{BB962C8B-B14F-4D97-AF65-F5344CB8AC3E}">
        <p14:creationId xmlns:p14="http://schemas.microsoft.com/office/powerpoint/2010/main" val="1224691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09DC-DF4B-0A47-A342-944D106E5A13}"/>
              </a:ext>
            </a:extLst>
          </p:cNvPr>
          <p:cNvSpPr>
            <a:spLocks noGrp="1"/>
          </p:cNvSpPr>
          <p:nvPr>
            <p:ph type="title"/>
          </p:nvPr>
        </p:nvSpPr>
        <p:spPr>
          <a:xfrm>
            <a:off x="791786" y="0"/>
            <a:ext cx="9375268" cy="1532949"/>
          </a:xfrm>
        </p:spPr>
        <p:txBody>
          <a:bodyPr anchor="b">
            <a:normAutofit/>
          </a:bodyPr>
          <a:lstStyle/>
          <a:p>
            <a:br>
              <a:rPr lang="en-US" sz="3000" dirty="0"/>
            </a:br>
            <a:r>
              <a:rPr lang="en-US" dirty="0">
                <a:solidFill>
                  <a:schemeClr val="tx1"/>
                </a:solidFill>
              </a:rPr>
              <a:t>Thinking about campaigning?</a:t>
            </a:r>
            <a:endParaRPr lang="en-US" sz="3000" dirty="0">
              <a:solidFill>
                <a:schemeClr val="tx1"/>
              </a:solidFill>
            </a:endParaRPr>
          </a:p>
        </p:txBody>
      </p:sp>
      <p:sp>
        <p:nvSpPr>
          <p:cNvPr id="3" name="Content Placeholder 2">
            <a:extLst>
              <a:ext uri="{FF2B5EF4-FFF2-40B4-BE49-F238E27FC236}">
                <a16:creationId xmlns:a16="http://schemas.microsoft.com/office/drawing/2014/main" id="{F395BB3B-8C53-C746-B818-E79722D181E7}"/>
              </a:ext>
            </a:extLst>
          </p:cNvPr>
          <p:cNvSpPr>
            <a:spLocks noGrp="1"/>
          </p:cNvSpPr>
          <p:nvPr>
            <p:ph idx="1"/>
          </p:nvPr>
        </p:nvSpPr>
        <p:spPr>
          <a:xfrm>
            <a:off x="1034977" y="1614791"/>
            <a:ext cx="6047045" cy="4576293"/>
          </a:xfrm>
        </p:spPr>
        <p:txBody>
          <a:bodyPr anchor="ctr">
            <a:normAutofit/>
          </a:bodyPr>
          <a:lstStyle/>
          <a:p>
            <a:pPr marL="0" indent="0">
              <a:buClr>
                <a:srgbClr val="008476"/>
              </a:buClr>
              <a:buNone/>
            </a:pPr>
            <a:r>
              <a:rPr lang="en-US" sz="2400" b="1" dirty="0">
                <a:solidFill>
                  <a:schemeClr val="tx1"/>
                </a:solidFill>
              </a:rPr>
              <a:t>Activity </a:t>
            </a:r>
          </a:p>
          <a:p>
            <a:pPr>
              <a:buClr>
                <a:srgbClr val="008476"/>
              </a:buClr>
              <a:buFont typeface="Arial" panose="020B0604020202020204" pitchFamily="34" charset="0"/>
              <a:buChar char="•"/>
            </a:pPr>
            <a:r>
              <a:rPr lang="en-US" sz="2400" dirty="0">
                <a:solidFill>
                  <a:schemeClr val="tx1"/>
                </a:solidFill>
              </a:rPr>
              <a:t>What campaigns have you noticed recently and why?</a:t>
            </a:r>
          </a:p>
          <a:p>
            <a:pPr>
              <a:buClr>
                <a:srgbClr val="008476"/>
              </a:buClr>
              <a:buFont typeface="Arial" panose="020B0604020202020204" pitchFamily="34" charset="0"/>
              <a:buChar char="•"/>
            </a:pPr>
            <a:r>
              <a:rPr lang="en-US" sz="2400" dirty="0">
                <a:solidFill>
                  <a:schemeClr val="tx1"/>
                </a:solidFill>
              </a:rPr>
              <a:t>Who is a great campaigner?</a:t>
            </a:r>
          </a:p>
          <a:p>
            <a:pPr>
              <a:buClr>
                <a:srgbClr val="008476"/>
              </a:buClr>
              <a:buFont typeface="Arial" panose="020B0604020202020204" pitchFamily="34" charset="0"/>
              <a:buChar char="•"/>
            </a:pPr>
            <a:r>
              <a:rPr lang="en-US" sz="2400" dirty="0">
                <a:solidFill>
                  <a:schemeClr val="tx1"/>
                </a:solidFill>
              </a:rPr>
              <a:t>What goes into a successful campaign?</a:t>
            </a:r>
          </a:p>
          <a:p>
            <a:pPr>
              <a:buClr>
                <a:srgbClr val="008476"/>
              </a:buClr>
              <a:buFont typeface="Arial" panose="020B0604020202020204" pitchFamily="34" charset="0"/>
              <a:buChar char="•"/>
            </a:pPr>
            <a:r>
              <a:rPr lang="en-US" sz="2400" dirty="0">
                <a:solidFill>
                  <a:schemeClr val="tx1"/>
                </a:solidFill>
              </a:rPr>
              <a:t>What successful campaigns have you been a part of?</a:t>
            </a:r>
          </a:p>
        </p:txBody>
      </p:sp>
    </p:spTree>
    <p:extLst>
      <p:ext uri="{BB962C8B-B14F-4D97-AF65-F5344CB8AC3E}">
        <p14:creationId xmlns:p14="http://schemas.microsoft.com/office/powerpoint/2010/main" val="1150119067"/>
      </p:ext>
    </p:extLst>
  </p:cSld>
  <p:clrMapOvr>
    <a:masterClrMapping/>
  </p:clrMapOvr>
</p:sld>
</file>

<file path=ppt/theme/theme1.xml><?xml version="1.0" encoding="utf-8"?>
<a:theme xmlns:a="http://schemas.openxmlformats.org/drawingml/2006/main" name="1_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PPT-2019" id="{5FA888B5-2446-A74F-9193-EB4C4ED29CF5}" vid="{AA30CE0A-CFA3-4C4B-BFF3-D41AEF84E4D7}"/>
    </a:ext>
  </a:extLst>
</a:theme>
</file>

<file path=ppt/theme/theme2.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4" ma:contentTypeDescription="Create a new document." ma:contentTypeScope="" ma:versionID="429a7a54ce5e57d4daee116aa59826e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7d09396a319e3cc611ff9a92311abacf"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2FB24D-BB14-4917-B50F-61DAA0EC8A0E}">
  <ds:schemaRefs>
    <ds:schemaRef ds:uri="http://schemas.microsoft.com/sharepoint/v3/contenttype/forms"/>
  </ds:schemaRefs>
</ds:datastoreItem>
</file>

<file path=customXml/itemProps2.xml><?xml version="1.0" encoding="utf-8"?>
<ds:datastoreItem xmlns:ds="http://schemas.openxmlformats.org/officeDocument/2006/customXml" ds:itemID="{9A337EF5-D358-40D5-8642-68822C079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E6550F-F91D-4DC2-A775-D81DDE1545BB}">
  <ds:schemaRefs>
    <ds:schemaRef ds:uri="http://purl.org/dc/elements/1.1/"/>
    <ds:schemaRef ds:uri="http://schemas.microsoft.com/office/2006/metadata/properties"/>
    <ds:schemaRef ds:uri="http://purl.org/dc/terms/"/>
    <ds:schemaRef ds:uri="0ecf5486-e989-4379-bfee-e9488933998c"/>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95c4e850-32b5-4d18-96f2-9b7a5c16f8c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1_Prospect-Bectu</Template>
  <TotalTime>1424</TotalTime>
  <Words>3506</Words>
  <Application>Microsoft Office PowerPoint</Application>
  <PresentationFormat>Widescreen</PresentationFormat>
  <Paragraphs>363</Paragraphs>
  <Slides>38</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Courier New</vt:lpstr>
      <vt:lpstr>Geneva</vt:lpstr>
      <vt:lpstr>Symbol</vt:lpstr>
      <vt:lpstr>Trebuchet MS</vt:lpstr>
      <vt:lpstr>Wingdings 3</vt:lpstr>
      <vt:lpstr>1_Prospect-Bectu</vt:lpstr>
      <vt:lpstr>Prospect-Bectu-theme</vt:lpstr>
      <vt:lpstr>Bargaining for a sustainable workplace</vt:lpstr>
      <vt:lpstr>Unit 5</vt:lpstr>
      <vt:lpstr>Bringing about change  through policy review…</vt:lpstr>
      <vt:lpstr>Building a Stronger Union</vt:lpstr>
      <vt:lpstr> Bringing about change  through union democracy:  Motions </vt:lpstr>
      <vt:lpstr>Unit 6 Effective campaigning for union reps</vt:lpstr>
      <vt:lpstr> </vt:lpstr>
      <vt:lpstr> What is campaigning?</vt:lpstr>
      <vt:lpstr> Thinking about campaigning?</vt:lpstr>
      <vt:lpstr> What you need to be  clear about:</vt:lpstr>
      <vt:lpstr> Campaigns require:</vt:lpstr>
      <vt:lpstr>PowerPoint Presentation</vt:lpstr>
      <vt:lpstr>Activity </vt:lpstr>
      <vt:lpstr> Campaign team</vt:lpstr>
      <vt:lpstr> </vt:lpstr>
      <vt:lpstr> Creating campaign goals</vt:lpstr>
      <vt:lpstr> Campaign message</vt:lpstr>
      <vt:lpstr> Tests for a good campaign message</vt:lpstr>
      <vt:lpstr>Who are you targeting?</vt:lpstr>
      <vt:lpstr> Who is with you and who is against you?</vt:lpstr>
      <vt:lpstr>Activity D: Identify targets and allies</vt:lpstr>
      <vt:lpstr> Taking things forward</vt:lpstr>
      <vt:lpstr> Top tips for campaigns</vt:lpstr>
      <vt:lpstr> Remember!</vt:lpstr>
      <vt:lpstr>Case studies on website</vt:lpstr>
      <vt:lpstr>Case Studies</vt:lpstr>
      <vt:lpstr>Need some inspiration...? Examples of what some environmental reps have achieved.</vt:lpstr>
      <vt:lpstr>Green Checklist</vt:lpstr>
      <vt:lpstr>Networks to get involved with;</vt:lpstr>
      <vt:lpstr>Strategies within workplaces</vt:lpstr>
      <vt:lpstr>Pensions</vt:lpstr>
      <vt:lpstr>Actions for a  sustainable workplace</vt:lpstr>
      <vt:lpstr>Resources</vt:lpstr>
      <vt:lpstr>Review</vt:lpstr>
      <vt:lpstr>Action Plan and Next Steps</vt:lpstr>
      <vt:lpstr>External Resources</vt:lpstr>
      <vt:lpstr>External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bullying</dc:title>
  <dc:creator>Microsoft Office User</dc:creator>
  <cp:lastModifiedBy>Kathryn Sharratt</cp:lastModifiedBy>
  <cp:revision>138</cp:revision>
  <cp:lastPrinted>2020-10-01T13:49:11Z</cp:lastPrinted>
  <dcterms:created xsi:type="dcterms:W3CDTF">2020-04-23T14:54:47Z</dcterms:created>
  <dcterms:modified xsi:type="dcterms:W3CDTF">2024-02-13T13:46:16Z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_AdHocReviewCycleID">
    <vt:i4>579855601</vt:i4>
  </property>
  <property fmtid="{D5CDD505-2E9C-101B-9397-08002B2CF9AE}" pid="4" name="_NewReviewCycle">
    <vt:lpwstr/>
  </property>
  <property fmtid="{D5CDD505-2E9C-101B-9397-08002B2CF9AE}" pid="5" name="_EmailSubject">
    <vt:lpwstr>Bargaining for Sustainable Workplace</vt:lpwstr>
  </property>
  <property fmtid="{D5CDD505-2E9C-101B-9397-08002B2CF9AE}" pid="6" name="_AuthorEmail">
    <vt:lpwstr>Arron.Baker@prospect.org.uk</vt:lpwstr>
  </property>
  <property fmtid="{D5CDD505-2E9C-101B-9397-08002B2CF9AE}" pid="7" name="_AuthorEmailDisplayName">
    <vt:lpwstr>Arron Baker</vt:lpwstr>
  </property>
  <property fmtid="{D5CDD505-2E9C-101B-9397-08002B2CF9AE}" pid="8" name="_PreviousAdHocReviewCycleID">
    <vt:i4>991029913</vt:i4>
  </property>
</Properties>
</file>