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52"/>
  </p:notesMasterIdLst>
  <p:handoutMasterIdLst>
    <p:handoutMasterId r:id="rId53"/>
  </p:handoutMasterIdLst>
  <p:sldIdLst>
    <p:sldId id="508" r:id="rId5"/>
    <p:sldId id="509" r:id="rId6"/>
    <p:sldId id="510" r:id="rId7"/>
    <p:sldId id="511" r:id="rId8"/>
    <p:sldId id="518" r:id="rId9"/>
    <p:sldId id="594" r:id="rId10"/>
    <p:sldId id="514" r:id="rId11"/>
    <p:sldId id="513" r:id="rId12"/>
    <p:sldId id="512" r:id="rId13"/>
    <p:sldId id="519" r:id="rId14"/>
    <p:sldId id="550" r:id="rId15"/>
    <p:sldId id="551" r:id="rId16"/>
    <p:sldId id="522" r:id="rId17"/>
    <p:sldId id="520" r:id="rId18"/>
    <p:sldId id="563" r:id="rId19"/>
    <p:sldId id="517" r:id="rId20"/>
    <p:sldId id="516" r:id="rId21"/>
    <p:sldId id="575" r:id="rId22"/>
    <p:sldId id="524" r:id="rId23"/>
    <p:sldId id="525" r:id="rId24"/>
    <p:sldId id="554" r:id="rId25"/>
    <p:sldId id="553" r:id="rId26"/>
    <p:sldId id="576" r:id="rId27"/>
    <p:sldId id="577" r:id="rId28"/>
    <p:sldId id="535" r:id="rId29"/>
    <p:sldId id="581" r:id="rId30"/>
    <p:sldId id="596" r:id="rId31"/>
    <p:sldId id="595" r:id="rId32"/>
    <p:sldId id="579" r:id="rId33"/>
    <p:sldId id="585" r:id="rId34"/>
    <p:sldId id="537" r:id="rId35"/>
    <p:sldId id="573" r:id="rId36"/>
    <p:sldId id="574" r:id="rId37"/>
    <p:sldId id="586" r:id="rId38"/>
    <p:sldId id="587" r:id="rId39"/>
    <p:sldId id="588" r:id="rId40"/>
    <p:sldId id="589" r:id="rId41"/>
    <p:sldId id="545" r:id="rId42"/>
    <p:sldId id="590" r:id="rId43"/>
    <p:sldId id="547" r:id="rId44"/>
    <p:sldId id="552" r:id="rId45"/>
    <p:sldId id="568" r:id="rId46"/>
    <p:sldId id="591" r:id="rId47"/>
    <p:sldId id="580" r:id="rId48"/>
    <p:sldId id="592" r:id="rId49"/>
    <p:sldId id="572" r:id="rId50"/>
    <p:sldId id="593" r:id="rId5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62D61-5F55-99D3-0952-BD45E3508699}" v="2" dt="2025-07-29T08:25:03.136"/>
    <p1510:client id="{8C9B20BA-64EA-C514-4FEB-44139006EBF2}" v="14" dt="2025-07-29T08:25:41.661"/>
    <p1510:client id="{EC94241D-C1A0-B666-B80B-6DD4F595AFDA}" v="2" dt="2025-07-29T08:24:31.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077F3FC6-283D-4452-9F2B-E5CD9A63D55E}"/>
    <pc:docChg chg="modSld">
      <pc:chgData name="Kathryn Sharratt" userId="S::kathryn.sharratt@prospect.org.uk::97cf956a-b3a7-4e73-864d-44684f77c5c1" providerId="AD" clId="Web-{077F3FC6-283D-4452-9F2B-E5CD9A63D55E}" dt="2025-01-14T14:00:06.882" v="1" actId="20577"/>
      <pc:docMkLst>
        <pc:docMk/>
      </pc:docMkLst>
      <pc:sldChg chg="modSp">
        <pc:chgData name="Kathryn Sharratt" userId="S::kathryn.sharratt@prospect.org.uk::97cf956a-b3a7-4e73-864d-44684f77c5c1" providerId="AD" clId="Web-{077F3FC6-283D-4452-9F2B-E5CD9A63D55E}" dt="2025-01-14T14:00:06.882" v="1" actId="20577"/>
        <pc:sldMkLst>
          <pc:docMk/>
          <pc:sldMk cId="2594667888" sldId="578"/>
        </pc:sldMkLst>
      </pc:sldChg>
    </pc:docChg>
  </pc:docChgLst>
  <pc:docChgLst>
    <pc:chgData name="Kathryn Sharratt" userId="S::kathryn.sharratt@prospect.org.uk::97cf956a-b3a7-4e73-864d-44684f77c5c1" providerId="AD" clId="Web-{50A1631D-3D2D-414B-A5D2-9C25FEC9BFE7}"/>
    <pc:docChg chg="modSld">
      <pc:chgData name="Kathryn Sharratt" userId="S::kathryn.sharratt@prospect.org.uk::97cf956a-b3a7-4e73-864d-44684f77c5c1" providerId="AD" clId="Web-{50A1631D-3D2D-414B-A5D2-9C25FEC9BFE7}" dt="2025-01-10T16:59:42.346" v="15" actId="20577"/>
      <pc:docMkLst>
        <pc:docMk/>
      </pc:docMkLst>
      <pc:sldChg chg="modSp">
        <pc:chgData name="Kathryn Sharratt" userId="S::kathryn.sharratt@prospect.org.uk::97cf956a-b3a7-4e73-864d-44684f77c5c1" providerId="AD" clId="Web-{50A1631D-3D2D-414B-A5D2-9C25FEC9BFE7}" dt="2025-01-10T16:59:42.346" v="15" actId="20577"/>
        <pc:sldMkLst>
          <pc:docMk/>
          <pc:sldMk cId="2782556960" sldId="508"/>
        </pc:sldMkLst>
      </pc:sldChg>
    </pc:docChg>
  </pc:docChgLst>
  <pc:docChgLst>
    <pc:chgData name="Kathryn Sharratt" userId="S::kathryn.sharratt@prospect.org.uk::97cf956a-b3a7-4e73-864d-44684f77c5c1" providerId="AD" clId="Web-{67C62D61-5F55-99D3-0952-BD45E3508699}"/>
    <pc:docChg chg="addSld delSld">
      <pc:chgData name="Kathryn Sharratt" userId="S::kathryn.sharratt@prospect.org.uk::97cf956a-b3a7-4e73-864d-44684f77c5c1" providerId="AD" clId="Web-{67C62D61-5F55-99D3-0952-BD45E3508699}" dt="2025-07-29T08:25:03.136" v="1"/>
      <pc:docMkLst>
        <pc:docMk/>
      </pc:docMkLst>
      <pc:sldChg chg="del">
        <pc:chgData name="Kathryn Sharratt" userId="S::kathryn.sharratt@prospect.org.uk::97cf956a-b3a7-4e73-864d-44684f77c5c1" providerId="AD" clId="Web-{67C62D61-5F55-99D3-0952-BD45E3508699}" dt="2025-07-29T08:24:52.323" v="0"/>
        <pc:sldMkLst>
          <pc:docMk/>
          <pc:sldMk cId="2594667888" sldId="578"/>
        </pc:sldMkLst>
      </pc:sldChg>
      <pc:sldChg chg="add">
        <pc:chgData name="Kathryn Sharratt" userId="S::kathryn.sharratt@prospect.org.uk::97cf956a-b3a7-4e73-864d-44684f77c5c1" providerId="AD" clId="Web-{67C62D61-5F55-99D3-0952-BD45E3508699}" dt="2025-07-29T08:25:03.136" v="1"/>
        <pc:sldMkLst>
          <pc:docMk/>
          <pc:sldMk cId="3479891633" sldId="596"/>
        </pc:sldMkLst>
      </pc:sldChg>
    </pc:docChg>
  </pc:docChgLst>
  <pc:docChgLst>
    <pc:chgData name="Kathryn Sharratt" userId="S::kathryn.sharratt@prospect.org.uk::97cf956a-b3a7-4e73-864d-44684f77c5c1" providerId="AD" clId="Web-{EC94241D-C1A0-B666-B80B-6DD4F595AFDA}"/>
    <pc:docChg chg="addSld delSld">
      <pc:chgData name="Kathryn Sharratt" userId="S::kathryn.sharratt@prospect.org.uk::97cf956a-b3a7-4e73-864d-44684f77c5c1" providerId="AD" clId="Web-{EC94241D-C1A0-B666-B80B-6DD4F595AFDA}" dt="2025-07-29T08:24:31.816" v="1"/>
      <pc:docMkLst>
        <pc:docMk/>
      </pc:docMkLst>
      <pc:sldChg chg="del">
        <pc:chgData name="Kathryn Sharratt" userId="S::kathryn.sharratt@prospect.org.uk::97cf956a-b3a7-4e73-864d-44684f77c5c1" providerId="AD" clId="Web-{EC94241D-C1A0-B666-B80B-6DD4F595AFDA}" dt="2025-07-29T08:24:31.816" v="1"/>
        <pc:sldMkLst>
          <pc:docMk/>
          <pc:sldMk cId="1678792462" sldId="559"/>
        </pc:sldMkLst>
      </pc:sldChg>
      <pc:sldChg chg="add">
        <pc:chgData name="Kathryn Sharratt" userId="S::kathryn.sharratt@prospect.org.uk::97cf956a-b3a7-4e73-864d-44684f77c5c1" providerId="AD" clId="Web-{EC94241D-C1A0-B666-B80B-6DD4F595AFDA}" dt="2025-07-29T08:24:26.331" v="0"/>
        <pc:sldMkLst>
          <pc:docMk/>
          <pc:sldMk cId="805729037" sldId="595"/>
        </pc:sldMkLst>
      </pc:sldChg>
    </pc:docChg>
  </pc:docChgLst>
  <pc:docChgLst>
    <pc:chgData name="Kathryn Sharratt" userId="S::kathryn.sharratt@prospect.org.uk::97cf956a-b3a7-4e73-864d-44684f77c5c1" providerId="AD" clId="Web-{8C9B20BA-64EA-C514-4FEB-44139006EBF2}"/>
    <pc:docChg chg="modSld">
      <pc:chgData name="Kathryn Sharratt" userId="S::kathryn.sharratt@prospect.org.uk::97cf956a-b3a7-4e73-864d-44684f77c5c1" providerId="AD" clId="Web-{8C9B20BA-64EA-C514-4FEB-44139006EBF2}" dt="2025-07-29T08:25:39.692" v="11" actId="20577"/>
      <pc:docMkLst>
        <pc:docMk/>
      </pc:docMkLst>
      <pc:sldChg chg="modSp">
        <pc:chgData name="Kathryn Sharratt" userId="S::kathryn.sharratt@prospect.org.uk::97cf956a-b3a7-4e73-864d-44684f77c5c1" providerId="AD" clId="Web-{8C9B20BA-64EA-C514-4FEB-44139006EBF2}" dt="2025-07-29T08:25:39.692" v="11" actId="20577"/>
        <pc:sldMkLst>
          <pc:docMk/>
          <pc:sldMk cId="2782556960" sldId="508"/>
        </pc:sldMkLst>
        <pc:spChg chg="mod">
          <ac:chgData name="Kathryn Sharratt" userId="S::kathryn.sharratt@prospect.org.uk::97cf956a-b3a7-4e73-864d-44684f77c5c1" providerId="AD" clId="Web-{8C9B20BA-64EA-C514-4FEB-44139006EBF2}" dt="2025-07-29T08:25:39.692" v="11" actId="20577"/>
          <ac:spMkLst>
            <pc:docMk/>
            <pc:sldMk cId="2782556960" sldId="508"/>
            <ac:spMk id="3" creationId="{00000000-0000-0000-0000-000000000000}"/>
          </ac:spMkLst>
        </pc:spChg>
      </pc:sldChg>
    </pc:docChg>
  </pc:docChgLst>
  <pc:docChgLst>
    <pc:chgData name="Kathryn Sharratt" userId="97cf956a-b3a7-4e73-864d-44684f77c5c1" providerId="ADAL" clId="{CA9B57C1-2E2D-4759-AD36-DFC008E5AE6E}"/>
    <pc:docChg chg="custSel delSld modSld">
      <pc:chgData name="Kathryn Sharratt" userId="97cf956a-b3a7-4e73-864d-44684f77c5c1" providerId="ADAL" clId="{CA9B57C1-2E2D-4759-AD36-DFC008E5AE6E}" dt="2025-07-29T09:02:50.531" v="66" actId="729"/>
      <pc:docMkLst>
        <pc:docMk/>
      </pc:docMkLst>
      <pc:sldChg chg="modNotesTx">
        <pc:chgData name="Kathryn Sharratt" userId="97cf956a-b3a7-4e73-864d-44684f77c5c1" providerId="ADAL" clId="{CA9B57C1-2E2D-4759-AD36-DFC008E5AE6E}" dt="2025-07-29T08:52:56.801" v="12" actId="20577"/>
        <pc:sldMkLst>
          <pc:docMk/>
          <pc:sldMk cId="756686262" sldId="509"/>
        </pc:sldMkLst>
      </pc:sldChg>
      <pc:sldChg chg="mod modShow">
        <pc:chgData name="Kathryn Sharratt" userId="97cf956a-b3a7-4e73-864d-44684f77c5c1" providerId="ADAL" clId="{CA9B57C1-2E2D-4759-AD36-DFC008E5AE6E}" dt="2025-07-29T08:57:52.995" v="60" actId="729"/>
        <pc:sldMkLst>
          <pc:docMk/>
          <pc:sldMk cId="1101697096" sldId="516"/>
        </pc:sldMkLst>
      </pc:sldChg>
      <pc:sldChg chg="mod modShow">
        <pc:chgData name="Kathryn Sharratt" userId="97cf956a-b3a7-4e73-864d-44684f77c5c1" providerId="ADAL" clId="{CA9B57C1-2E2D-4759-AD36-DFC008E5AE6E}" dt="2025-07-29T08:55:12.292" v="32" actId="729"/>
        <pc:sldMkLst>
          <pc:docMk/>
          <pc:sldMk cId="251408413" sldId="520"/>
        </pc:sldMkLst>
      </pc:sldChg>
      <pc:sldChg chg="mod modShow">
        <pc:chgData name="Kathryn Sharratt" userId="97cf956a-b3a7-4e73-864d-44684f77c5c1" providerId="ADAL" clId="{CA9B57C1-2E2D-4759-AD36-DFC008E5AE6E}" dt="2025-07-29T09:00:53.348" v="61" actId="729"/>
        <pc:sldMkLst>
          <pc:docMk/>
          <pc:sldMk cId="3341725575" sldId="545"/>
        </pc:sldMkLst>
      </pc:sldChg>
      <pc:sldChg chg="mod modShow">
        <pc:chgData name="Kathryn Sharratt" userId="97cf956a-b3a7-4e73-864d-44684f77c5c1" providerId="ADAL" clId="{CA9B57C1-2E2D-4759-AD36-DFC008E5AE6E}" dt="2025-07-29T09:01:03.688" v="62" actId="729"/>
        <pc:sldMkLst>
          <pc:docMk/>
          <pc:sldMk cId="478417963" sldId="547"/>
        </pc:sldMkLst>
      </pc:sldChg>
      <pc:sldChg chg="modNotesTx">
        <pc:chgData name="Kathryn Sharratt" userId="97cf956a-b3a7-4e73-864d-44684f77c5c1" providerId="ADAL" clId="{CA9B57C1-2E2D-4759-AD36-DFC008E5AE6E}" dt="2025-07-29T08:54:27.890" v="31" actId="20577"/>
        <pc:sldMkLst>
          <pc:docMk/>
          <pc:sldMk cId="3865202745" sldId="551"/>
        </pc:sldMkLst>
      </pc:sldChg>
      <pc:sldChg chg="mod modShow">
        <pc:chgData name="Kathryn Sharratt" userId="97cf956a-b3a7-4e73-864d-44684f77c5c1" providerId="ADAL" clId="{CA9B57C1-2E2D-4759-AD36-DFC008E5AE6E}" dt="2025-07-29T09:01:08.880" v="63" actId="729"/>
        <pc:sldMkLst>
          <pc:docMk/>
          <pc:sldMk cId="902109224" sldId="552"/>
        </pc:sldMkLst>
      </pc:sldChg>
      <pc:sldChg chg="del">
        <pc:chgData name="Kathryn Sharratt" userId="97cf956a-b3a7-4e73-864d-44684f77c5c1" providerId="ADAL" clId="{CA9B57C1-2E2D-4759-AD36-DFC008E5AE6E}" dt="2025-07-29T08:52:24.834" v="4" actId="2696"/>
        <pc:sldMkLst>
          <pc:docMk/>
          <pc:sldMk cId="1877209621" sldId="555"/>
        </pc:sldMkLst>
      </pc:sldChg>
      <pc:sldChg chg="del">
        <pc:chgData name="Kathryn Sharratt" userId="97cf956a-b3a7-4e73-864d-44684f77c5c1" providerId="ADAL" clId="{CA9B57C1-2E2D-4759-AD36-DFC008E5AE6E}" dt="2025-07-29T08:52:29.636" v="5" actId="2696"/>
        <pc:sldMkLst>
          <pc:docMk/>
          <pc:sldMk cId="897663650" sldId="561"/>
        </pc:sldMkLst>
      </pc:sldChg>
      <pc:sldChg chg="modNotesTx">
        <pc:chgData name="Kathryn Sharratt" userId="97cf956a-b3a7-4e73-864d-44684f77c5c1" providerId="ADAL" clId="{CA9B57C1-2E2D-4759-AD36-DFC008E5AE6E}" dt="2025-07-29T08:55:24.912" v="38" actId="20577"/>
        <pc:sldMkLst>
          <pc:docMk/>
          <pc:sldMk cId="1481111497" sldId="563"/>
        </pc:sldMkLst>
      </pc:sldChg>
      <pc:sldChg chg="del">
        <pc:chgData name="Kathryn Sharratt" userId="97cf956a-b3a7-4e73-864d-44684f77c5c1" providerId="ADAL" clId="{CA9B57C1-2E2D-4759-AD36-DFC008E5AE6E}" dt="2025-07-29T08:51:44.150" v="0" actId="2696"/>
        <pc:sldMkLst>
          <pc:docMk/>
          <pc:sldMk cId="3929898361" sldId="564"/>
        </pc:sldMkLst>
      </pc:sldChg>
      <pc:sldChg chg="mod modShow">
        <pc:chgData name="Kathryn Sharratt" userId="97cf956a-b3a7-4e73-864d-44684f77c5c1" providerId="ADAL" clId="{CA9B57C1-2E2D-4759-AD36-DFC008E5AE6E}" dt="2025-07-29T09:01:12.097" v="64" actId="729"/>
        <pc:sldMkLst>
          <pc:docMk/>
          <pc:sldMk cId="2978546970" sldId="568"/>
        </pc:sldMkLst>
      </pc:sldChg>
      <pc:sldChg chg="modNotesTx">
        <pc:chgData name="Kathryn Sharratt" userId="97cf956a-b3a7-4e73-864d-44684f77c5c1" providerId="ADAL" clId="{CA9B57C1-2E2D-4759-AD36-DFC008E5AE6E}" dt="2025-07-29T08:55:45.056" v="44" actId="20577"/>
        <pc:sldMkLst>
          <pc:docMk/>
          <pc:sldMk cId="1280770083" sldId="576"/>
        </pc:sldMkLst>
      </pc:sldChg>
      <pc:sldChg chg="del">
        <pc:chgData name="Kathryn Sharratt" userId="97cf956a-b3a7-4e73-864d-44684f77c5c1" providerId="ADAL" clId="{CA9B57C1-2E2D-4759-AD36-DFC008E5AE6E}" dt="2025-07-29T08:51:46.977" v="1" actId="2696"/>
        <pc:sldMkLst>
          <pc:docMk/>
          <pc:sldMk cId="1110128666" sldId="582"/>
        </pc:sldMkLst>
      </pc:sldChg>
      <pc:sldChg chg="del">
        <pc:chgData name="Kathryn Sharratt" userId="97cf956a-b3a7-4e73-864d-44684f77c5c1" providerId="ADAL" clId="{CA9B57C1-2E2D-4759-AD36-DFC008E5AE6E}" dt="2025-07-29T08:51:49.980" v="2" actId="2696"/>
        <pc:sldMkLst>
          <pc:docMk/>
          <pc:sldMk cId="2547937306" sldId="583"/>
        </pc:sldMkLst>
      </pc:sldChg>
      <pc:sldChg chg="del">
        <pc:chgData name="Kathryn Sharratt" userId="97cf956a-b3a7-4e73-864d-44684f77c5c1" providerId="ADAL" clId="{CA9B57C1-2E2D-4759-AD36-DFC008E5AE6E}" dt="2025-07-29T08:52:07.998" v="3" actId="2696"/>
        <pc:sldMkLst>
          <pc:docMk/>
          <pc:sldMk cId="1934627165" sldId="584"/>
        </pc:sldMkLst>
      </pc:sldChg>
      <pc:sldChg chg="modNotesTx">
        <pc:chgData name="Kathryn Sharratt" userId="97cf956a-b3a7-4e73-864d-44684f77c5c1" providerId="ADAL" clId="{CA9B57C1-2E2D-4759-AD36-DFC008E5AE6E}" dt="2025-07-29T08:57:11.103" v="59" actId="20577"/>
        <pc:sldMkLst>
          <pc:docMk/>
          <pc:sldMk cId="3597051935" sldId="585"/>
        </pc:sldMkLst>
      </pc:sldChg>
      <pc:sldChg chg="mod modShow">
        <pc:chgData name="Kathryn Sharratt" userId="97cf956a-b3a7-4e73-864d-44684f77c5c1" providerId="ADAL" clId="{CA9B57C1-2E2D-4759-AD36-DFC008E5AE6E}" dt="2025-07-29T09:01:17.936" v="65" actId="729"/>
        <pc:sldMkLst>
          <pc:docMk/>
          <pc:sldMk cId="3251358175" sldId="591"/>
        </pc:sldMkLst>
      </pc:sldChg>
      <pc:sldChg chg="mod modShow">
        <pc:chgData name="Kathryn Sharratt" userId="97cf956a-b3a7-4e73-864d-44684f77c5c1" providerId="ADAL" clId="{CA9B57C1-2E2D-4759-AD36-DFC008E5AE6E}" dt="2025-07-29T09:02:50.531" v="66" actId="729"/>
        <pc:sldMkLst>
          <pc:docMk/>
          <pc:sldMk cId="3956170075" sldId="593"/>
        </pc:sldMkLst>
      </pc:sldChg>
    </pc:docChg>
  </pc:docChgLst>
  <pc:docChgLst>
    <pc:chgData name="Kathryn Sharratt" userId="S::kathryn.sharratt@prospect.org.uk::97cf956a-b3a7-4e73-864d-44684f77c5c1" providerId="AD" clId="Web-{0467BB0B-BF3F-4B82-B4A3-02DD67ECAB17}"/>
    <pc:docChg chg="modSld">
      <pc:chgData name="Kathryn Sharratt" userId="S::kathryn.sharratt@prospect.org.uk::97cf956a-b3a7-4e73-864d-44684f77c5c1" providerId="AD" clId="Web-{0467BB0B-BF3F-4B82-B4A3-02DD67ECAB17}" dt="2025-01-08T16:49:53.500" v="164"/>
      <pc:docMkLst>
        <pc:docMk/>
      </pc:docMkLst>
      <pc:sldChg chg="modSp">
        <pc:chgData name="Kathryn Sharratt" userId="S::kathryn.sharratt@prospect.org.uk::97cf956a-b3a7-4e73-864d-44684f77c5c1" providerId="AD" clId="Web-{0467BB0B-BF3F-4B82-B4A3-02DD67ECAB17}" dt="2025-01-08T16:47:06.384" v="24" actId="20577"/>
        <pc:sldMkLst>
          <pc:docMk/>
          <pc:sldMk cId="2384727387" sldId="513"/>
        </pc:sldMkLst>
      </pc:sldChg>
      <pc:sldChg chg="modNotes">
        <pc:chgData name="Kathryn Sharratt" userId="S::kathryn.sharratt@prospect.org.uk::97cf956a-b3a7-4e73-864d-44684f77c5c1" providerId="AD" clId="Web-{0467BB0B-BF3F-4B82-B4A3-02DD67ECAB17}" dt="2025-01-08T16:49:05.061" v="106"/>
        <pc:sldMkLst>
          <pc:docMk/>
          <pc:sldMk cId="2594667888" sldId="578"/>
        </pc:sldMkLst>
      </pc:sldChg>
      <pc:sldChg chg="modNotes">
        <pc:chgData name="Kathryn Sharratt" userId="S::kathryn.sharratt@prospect.org.uk::97cf956a-b3a7-4e73-864d-44684f77c5c1" providerId="AD" clId="Web-{0467BB0B-BF3F-4B82-B4A3-02DD67ECAB17}" dt="2025-01-08T16:49:53.500" v="164"/>
        <pc:sldMkLst>
          <pc:docMk/>
          <pc:sldMk cId="3041415302" sldId="587"/>
        </pc:sldMkLst>
      </pc:sldChg>
    </pc:docChg>
  </pc:docChgLst>
  <pc:docChgLst>
    <pc:chgData name="Kathryn Sharratt" userId="S::kathryn.sharratt@prospect.org.uk::97cf956a-b3a7-4e73-864d-44684f77c5c1" providerId="AD" clId="Web-{A169B73A-3A0C-4E25-B1E7-843B2CD4FAD5}"/>
    <pc:docChg chg="modSld">
      <pc:chgData name="Kathryn Sharratt" userId="S::kathryn.sharratt@prospect.org.uk::97cf956a-b3a7-4e73-864d-44684f77c5c1" providerId="AD" clId="Web-{A169B73A-3A0C-4E25-B1E7-843B2CD4FAD5}" dt="2025-01-13T15:38:27.557" v="78" actId="20577"/>
      <pc:docMkLst>
        <pc:docMk/>
      </pc:docMkLst>
      <pc:sldChg chg="modSp">
        <pc:chgData name="Kathryn Sharratt" userId="S::kathryn.sharratt@prospect.org.uk::97cf956a-b3a7-4e73-864d-44684f77c5c1" providerId="AD" clId="Web-{A169B73A-3A0C-4E25-B1E7-843B2CD4FAD5}" dt="2025-01-13T15:38:27.557" v="78" actId="20577"/>
        <pc:sldMkLst>
          <pc:docMk/>
          <pc:sldMk cId="2594667888" sldId="578"/>
        </pc:sldMkLst>
      </pc:sldChg>
    </pc:docChg>
  </pc:docChgLst>
  <pc:docChgLst>
    <pc:chgData name="Kathryn Sharratt" userId="S::kathryn.sharratt@prospect.org.uk::97cf956a-b3a7-4e73-864d-44684f77c5c1" providerId="AD" clId="Web-{EA26A1E6-3713-4D21-84CF-72C1392AEF6E}"/>
    <pc:docChg chg="modSld">
      <pc:chgData name="Kathryn Sharratt" userId="S::kathryn.sharratt@prospect.org.uk::97cf956a-b3a7-4e73-864d-44684f77c5c1" providerId="AD" clId="Web-{EA26A1E6-3713-4D21-84CF-72C1392AEF6E}" dt="2025-01-09T10:21:57.976" v="29" actId="20577"/>
      <pc:docMkLst>
        <pc:docMk/>
      </pc:docMkLst>
      <pc:sldChg chg="modSp">
        <pc:chgData name="Kathryn Sharratt" userId="S::kathryn.sharratt@prospect.org.uk::97cf956a-b3a7-4e73-864d-44684f77c5c1" providerId="AD" clId="Web-{EA26A1E6-3713-4D21-84CF-72C1392AEF6E}" dt="2025-01-09T10:21:57.976" v="29" actId="20577"/>
        <pc:sldMkLst>
          <pc:docMk/>
          <pc:sldMk cId="2384727387" sldId="5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endParaRPr lang="en-GB" sz="1500">
            <a:solidFill>
              <a:schemeClr val="bg1"/>
            </a:solidFill>
            <a:latin typeface="Arial" panose="020B0604020202020204" pitchFamily="34" charset="0"/>
            <a:cs typeface="Arial" panose="020B0604020202020204" pitchFamily="34" charset="0"/>
          </a:endParaRPr>
        </a:p>
        <a:p>
          <a:r>
            <a:rPr lang="en-GB" sz="1500">
              <a:solidFill>
                <a:schemeClr val="bg1"/>
              </a:solidFill>
              <a:latin typeface="Arial" panose="020B0604020202020204" pitchFamily="34" charset="0"/>
              <a:cs typeface="Arial" panose="020B0604020202020204" pitchFamily="34" charset="0"/>
            </a:rPr>
            <a:t>Organiser</a:t>
          </a:r>
        </a:p>
        <a:p>
          <a:r>
            <a:rPr lang="en-GB" sz="900">
              <a:solidFill>
                <a:schemeClr val="bg1"/>
              </a:solidFill>
              <a:latin typeface="Arial" panose="020B0604020202020204" pitchFamily="34" charset="0"/>
              <a:cs typeface="Arial" panose="020B0604020202020204" pitchFamily="34" charset="0"/>
            </a:rPr>
            <a:t>Not all branches will have an 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a:effectLst/>
              <a:latin typeface="Arial"/>
              <a:ea typeface="Times New Roman"/>
              <a:cs typeface="Times New Roman"/>
            </a:rPr>
            <a:t>Growing Membership</a:t>
          </a:r>
          <a:endParaRPr lang="en-US"/>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a:effectLst/>
              <a:latin typeface="Arial"/>
              <a:ea typeface="Times New Roman"/>
              <a:cs typeface="Times New Roman"/>
            </a:rPr>
            <a:t>Members set and support union’s negotiating priorities</a:t>
          </a:r>
          <a:endParaRPr lang="en-US"/>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a:effectLst/>
              <a:latin typeface="Arial"/>
              <a:ea typeface="Times New Roman"/>
              <a:cs typeface="Times New Roman"/>
            </a:rPr>
            <a:t>Negotiations deliver results</a:t>
          </a:r>
          <a:endParaRPr lang="en-US"/>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a:effectLst/>
              <a:latin typeface="Arial"/>
              <a:ea typeface="Times New Roman"/>
              <a:cs typeface="Times New Roman"/>
            </a:rPr>
            <a:t>Encourages others to join</a:t>
          </a:r>
          <a:endParaRPr lang="en-US"/>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GB" sz="1500" kern="1200">
            <a:solidFill>
              <a:schemeClr val="bg1"/>
            </a:solidFill>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a:p>
          <a:pPr marL="0" lvl="0" indent="0" algn="ctr" defTabSz="666750">
            <a:lnSpc>
              <a:spcPct val="90000"/>
            </a:lnSpc>
            <a:spcBef>
              <a:spcPct val="0"/>
            </a:spcBef>
            <a:spcAft>
              <a:spcPct val="35000"/>
            </a:spcAft>
            <a:buNone/>
          </a:pPr>
          <a:r>
            <a:rPr lang="en-GB" sz="900" kern="1200">
              <a:solidFill>
                <a:schemeClr val="bg1"/>
              </a:solidFill>
              <a:latin typeface="Arial" panose="020B0604020202020204" pitchFamily="34" charset="0"/>
              <a:cs typeface="Arial" panose="020B0604020202020204" pitchFamily="34" charset="0"/>
            </a:rPr>
            <a:t>Not all branches will have an 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Growing Membership</a:t>
          </a:r>
          <a:endParaRPr lang="en-US" sz="1400" kern="120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Members set and support union’s negotiating priorities</a:t>
          </a:r>
          <a:endParaRPr lang="en-US" sz="1400" kern="120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Negotiations deliver results</a:t>
          </a:r>
          <a:endParaRPr lang="en-US" sz="1400" kern="120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Encourages others to join</a:t>
          </a:r>
          <a:endParaRPr lang="en-US" sz="1400" kern="120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7/29/2025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7/29/2025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a:buChar char="•"/>
            </a:pPr>
            <a:endParaRPr lang="en-US"/>
          </a:p>
          <a:p>
            <a:r>
              <a:rPr lang="en-US" b="1">
                <a:latin typeface="Arial" charset="0"/>
                <a:ea typeface="Arial" charset="0"/>
                <a:cs typeface="Arial" charset="0"/>
              </a:rPr>
              <a:t>Outcomes to be achieved: Awareness of rules and health and safety</a:t>
            </a:r>
          </a:p>
          <a:p>
            <a:pPr marL="171450" indent="-171450">
              <a:buFont typeface="Arial"/>
              <a:buChar char="•"/>
            </a:pPr>
            <a:endParaRPr lang="en-US">
              <a:latin typeface="Arial" charset="0"/>
              <a:ea typeface="Arial" charset="0"/>
              <a:cs typeface="Arial" charset="0"/>
            </a:endParaRPr>
          </a:p>
          <a:p>
            <a:pPr marL="171450" indent="-171450">
              <a:buFont typeface="Arial"/>
              <a:buChar char="•"/>
            </a:pPr>
            <a:r>
              <a:rPr lang="en-US">
                <a:latin typeface="Arial" charset="0"/>
                <a:ea typeface="Arial" charset="0"/>
                <a:cs typeface="Arial" charset="0"/>
              </a:rPr>
              <a:t>Introduce</a:t>
            </a:r>
            <a:r>
              <a:rPr lang="en-US" baseline="0">
                <a:latin typeface="Arial" charset="0"/>
                <a:ea typeface="Arial" charset="0"/>
                <a:cs typeface="Arial" charset="0"/>
              </a:rPr>
              <a:t> yourself (pronoun to be mentioned on intro; how people want to be referred to) ask to look at the back of the name</a:t>
            </a:r>
            <a:r>
              <a:rPr lang="en-US">
                <a:latin typeface="Arial" charset="0"/>
                <a:ea typeface="Arial" charset="0"/>
                <a:cs typeface="Arial" charset="0"/>
              </a:rPr>
              <a:t> cards.</a:t>
            </a:r>
            <a:endParaRPr lang="en-US" baseline="0">
              <a:latin typeface="Arial" charset="0"/>
              <a:ea typeface="Arial" charset="0"/>
              <a:cs typeface="Arial" charset="0"/>
            </a:endParaRPr>
          </a:p>
          <a:p>
            <a:pPr marL="171450" indent="-171450">
              <a:buFont typeface="Arial"/>
              <a:buChar char="•"/>
            </a:pPr>
            <a:r>
              <a:rPr lang="en-US" baseline="0">
                <a:latin typeface="Arial" charset="0"/>
                <a:ea typeface="Arial" charset="0"/>
                <a:cs typeface="Arial" charset="0"/>
              </a:rPr>
              <a:t>Go through fire safety arrangements, toilet location and breaks 11:45, 13:00, 15:30 and finish around 16:30</a:t>
            </a:r>
          </a:p>
          <a:p>
            <a:pPr marL="171450" indent="-171450">
              <a:buFont typeface="Arial"/>
              <a:buChar char="•"/>
            </a:pPr>
            <a:r>
              <a:rPr lang="en-US" baseline="0">
                <a:latin typeface="Arial" charset="0"/>
                <a:ea typeface="Arial" charset="0"/>
                <a:cs typeface="Arial" charset="0"/>
              </a:rPr>
              <a:t>Go through that this is a course where we let people speak, page 5 </a:t>
            </a:r>
          </a:p>
          <a:p>
            <a:pPr marL="171450" indent="-171450">
              <a:buFont typeface="Arial"/>
              <a:buChar char="•"/>
            </a:pPr>
            <a:r>
              <a:rPr lang="en-US" baseline="0">
                <a:latin typeface="Arial" charset="0"/>
                <a:ea typeface="Arial" charset="0"/>
                <a:cs typeface="Arial" charset="0"/>
              </a:rPr>
              <a:t>Go through learning outcomes, page 8</a:t>
            </a:r>
          </a:p>
          <a:p>
            <a:pPr marL="171450" indent="-171450">
              <a:buFont typeface="Arial"/>
              <a:buChar char="•"/>
            </a:pPr>
            <a:r>
              <a:rPr lang="en-US">
                <a:latin typeface="Arial" charset="0"/>
                <a:ea typeface="Arial" charset="0"/>
                <a:cs typeface="Arial" charset="0"/>
              </a:rPr>
              <a:t>Know what a trade union</a:t>
            </a:r>
            <a:r>
              <a:rPr lang="en-US" baseline="0">
                <a:latin typeface="Arial" charset="0"/>
                <a:ea typeface="Arial" charset="0"/>
                <a:cs typeface="Arial" charset="0"/>
              </a:rPr>
              <a:t> is and how to increase membership</a:t>
            </a:r>
          </a:p>
          <a:p>
            <a:pPr marL="171450" indent="-171450">
              <a:buFont typeface="Arial"/>
              <a:buChar char="•"/>
            </a:pPr>
            <a:r>
              <a:rPr lang="en-US">
                <a:latin typeface="Arial" charset="0"/>
                <a:ea typeface="Arial" charset="0"/>
                <a:cs typeface="Arial" charset="0"/>
              </a:rPr>
              <a:t>Know your rights as a rep</a:t>
            </a:r>
          </a:p>
          <a:p>
            <a:pPr marL="171450" indent="-171450">
              <a:buFont typeface="Arial"/>
              <a:buChar char="•"/>
            </a:pPr>
            <a:r>
              <a:rPr lang="en-US">
                <a:latin typeface="Arial" charset="0"/>
                <a:ea typeface="Arial" charset="0"/>
                <a:cs typeface="Arial" charset="0"/>
              </a:rPr>
              <a:t>Know the role of a rep</a:t>
            </a:r>
          </a:p>
          <a:p>
            <a:pPr marL="171450" indent="-171450">
              <a:buFont typeface="Arial"/>
              <a:buChar char="•"/>
            </a:pPr>
            <a:r>
              <a:rPr lang="en-US">
                <a:latin typeface="Arial" charset="0"/>
                <a:ea typeface="Arial" charset="0"/>
                <a:cs typeface="Arial" charset="0"/>
              </a:rPr>
              <a:t>Know Prospect’s structure</a:t>
            </a:r>
          </a:p>
          <a:p>
            <a:pPr marL="171450" indent="-171450">
              <a:buFont typeface="Arial"/>
              <a:buChar char="•"/>
            </a:pPr>
            <a:r>
              <a:rPr lang="en-US">
                <a:latin typeface="Arial" charset="0"/>
                <a:ea typeface="Arial" charset="0"/>
                <a:cs typeface="Arial" charset="0"/>
              </a:rPr>
              <a:t>Know how the</a:t>
            </a:r>
            <a:r>
              <a:rPr lang="en-US" baseline="0">
                <a:latin typeface="Arial" charset="0"/>
                <a:ea typeface="Arial" charset="0"/>
                <a:cs typeface="Arial" charset="0"/>
              </a:rPr>
              <a:t> union can influence the workplace</a:t>
            </a:r>
            <a:endParaRPr lang="en-US">
              <a:latin typeface="Arial" charset="0"/>
              <a:ea typeface="Arial" charset="0"/>
              <a:cs typeface="Arial" charset="0"/>
            </a:endParaRPr>
          </a:p>
          <a:p>
            <a:pPr marL="171450" indent="-171450">
              <a:buFont typeface="Arial"/>
              <a:buChar char="•"/>
            </a:pPr>
            <a:endParaRPr lang="en-US">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84314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 snapshot of their branch, what are members expecting (15 minutes)</a:t>
            </a:r>
          </a:p>
          <a:p>
            <a:endParaRPr lang="en-US" b="1">
              <a:latin typeface="Arial" charset="0"/>
              <a:ea typeface="Arial" charset="0"/>
              <a:cs typeface="Arial"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Session 2 Activity D - Servicing or Organising (introduce the main difference between without giving any opinion) 10 mins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For brief overview –Servicing focusses on the service element of </a:t>
            </a:r>
            <a:r>
              <a:rPr lang="en-GB" sz="1200" b="1" err="1">
                <a:effectLst/>
                <a:latin typeface="Calibri" panose="020F0502020204030204" pitchFamily="34" charset="0"/>
                <a:ea typeface="Times New Roman" panose="02020603050405020304" pitchFamily="18" charset="0"/>
                <a:cs typeface="Times New Roman" panose="02020603050405020304" pitchFamily="18" charset="0"/>
              </a:rPr>
              <a:t>of</a:t>
            </a:r>
            <a:r>
              <a:rPr lang="en-GB" sz="1200" b="1">
                <a:effectLst/>
                <a:latin typeface="Calibri" panose="020F0502020204030204" pitchFamily="34" charset="0"/>
                <a:ea typeface="Times New Roman" panose="02020603050405020304" pitchFamily="18" charset="0"/>
                <a:cs typeface="Times New Roman" panose="02020603050405020304" pitchFamily="18" charset="0"/>
              </a:rPr>
              <a:t> a union and tends not to rely on members involvement and election of reps is usually done by union leadership and organising which involves members at all levels and reps are elected by co-workers.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to put a tick next to the statement they feel best describes their workplace or ideas of the union from colleagues/themselves.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which column had the most ticks and what they feel based on their results may be the best approach. (we would hope they say organising)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The main points are that some parts of the union will always be servicing heavy (i.e. home workers) but the organising approach allows for more activity, greater empowerment and a greater longevity of the union</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This will lead into later activity about how organised their workplace is.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10.30 – 45</a:t>
            </a:r>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230032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Knowledge of the union structure</a:t>
            </a:r>
          </a:p>
          <a:p>
            <a:r>
              <a:rPr lang="en-US"/>
              <a:t>As a union is</a:t>
            </a:r>
            <a:r>
              <a:rPr lang="en-US" baseline="0"/>
              <a:t> democratic; it has to have a structure that makes that possible. A member gets to have a say on their workplace, their pay no matter how big the employer or an issue in the industry sector or a National issue and the first part of that structure is the branch</a:t>
            </a:r>
          </a:p>
          <a:p>
            <a:r>
              <a:rPr lang="en-US" baseline="0"/>
              <a:t>The video is in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10.45 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12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lvl="0"/>
            <a:r>
              <a:rPr lang="en-US" b="1" dirty="0">
                <a:latin typeface="Arial" charset="0"/>
                <a:ea typeface="Arial" charset="0"/>
                <a:cs typeface="Arial" charset="0"/>
              </a:rPr>
              <a:t>9.30am Outcomes to be achieved: Find out peoples’ names, experience and any specific learning requirements and practice listening skills (one hour for big group)</a:t>
            </a:r>
          </a:p>
          <a:p>
            <a:pPr lvl="0"/>
            <a:endParaRPr lang="en-US" dirty="0"/>
          </a:p>
          <a:p>
            <a:pPr marL="171450" lvl="0" indent="-171450">
              <a:buFont typeface="Arial" charset="0"/>
              <a:buChar char="•"/>
            </a:pPr>
            <a:r>
              <a:rPr lang="en-US" dirty="0"/>
              <a:t>Refer to workbook introductions page, </a:t>
            </a:r>
            <a:r>
              <a:rPr lang="en-GB" sz="1200" kern="1200" dirty="0">
                <a:solidFill>
                  <a:schemeClr val="tx1"/>
                </a:solidFill>
                <a:effectLst/>
                <a:latin typeface="+mn-lt"/>
                <a:ea typeface="+mn-ea"/>
                <a:cs typeface="+mn-cs"/>
              </a:rPr>
              <a:t>split the group into pairs and an odd group of three if an uneven group number</a:t>
            </a:r>
          </a:p>
          <a:p>
            <a:pPr marL="171450" lvl="0" indent="-171450">
              <a:buFont typeface="Arial" charset="0"/>
              <a:buChar char="•"/>
            </a:pPr>
            <a:r>
              <a:rPr lang="en-GB" sz="1200" kern="1200" dirty="0">
                <a:solidFill>
                  <a:schemeClr val="tx1"/>
                </a:solidFill>
                <a:effectLst/>
                <a:latin typeface="+mn-lt"/>
                <a:ea typeface="+mn-ea"/>
                <a:cs typeface="+mn-cs"/>
              </a:rPr>
              <a:t>Give them five mins each way to find out the answers to the questions </a:t>
            </a:r>
          </a:p>
          <a:p>
            <a:pPr marL="171450" lvl="0" indent="-171450">
              <a:buFont typeface="Arial" charset="0"/>
              <a:buChar char="•"/>
            </a:pPr>
            <a:r>
              <a:rPr lang="en-GB" sz="1200" kern="1200" dirty="0">
                <a:solidFill>
                  <a:schemeClr val="tx1"/>
                </a:solidFill>
                <a:effectLst/>
                <a:latin typeface="+mn-lt"/>
                <a:ea typeface="+mn-ea"/>
                <a:cs typeface="+mn-cs"/>
              </a:rPr>
              <a:t>Ask them in turn to introduce their partner</a:t>
            </a:r>
            <a:endParaRPr lang="en-US" dirty="0"/>
          </a:p>
          <a:p>
            <a:pPr marL="171450" indent="-171450">
              <a:buFont typeface="Arial"/>
              <a:buChar char="•"/>
            </a:pPr>
            <a:r>
              <a:rPr lang="en-US" b="0" dirty="0"/>
              <a:t>Write down the answers to what the reps want to get out of the course. This can be referred to during the course; topics covered in another course can be parked.</a:t>
            </a:r>
          </a:p>
          <a:p>
            <a:pPr marL="171450" indent="-171450">
              <a:buFont typeface="Arial"/>
              <a:buChar char="•"/>
            </a:pPr>
            <a:r>
              <a:rPr lang="en-US" b="0" dirty="0"/>
              <a:t>Note if any have specific roles, such as H&amp;S, that may need to be referred to later in the course.</a:t>
            </a:r>
          </a:p>
          <a:p>
            <a:pPr marL="171450" indent="-171450">
              <a:buFont typeface="Arial"/>
              <a:buChar char="•"/>
            </a:pPr>
            <a:r>
              <a:rPr lang="en-US" b="0" dirty="0"/>
              <a:t>Finish the session by summing up</a:t>
            </a:r>
            <a:r>
              <a:rPr lang="en-US" b="0" baseline="0" dirty="0"/>
              <a:t> that the traditional media image of a trade union rep is blown away by the reality that we are a very skilled and diverse group. Back this up by all the interesting facts the reps have just given about themselves.</a:t>
            </a:r>
          </a:p>
          <a:p>
            <a:pPr marL="171450" indent="-171450">
              <a:buFont typeface="Arial"/>
              <a:buChar char="•"/>
            </a:pPr>
            <a:r>
              <a:rPr lang="en-US" b="0" baseline="0" dirty="0" err="1"/>
              <a:t>Emphasise</a:t>
            </a:r>
            <a:r>
              <a:rPr lang="en-US" b="0" baseline="0" dirty="0"/>
              <a:t> that you all have one thing in common, you want to help people you work with and that is a very good thing. </a:t>
            </a:r>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11.10</a:t>
            </a: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Highlight the actual role, skills and expectations….</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What is required of reps – what skills, expectation. Do reps have experience of a really good rep or  a really bad rep and learn by example in order to add items to this list…..</a:t>
            </a:r>
          </a:p>
          <a:p>
            <a:endParaRPr lang="en-US"/>
          </a:p>
          <a:p>
            <a:r>
              <a:rPr lang="en-US"/>
              <a:t>I tend to ask each reps to pick the 4 that mean the most for them as each branch is different and one reps primary goal/focus may be different to another reps.</a:t>
            </a:r>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a:latin typeface="Arial" charset="0"/>
                <a:ea typeface="Arial" charset="0"/>
                <a:cs typeface="Arial" charset="0"/>
              </a:rPr>
              <a:t>Go through slide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19559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r>
              <a:rPr lang="en-GB">
                <a:hlinkClick r:id="rId3"/>
              </a:rPr>
              <a:t>https://prospect.org.uk/how-to-use-the-the_union-knowledge-hub/</a:t>
            </a:r>
            <a:endParaRPr lang="en-GB"/>
          </a:p>
          <a:p>
            <a:r>
              <a:rPr lang="en-GB"/>
              <a:t>Go over the functionality. (Communications role access rights for this area of work)</a:t>
            </a:r>
            <a:endParaRPr lang="en-GB">
              <a:ea typeface="Calibri"/>
              <a:cs typeface="Calibri"/>
            </a:endParaRPr>
          </a:p>
          <a:p>
            <a:r>
              <a:rPr lang="en-GB"/>
              <a:t>Please note the Secretary/assist, Chair/vice, membership and recruitment secretary all have automatic access to the membership lists, new joiner and leavers.</a:t>
            </a:r>
            <a:endParaRPr lang="en-GB">
              <a:ea typeface="Calibri"/>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11.45 – 12.00</a:t>
            </a: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it may be that if you H&amp;S reps you need to mention the brown book</a:t>
            </a:r>
          </a:p>
          <a:p>
            <a:r>
              <a:rPr lang="en-US"/>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rights of a rep are split broadly to into two categories; duties and activities.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r>
              <a:rPr lang="en-GB" b="1">
                <a:latin typeface="Arial" charset="0"/>
                <a:ea typeface="Arial" charset="0"/>
                <a:cs typeface="Arial" charset="0"/>
              </a:rPr>
              <a:t>The rights of a rep are split broadly to into two categories; duties and activities.</a:t>
            </a:r>
          </a:p>
          <a:p>
            <a:endParaRPr lang="en-US" b="1">
              <a:latin typeface="Arial" charset="0"/>
              <a:ea typeface="Arial" charset="0"/>
              <a:cs typeface="Arial" charset="0"/>
            </a:endParaRPr>
          </a:p>
          <a:p>
            <a:r>
              <a:rPr lang="en-GB"/>
              <a:t>What is a duty? As listed on slide……. Anything that benefits the employer/ reps need to inform/consult or negotiate on</a:t>
            </a:r>
          </a:p>
          <a:p>
            <a:r>
              <a:rPr lang="en-GB"/>
              <a:t>Reasonable paid time off by employer in recognised workplace.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32</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sz="1200" kern="120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a:p>
          <a:p>
            <a:r>
              <a:rPr lang="en-GB" sz="1200" kern="120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33</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a:t>A rep should always try to build good relationship with their manager to show they are professional in their role, this includes keeping the employer informed if they need facility time.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a:t>Using the information on the previous slides, look at the word doc with the headings and decide as a group which examples would fit under which headings. Examples on page 28 of workbook.</a:t>
            </a:r>
            <a:br>
              <a:rPr lang="en-GB">
                <a:cs typeface="+mn-lt"/>
              </a:rPr>
            </a:br>
            <a:br>
              <a:rPr lang="en-GB">
                <a:cs typeface="+mn-lt"/>
              </a:rPr>
            </a:br>
            <a:r>
              <a:rPr lang="en-GB">
                <a:ea typeface="Calibri"/>
                <a:cs typeface="Calibri"/>
              </a:rPr>
              <a:t>There is the option of running this with the red herring activity sheet – reps spot the ones that are added in the wrong columns.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37</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the ingredients to make a strong branch</a:t>
            </a:r>
          </a:p>
          <a:p>
            <a:r>
              <a:rPr lang="en-GB" sz="1200" kern="1200">
                <a:solidFill>
                  <a:schemeClr val="tx1"/>
                </a:solidFill>
                <a:effectLst/>
                <a:latin typeface="+mn-lt"/>
                <a:ea typeface="+mn-ea"/>
                <a:cs typeface="+mn-cs"/>
              </a:rPr>
              <a:t>Use flipchart and nominate someone to report back to the group.</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You have 10 minutes to complete the activity.</a:t>
            </a:r>
            <a:r>
              <a:rPr lang="en-GB">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r>
              <a:rPr lang="en-GB"/>
              <a:t>Density – proportion of members to help campaign./add their voice</a:t>
            </a:r>
          </a:p>
          <a:p>
            <a:r>
              <a:rPr lang="en-GB"/>
              <a:t>Engaged members – keeping information relevant and specific, timely and useful. </a:t>
            </a:r>
          </a:p>
          <a:p>
            <a:r>
              <a:rPr lang="en-GB"/>
              <a:t>Visible profile – is the union visible in the workplace, if you started a job tomorrow, would you know how to join the union? </a:t>
            </a:r>
          </a:p>
          <a:p>
            <a:r>
              <a:rPr lang="en-GB"/>
              <a:t>Constructive dialogue – do you listen to members? Do you have opportunities to discuss issues? Is it worthwhile conversation? </a:t>
            </a:r>
          </a:p>
          <a:p>
            <a:r>
              <a:rPr lang="en-GB"/>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a:t>Representatives – Key role in the communications between the employer and the members and the union and it’s members. Supporting/advisory roles. </a:t>
            </a:r>
          </a:p>
          <a:p>
            <a:r>
              <a:rPr lang="en-GB"/>
              <a:t>Equality and Diversity. – Encourage reps that this should be paramount in their thinking in line with union values. A key benefit to demonstrate to members – improving conditions for all.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39</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how you need all the ingredients to make a strong branch</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Effective local organisation – meaning </a:t>
            </a:r>
            <a:r>
              <a:rPr lang="en-GB" sz="1200" b="1" kern="1200">
                <a:solidFill>
                  <a:schemeClr val="tx1"/>
                </a:solidFill>
                <a:effectLst/>
                <a:latin typeface="+mn-lt"/>
                <a:ea typeface="+mn-ea"/>
                <a:cs typeface="+mn-cs"/>
              </a:rPr>
              <a:t>reps like you</a:t>
            </a:r>
            <a:r>
              <a:rPr lang="en-GB" sz="1200" kern="1200">
                <a:solidFill>
                  <a:schemeClr val="tx1"/>
                </a:solidFill>
                <a:effectLst/>
                <a:latin typeface="+mn-lt"/>
                <a:ea typeface="+mn-ea"/>
                <a:cs typeface="+mn-cs"/>
              </a:rPr>
              <a:t> – stands at the heart of Prospect’s ability to keep the virtuous circle going. Local union reps…</a:t>
            </a:r>
          </a:p>
          <a:p>
            <a:pPr lvl="0"/>
            <a:r>
              <a:rPr lang="en-GB" sz="1200" kern="1200">
                <a:solidFill>
                  <a:schemeClr val="tx1"/>
                </a:solidFill>
                <a:effectLst/>
                <a:latin typeface="+mn-lt"/>
                <a:ea typeface="+mn-ea"/>
                <a:cs typeface="+mn-cs"/>
              </a:rPr>
              <a:t>are the union’s eyes and ears, picking up issues that matter to members and can be resolved by negotiation. </a:t>
            </a:r>
          </a:p>
          <a:p>
            <a:pPr lvl="0"/>
            <a:r>
              <a:rPr lang="en-GB" sz="1200" kern="120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a:solidFill>
                  <a:schemeClr val="tx1"/>
                </a:solidFill>
                <a:effectLst/>
                <a:latin typeface="+mn-lt"/>
                <a:ea typeface="+mn-ea"/>
                <a:cs typeface="+mn-cs"/>
              </a:rPr>
              <a:t>give the union a positive profile – visible on notice boards, identified with important issues.</a:t>
            </a:r>
          </a:p>
          <a:p>
            <a:pPr lvl="0"/>
            <a:r>
              <a:rPr lang="en-GB" sz="1200" kern="1200">
                <a:solidFill>
                  <a:schemeClr val="tx1"/>
                </a:solidFill>
                <a:effectLst/>
                <a:latin typeface="+mn-lt"/>
                <a:ea typeface="+mn-ea"/>
                <a:cs typeface="+mn-cs"/>
              </a:rPr>
              <a:t>grow the union by talking about joining to colleagues who are not yet in Prospect </a:t>
            </a:r>
          </a:p>
          <a:p>
            <a:pPr lvl="0"/>
            <a:r>
              <a:rPr lang="en-GB" sz="1200" kern="1200">
                <a:solidFill>
                  <a:schemeClr val="tx1"/>
                </a:solidFill>
                <a:effectLst/>
                <a:latin typeface="+mn-lt"/>
                <a:ea typeface="+mn-ea"/>
                <a:cs typeface="+mn-cs"/>
              </a:rPr>
              <a:t>keep members in touch with the wider union, </a:t>
            </a:r>
            <a:r>
              <a:rPr lang="en-GB" sz="1200" kern="1200" err="1">
                <a:solidFill>
                  <a:schemeClr val="tx1"/>
                </a:solidFill>
                <a:effectLst/>
                <a:latin typeface="+mn-lt"/>
                <a:ea typeface="+mn-ea"/>
                <a:cs typeface="+mn-cs"/>
              </a:rPr>
              <a:t>eg</a:t>
            </a:r>
            <a:r>
              <a:rPr lang="en-GB" sz="1200" kern="1200">
                <a:solidFill>
                  <a:schemeClr val="tx1"/>
                </a:solidFill>
                <a:effectLst/>
                <a:latin typeface="+mn-lt"/>
                <a:ea typeface="+mn-ea"/>
                <a:cs typeface="+mn-cs"/>
              </a:rPr>
              <a:t> by organising meetings and events with visiting speakers from beyond the branch.</a:t>
            </a:r>
          </a:p>
          <a:p>
            <a:r>
              <a:rPr lang="en-GB" sz="1200" kern="120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42</a:t>
            </a:fld>
            <a:endParaRPr lang="en-US"/>
          </a:p>
        </p:txBody>
      </p:sp>
    </p:spTree>
    <p:extLst>
      <p:ext uri="{BB962C8B-B14F-4D97-AF65-F5344CB8AC3E}">
        <p14:creationId xmlns:p14="http://schemas.microsoft.com/office/powerpoint/2010/main" val="4148564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20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44</a:t>
            </a:fld>
            <a:endParaRPr lang="en-US"/>
          </a:p>
        </p:txBody>
      </p:sp>
    </p:spTree>
    <p:extLst>
      <p:ext uri="{BB962C8B-B14F-4D97-AF65-F5344CB8AC3E}">
        <p14:creationId xmlns:p14="http://schemas.microsoft.com/office/powerpoint/2010/main" val="3222774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b="1">
                <a:latin typeface="Arial" charset="0"/>
                <a:ea typeface="Arial" charset="0"/>
                <a:cs typeface="Arial" charset="0"/>
              </a:rPr>
              <a:t>As the tutor we would suggest dividing the group to have reps to look over each department and pick out the key findings. There are two different proposals, so the groups may want to divide themselves into the organising of the branch/members and then devising the strategy. NOTE; The second proposal is the same amount of hours for staff but over a 10 day rolling rota rather than a 5 day rolling rota.</a:t>
            </a:r>
          </a:p>
          <a:p>
            <a:endParaRPr lang="en-GB" b="1">
              <a:latin typeface="Arial" charset="0"/>
              <a:ea typeface="Arial" charset="0"/>
              <a:cs typeface="Arial" charset="0"/>
            </a:endParaRPr>
          </a:p>
          <a:p>
            <a:r>
              <a:rPr lang="en-GB" b="1">
                <a:latin typeface="Arial" charset="0"/>
                <a:ea typeface="Arial" charset="0"/>
                <a:cs typeface="Arial" charset="0"/>
              </a:rPr>
              <a:t>We want reps to identify the following.</a:t>
            </a:r>
          </a:p>
          <a:p>
            <a:r>
              <a:rPr lang="en-GB" b="1">
                <a:latin typeface="Arial" charset="0"/>
                <a:ea typeface="Arial" charset="0"/>
                <a:cs typeface="Arial" charset="0"/>
              </a:rPr>
              <a:t>find out where members are and the strength in the workplace, areas which could be improved in terms of membership. </a:t>
            </a:r>
          </a:p>
          <a:p>
            <a:r>
              <a:rPr lang="en-GB" b="1">
                <a:latin typeface="Arial" charset="0"/>
                <a:ea typeface="Arial" charset="0"/>
                <a:cs typeface="Arial" charset="0"/>
              </a:rPr>
              <a:t>What can they do to engage members further?</a:t>
            </a:r>
          </a:p>
          <a:p>
            <a:r>
              <a:rPr lang="en-GB" b="1">
                <a:latin typeface="Arial" charset="0"/>
                <a:ea typeface="Arial" charset="0"/>
                <a:cs typeface="Arial"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p>
          <a:p>
            <a:r>
              <a:rPr lang="en-GB" b="1">
                <a:latin typeface="Arial" charset="0"/>
                <a:ea typeface="Arial" charset="0"/>
                <a:cs typeface="Arial" charset="0"/>
              </a:rPr>
              <a:t>How would their members feel about the first proposal?</a:t>
            </a:r>
          </a:p>
          <a:p>
            <a:r>
              <a:rPr lang="en-GB" b="1">
                <a:latin typeface="Arial" charset="0"/>
                <a:ea typeface="Arial" charset="0"/>
                <a:cs typeface="Arial"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p>
          <a:p>
            <a:r>
              <a:rPr lang="en-GB" b="1">
                <a:latin typeface="Arial" charset="0"/>
                <a:ea typeface="Arial" charset="0"/>
                <a:cs typeface="Arial" charset="0"/>
              </a:rPr>
              <a:t>What if there is a well-being policy within the workplace?</a:t>
            </a:r>
          </a:p>
          <a:p>
            <a:r>
              <a:rPr lang="en-GB" b="1">
                <a:latin typeface="Arial" charset="0"/>
                <a:ea typeface="Arial" charset="0"/>
                <a:cs typeface="Arial" charset="0"/>
              </a:rPr>
              <a:t>Can anyone be identified as a potential rep/advocate for the union?</a:t>
            </a:r>
          </a:p>
          <a:p>
            <a:r>
              <a:rPr lang="en-GB" b="1">
                <a:latin typeface="Arial" charset="0"/>
                <a:ea typeface="Arial" charset="0"/>
                <a:cs typeface="Arial" charset="0"/>
              </a:rPr>
              <a:t> </a:t>
            </a:r>
          </a:p>
          <a:p>
            <a:r>
              <a:rPr lang="en-GB" b="1">
                <a:latin typeface="Arial" charset="0"/>
                <a:ea typeface="Arial" charset="0"/>
                <a:cs typeface="Arial" charset="0"/>
              </a:rPr>
              <a:t>Things to remember when recruiting/then mapping the workplace… Pitfalls to doing this; membership list is only updated on the information members have given to us e.g. if a member has left they won’t necessarily let Prospect/</a:t>
            </a:r>
            <a:r>
              <a:rPr lang="en-GB" b="1" err="1">
                <a:latin typeface="Arial" charset="0"/>
                <a:ea typeface="Arial" charset="0"/>
                <a:cs typeface="Arial" charset="0"/>
              </a:rPr>
              <a:t>Bectu</a:t>
            </a:r>
            <a:r>
              <a:rPr lang="en-GB" b="1">
                <a:latin typeface="Arial" charset="0"/>
                <a:ea typeface="Arial" charset="0"/>
                <a:cs typeface="Arial" charset="0"/>
              </a:rPr>
              <a:t> know and so they may still show on the membership list. </a:t>
            </a:r>
          </a:p>
          <a:p>
            <a:r>
              <a:rPr lang="en-GB" b="1">
                <a:latin typeface="Arial" charset="0"/>
                <a:ea typeface="Arial" charset="0"/>
                <a:cs typeface="Arial" charset="0"/>
              </a:rPr>
              <a:t>The list is private and confidential/any notes you make about members/non- members need to be kept very securely. Not every member wants to be known and you’ll have to show some discretion in your work as a rep (hence the </a:t>
            </a:r>
            <a:r>
              <a:rPr lang="en-GB" b="1" err="1">
                <a:latin typeface="Arial" charset="0"/>
                <a:ea typeface="Arial" charset="0"/>
                <a:cs typeface="Arial" charset="0"/>
              </a:rPr>
              <a:t>ebranch</a:t>
            </a:r>
            <a:r>
              <a:rPr lang="en-GB" b="1">
                <a:latin typeface="Arial" charset="0"/>
                <a:ea typeface="Arial" charset="0"/>
                <a:cs typeface="Arial" charset="0"/>
              </a:rPr>
              <a:t> and the list of members most GDPR compliant way of contact members. </a:t>
            </a:r>
          </a:p>
          <a:p>
            <a:r>
              <a:rPr lang="en-GB" b="1">
                <a:latin typeface="Arial" charset="0"/>
                <a:ea typeface="Arial" charset="0"/>
                <a:cs typeface="Arial" charset="0"/>
              </a:rPr>
              <a:t>Always be wary of GDPR, if members have expressed a wish no to be contacted, we have to honour that as part of the consent on the application forms. </a:t>
            </a:r>
          </a:p>
          <a:p>
            <a:r>
              <a:rPr lang="en-GB" b="1">
                <a:latin typeface="Arial" charset="0"/>
                <a:ea typeface="Arial" charset="0"/>
                <a:cs typeface="Arial" charset="0"/>
              </a:rPr>
              <a:t>(use points on p38 to help)</a:t>
            </a:r>
            <a:endParaRPr lang="en-GB"/>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the action plan and ensure reps are clear on the task. To complete, where possible before the follow up with the organiser. </a:t>
            </a:r>
          </a:p>
          <a:p>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46</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a:latin typeface="Arial" charset="0"/>
                <a:ea typeface="Arial" charset="0"/>
                <a:cs typeface="Arial" charset="0"/>
              </a:rPr>
              <a:t>Outcome to be achieved: Learn</a:t>
            </a:r>
            <a:r>
              <a:rPr lang="en-US" sz="2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a:p>
          <a:p>
            <a:pPr lvl="2" eaLnBrk="1" hangingPunct="1">
              <a:lnSpc>
                <a:spcPct val="100000"/>
              </a:lnSpc>
              <a:spcBef>
                <a:spcPts val="600"/>
              </a:spcBef>
              <a:buClr>
                <a:schemeClr val="tx2"/>
              </a:buClr>
              <a:buFont typeface="Wingdings" charset="2"/>
              <a:buNone/>
            </a:pPr>
            <a:r>
              <a:rPr lang="en-GB" altLang="en-US" sz="24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a:t>over 50% membership; or </a:t>
            </a:r>
          </a:p>
          <a:p>
            <a:pPr marL="1439863" lvl="3" indent="-457200" eaLnBrk="1" hangingPunct="1">
              <a:spcBef>
                <a:spcPts val="600"/>
              </a:spcBef>
              <a:buClr>
                <a:schemeClr val="tx1"/>
              </a:buClr>
              <a:buFont typeface="Tahoma" charset="0"/>
              <a:buAutoNum type="alphaLcParenR"/>
            </a:pPr>
            <a:r>
              <a:rPr lang="en-GB" altLang="en-US"/>
              <a:t>over 10% membership </a:t>
            </a:r>
            <a:r>
              <a:rPr lang="en-GB" altLang="en-US">
                <a:solidFill>
                  <a:schemeClr val="tx2"/>
                </a:solidFill>
              </a:rPr>
              <a:t>and </a:t>
            </a:r>
          </a:p>
          <a:p>
            <a:pPr marL="1401763" lvl="4" indent="0" eaLnBrk="1" hangingPunct="1">
              <a:spcBef>
                <a:spcPts val="600"/>
              </a:spcBef>
              <a:buClr>
                <a:schemeClr val="tx1"/>
              </a:buClr>
              <a:buFontTx/>
              <a:buNone/>
            </a:pPr>
            <a:r>
              <a:rPr lang="en-GB" altLang="en-US" sz="240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13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player.vimeo.com/video/398275659?h=6603a5df45&amp;app_id=122963"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ectu.org.uk/movement-email-guide-for-rep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Key skills for union reps:</a:t>
            </a:r>
            <a:br>
              <a:rPr lang="en-US">
                <a:latin typeface="Arial"/>
                <a:cs typeface="Arial"/>
              </a:rPr>
            </a:br>
            <a:r>
              <a:rPr lang="en-US">
                <a:latin typeface="Arial"/>
                <a:cs typeface="Arial"/>
              </a:rPr>
              <a:t>union reps part 1</a:t>
            </a:r>
            <a:br>
              <a:rPr lang="en-US">
                <a:latin typeface="Arial"/>
                <a:cs typeface="Arial"/>
              </a:rPr>
            </a:br>
            <a:endParaRPr lang="en-US">
              <a:latin typeface="Arial"/>
              <a:cs typeface="Arial"/>
            </a:endParaRPr>
          </a:p>
        </p:txBody>
      </p:sp>
      <p:sp>
        <p:nvSpPr>
          <p:cNvPr id="3" name="TextBox 2"/>
          <p:cNvSpPr txBox="1"/>
          <p:nvPr/>
        </p:nvSpPr>
        <p:spPr>
          <a:xfrm>
            <a:off x="914400" y="6400800"/>
            <a:ext cx="1923475" cy="369332"/>
          </a:xfrm>
          <a:prstGeom prst="rect">
            <a:avLst/>
          </a:prstGeom>
          <a:noFill/>
        </p:spPr>
        <p:txBody>
          <a:bodyPr wrap="none" lIns="91440" tIns="45720" rIns="91440" bIns="45720" rtlCol="0" anchor="t">
            <a:spAutoFit/>
          </a:bodyPr>
          <a:lstStyle/>
          <a:p>
            <a:r>
              <a:rPr lang="en-US">
                <a:solidFill>
                  <a:schemeClr val="bg1"/>
                </a:solidFill>
              </a:rPr>
              <a:t>Version Sept 25. </a:t>
            </a:r>
          </a:p>
        </p:txBody>
      </p:sp>
    </p:spTree>
    <p:extLst>
      <p:ext uri="{BB962C8B-B14F-4D97-AF65-F5344CB8AC3E}">
        <p14:creationId xmlns:p14="http://schemas.microsoft.com/office/powerpoint/2010/main" val="27825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your groups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a:latin typeface="Arial"/>
                <a:cs typeface="Arial"/>
              </a:rPr>
              <a:t>Activity D: Your workplace </a:t>
            </a:r>
          </a:p>
        </p:txBody>
      </p:sp>
      <p:sp>
        <p:nvSpPr>
          <p:cNvPr id="6" name="Rectangle 5"/>
          <p:cNvSpPr/>
          <p:nvPr/>
        </p:nvSpPr>
        <p:spPr>
          <a:xfrm>
            <a:off x="536713" y="1779105"/>
            <a:ext cx="5864087" cy="35548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a:spcBef>
                <a:spcPts val="900"/>
              </a:spcBef>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627923" y="104667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Tea break – 15 mins</a:t>
            </a:r>
          </a:p>
        </p:txBody>
      </p:sp>
    </p:spTree>
    <p:extLst>
      <p:ext uri="{BB962C8B-B14F-4D97-AF65-F5344CB8AC3E}">
        <p14:creationId xmlns:p14="http://schemas.microsoft.com/office/powerpoint/2010/main" val="386520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A181-400B-435C-9F5A-0790EACB2573}"/>
              </a:ext>
            </a:extLst>
          </p:cNvPr>
          <p:cNvSpPr txBox="1">
            <a:spLocks/>
          </p:cNvSpPr>
          <p:nvPr/>
        </p:nvSpPr>
        <p:spPr>
          <a:xfrm>
            <a:off x="1505415" y="2380595"/>
            <a:ext cx="7939668" cy="118779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a:cs typeface="Arial"/>
              </a:rPr>
              <a:t>How Prospect works</a:t>
            </a:r>
            <a:endParaRPr lang="en-US"/>
          </a:p>
        </p:txBody>
      </p:sp>
      <p:sp>
        <p:nvSpPr>
          <p:cNvPr id="3" name="Title 1">
            <a:extLst>
              <a:ext uri="{FF2B5EF4-FFF2-40B4-BE49-F238E27FC236}">
                <a16:creationId xmlns:a16="http://schemas.microsoft.com/office/drawing/2014/main" id="{E286E433-2B4D-4D83-9194-8A415C1F9904}"/>
              </a:ext>
            </a:extLst>
          </p:cNvPr>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09756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nline Media 2" title="How Prospect works">
            <a:hlinkClick r:id="" action="ppaction://media"/>
            <a:extLst>
              <a:ext uri="{FF2B5EF4-FFF2-40B4-BE49-F238E27FC236}">
                <a16:creationId xmlns:a16="http://schemas.microsoft.com/office/drawing/2014/main" id="{0AC1AED6-2C5C-4C79-BE82-82DBA38C5BF9}"/>
              </a:ext>
            </a:extLst>
          </p:cNvPr>
          <p:cNvPicPr>
            <a:picLocks noRot="1" noChangeAspect="1"/>
          </p:cNvPicPr>
          <p:nvPr>
            <a:videoFile r:link="rId1"/>
          </p:nvPr>
        </p:nvPicPr>
        <p:blipFill>
          <a:blip r:embed="rId4"/>
          <a:stretch>
            <a:fillRect/>
          </a:stretch>
        </p:blipFill>
        <p:spPr>
          <a:xfrm>
            <a:off x="4792" y="3594"/>
            <a:ext cx="12203981" cy="6865188"/>
          </a:xfrm>
          <a:prstGeom prst="rect">
            <a:avLst/>
          </a:prstGeom>
        </p:spPr>
      </p:pic>
    </p:spTree>
    <p:extLst>
      <p:ext uri="{BB962C8B-B14F-4D97-AF65-F5344CB8AC3E}">
        <p14:creationId xmlns:p14="http://schemas.microsoft.com/office/powerpoint/2010/main" val="25140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sp>
        <p:nvSpPr>
          <p:cNvPr id="7" name="TextBox 6">
            <a:extLst>
              <a:ext uri="{FF2B5EF4-FFF2-40B4-BE49-F238E27FC236}">
                <a16:creationId xmlns:a16="http://schemas.microsoft.com/office/drawing/2014/main" id="{5E1CB59D-993D-804D-AB98-6F4ED1670401}"/>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graphicFrame>
        <p:nvGraphicFramePr>
          <p:cNvPr id="9" name="Diagram 8">
            <a:extLst>
              <a:ext uri="{FF2B5EF4-FFF2-40B4-BE49-F238E27FC236}">
                <a16:creationId xmlns:a16="http://schemas.microsoft.com/office/drawing/2014/main" id="{B3BF641D-CACA-C844-A4B5-CCCDCAE51635}"/>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2" y="247295"/>
            <a:ext cx="9762596" cy="2410924"/>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a:latin typeface="Arial"/>
                <a:cs typeface="Arial"/>
              </a:rPr>
              <a:t>Session 1: Activity A</a:t>
            </a:r>
            <a:br>
              <a:rPr lang="en-US">
                <a:latin typeface="Arial"/>
                <a:cs typeface="Arial"/>
              </a:rPr>
            </a:br>
            <a:r>
              <a:rPr lang="en-US">
                <a:latin typeface="Arial"/>
                <a:cs typeface="Arial"/>
              </a:rPr>
              <a:t>Introductions</a:t>
            </a:r>
            <a:br>
              <a:rPr lang="en-US">
                <a:latin typeface="Arial"/>
                <a:cs typeface="Arial"/>
              </a:rPr>
            </a:br>
            <a:endParaRPr lang="en-US">
              <a:latin typeface="Arial"/>
              <a:cs typeface="Arial"/>
            </a:endParaRPr>
          </a:p>
        </p:txBody>
      </p:sp>
      <p:sp>
        <p:nvSpPr>
          <p:cNvPr id="5" name="TextBox 4"/>
          <p:cNvSpPr txBox="1"/>
          <p:nvPr/>
        </p:nvSpPr>
        <p:spPr>
          <a:xfrm>
            <a:off x="581612" y="2427387"/>
            <a:ext cx="10783763" cy="461665"/>
          </a:xfrm>
          <a:prstGeom prst="rect">
            <a:avLst/>
          </a:prstGeom>
          <a:noFill/>
        </p:spPr>
        <p:txBody>
          <a:bodyPr wrap="square" rtlCol="0">
            <a:spAutoFit/>
          </a:bodyPr>
          <a:lstStyle/>
          <a:p>
            <a:r>
              <a:rPr lang="en-US" sz="2400">
                <a:latin typeface="Arial"/>
                <a:cs typeface="Arial"/>
              </a:rPr>
              <a:t>In pairs go through the questions and introduce each other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32" y="3229960"/>
            <a:ext cx="5418027" cy="3204705"/>
          </a:xfrm>
          <a:prstGeom prst="rect">
            <a:avLst/>
          </a:prstGeom>
        </p:spPr>
      </p:pic>
    </p:spTree>
    <p:extLst>
      <p:ext uri="{BB962C8B-B14F-4D97-AF65-F5344CB8AC3E}">
        <p14:creationId xmlns:p14="http://schemas.microsoft.com/office/powerpoint/2010/main" val="75668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sp>
        <p:nvSpPr>
          <p:cNvPr id="10" name="TextBox 9"/>
          <p:cNvSpPr txBox="1"/>
          <p:nvPr/>
        </p:nvSpPr>
        <p:spPr>
          <a:xfrm>
            <a:off x="573326" y="5301487"/>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Tree>
    <p:extLst>
      <p:ext uri="{BB962C8B-B14F-4D97-AF65-F5344CB8AC3E}">
        <p14:creationId xmlns:p14="http://schemas.microsoft.com/office/powerpoint/2010/main" val="19321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408957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The values and </a:t>
            </a:r>
            <a:r>
              <a:rPr lang="en-GB" sz="4000">
                <a:latin typeface="Arial"/>
                <a:cs typeface="Arial"/>
              </a:rPr>
              <a:t>behaviour</a:t>
            </a:r>
            <a:r>
              <a:rPr lang="en-US" sz="4000">
                <a:latin typeface="Arial"/>
                <a:cs typeface="Arial"/>
              </a:rPr>
              <a:t> of reps</a:t>
            </a:r>
          </a:p>
        </p:txBody>
      </p:sp>
      <p:sp>
        <p:nvSpPr>
          <p:cNvPr id="6" name="Rectangle 5"/>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0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Knowledge Hub</a:t>
            </a:r>
          </a:p>
        </p:txBody>
      </p:sp>
      <p:sp>
        <p:nvSpPr>
          <p:cNvPr id="3" name="Content Placeholder 2"/>
          <p:cNvSpPr>
            <a:spLocks noGrp="1"/>
          </p:cNvSpPr>
          <p:nvPr>
            <p:ph idx="1"/>
          </p:nvPr>
        </p:nvSpPr>
        <p:spPr>
          <a:xfrm>
            <a:off x="1475523" y="2214390"/>
            <a:ext cx="6401537" cy="4084589"/>
          </a:xfrm>
        </p:spPr>
        <p:txBody>
          <a:bodyPr vert="horz" lIns="0" tIns="0" rIns="0" bIns="0" rtlCol="0" anchor="t">
            <a:noAutofit/>
          </a:bodyPr>
          <a:lstStyle/>
          <a:p>
            <a:pPr>
              <a:buClr>
                <a:schemeClr val="tx1"/>
              </a:buClr>
            </a:pPr>
            <a:r>
              <a:rPr lang="en-GB" sz="1800">
                <a:latin typeface="Arial"/>
                <a:cs typeface="Arial"/>
              </a:rPr>
              <a:t>Web pages, online resources and membership lists for your branch.</a:t>
            </a:r>
          </a:p>
          <a:p>
            <a:pPr>
              <a:buClr>
                <a:schemeClr val="tx1"/>
              </a:buClr>
            </a:pPr>
            <a:r>
              <a:rPr lang="en-GB" sz="1800" i="1"/>
              <a:t>Chairs, Vice Chairs, Secretaries, Assistant Secretaries and Communications Representatives </a:t>
            </a:r>
            <a:r>
              <a:rPr lang="en-GB" sz="1800" b="1"/>
              <a:t>can update web pages and resources</a:t>
            </a:r>
          </a:p>
          <a:p>
            <a:pPr>
              <a:buClr>
                <a:schemeClr val="tx1"/>
              </a:buClr>
            </a:pPr>
            <a:r>
              <a:rPr lang="en-GB" sz="1800" i="1"/>
              <a:t>Chairs, Vice Chairs, Secretaries, Assistant Secretaries, Membership and Recruitment Secretaries and Organising Representatives</a:t>
            </a:r>
            <a:r>
              <a:rPr lang="en-GB" sz="1800"/>
              <a:t> </a:t>
            </a:r>
            <a:r>
              <a:rPr lang="en-GB" sz="1800" b="1"/>
              <a:t>can see membership lists.</a:t>
            </a:r>
            <a:endParaRPr lang="en-GB" sz="1800" b="1" i="1"/>
          </a:p>
          <a:p>
            <a:pPr>
              <a:buClr>
                <a:schemeClr val="tx1"/>
              </a:buClr>
            </a:pPr>
            <a:r>
              <a:rPr lang="en-GB" sz="1800" b="1">
                <a:latin typeface="Arial"/>
                <a:cs typeface="Arial"/>
              </a:rPr>
              <a:t>Movement</a:t>
            </a:r>
            <a:r>
              <a:rPr lang="en-GB" sz="1800">
                <a:latin typeface="Arial"/>
                <a:cs typeface="Arial"/>
              </a:rPr>
              <a:t>, a new communication tool (bulk mailer), is now available.</a:t>
            </a:r>
          </a:p>
          <a:p>
            <a:pPr>
              <a:buClr>
                <a:schemeClr val="tx1"/>
              </a:buClr>
            </a:pPr>
            <a:r>
              <a:rPr lang="en-GB" sz="1800">
                <a:hlinkClick r:id="rId3"/>
              </a:rPr>
              <a:t>How to use the Prospect Knowledge Hub | Prospect</a:t>
            </a:r>
            <a:r>
              <a:rPr lang="en-GB" sz="1800">
                <a:latin typeface="Arial"/>
                <a:cs typeface="Arial"/>
              </a:rPr>
              <a:t> </a:t>
            </a:r>
          </a:p>
          <a:p>
            <a:pPr>
              <a:buClr>
                <a:schemeClr val="tx1"/>
              </a:buClr>
            </a:pPr>
            <a:r>
              <a:rPr lang="en-GB" sz="1100">
                <a:latin typeface="Arial"/>
                <a:cs typeface="Arial"/>
                <a:hlinkClick r:id="rId3"/>
              </a:rPr>
              <a:t>https://prospect.org.uk/how-to-use-the-the_union-knowledge-hub/</a:t>
            </a:r>
          </a:p>
          <a:p>
            <a:pPr>
              <a:buClr>
                <a:schemeClr val="tx1"/>
              </a:buClr>
            </a:pPr>
            <a:endParaRPr lang="en-GB" sz="1100">
              <a:latin typeface="Arial"/>
              <a:cs typeface="Arial"/>
            </a:endParaRPr>
          </a:p>
        </p:txBody>
      </p:sp>
    </p:spTree>
    <p:extLst>
      <p:ext uri="{BB962C8B-B14F-4D97-AF65-F5344CB8AC3E}">
        <p14:creationId xmlns:p14="http://schemas.microsoft.com/office/powerpoint/2010/main" val="3479891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on the course resource page </a:t>
            </a:r>
            <a:endParaRPr lang="en-GB"/>
          </a:p>
          <a:p>
            <a:pPr marL="0" indent="0">
              <a:buNone/>
            </a:pPr>
            <a:r>
              <a:rPr lang="en-GB">
                <a:latin typeface="Arial"/>
                <a:cs typeface="Arial"/>
              </a:rPr>
              <a:t>https://prospect.org.uk/course-resources/</a:t>
            </a:r>
            <a:endParaRPr lang="en-GB"/>
          </a:p>
          <a:p>
            <a:pPr marL="0" indent="0">
              <a:buNone/>
            </a:pPr>
            <a:r>
              <a:rPr lang="en-GB">
                <a:latin typeface="Arial"/>
                <a:cs typeface="Arial"/>
                <a:hlinkClick r:id="rId3"/>
              </a:rPr>
              <a:t>https://bectu.org.uk/movement-email-guide-for-reps/</a:t>
            </a:r>
            <a:endParaRPr lang="en-GB">
              <a:hlinkClick r:id="rId3"/>
            </a:endParaRPr>
          </a:p>
          <a:p>
            <a:pPr marL="0" indent="0">
              <a:buNone/>
            </a:pPr>
            <a:endParaRPr lang="en-GB"/>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in further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Prospect website.</a:t>
            </a:r>
          </a:p>
        </p:txBody>
      </p:sp>
    </p:spTree>
    <p:extLst>
      <p:ext uri="{BB962C8B-B14F-4D97-AF65-F5344CB8AC3E}">
        <p14:creationId xmlns:p14="http://schemas.microsoft.com/office/powerpoint/2010/main" val="315220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What is a trade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err="1">
                <a:latin typeface="Arial" panose="020B0604020202020204" pitchFamily="34" charset="0"/>
                <a:cs typeface="Arial" panose="020B0604020202020204" pitchFamily="34" charset="0"/>
              </a:rPr>
              <a:t>Acas</a:t>
            </a:r>
            <a:r>
              <a:rPr lang="en-GB" sz="220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a:latin typeface="Arial" panose="020B0604020202020204" pitchFamily="34" charset="0"/>
                <a:cs typeface="Arial" panose="020B0604020202020204" pitchFamily="34" charset="0"/>
              </a:rPr>
              <a:t>ACAS Code of Practice 3</a:t>
            </a:r>
          </a:p>
          <a:p>
            <a:pPr>
              <a:spcBef>
                <a:spcPts val="1200"/>
              </a:spcBef>
            </a:pPr>
            <a:endParaRPr lang="en-GB" sz="2200"/>
          </a:p>
        </p:txBody>
      </p:sp>
    </p:spTree>
    <p:extLst>
      <p:ext uri="{BB962C8B-B14F-4D97-AF65-F5344CB8AC3E}">
        <p14:creationId xmlns:p14="http://schemas.microsoft.com/office/powerpoint/2010/main" val="124984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a:t>
            </a:r>
          </a:p>
          <a:p>
            <a:pPr>
              <a:spcBef>
                <a:spcPts val="1200"/>
              </a:spcBef>
            </a:pPr>
            <a:r>
              <a:rPr lang="en-GB" sz="220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err="1">
                <a:latin typeface="Arial" panose="020B0604020202020204" pitchFamily="34" charset="0"/>
                <a:cs typeface="Arial" panose="020B0604020202020204" pitchFamily="34" charset="0"/>
              </a:rPr>
              <a:t>eg</a:t>
            </a:r>
            <a:r>
              <a:rPr lang="en-GB" sz="220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which are seen as different from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 </a:t>
            </a:r>
          </a:p>
          <a:p>
            <a:pPr>
              <a:spcBef>
                <a:spcPts val="1200"/>
              </a:spcBef>
            </a:pPr>
            <a:r>
              <a:rPr lang="en-GB" sz="220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 </a:t>
            </a:r>
            <a:br>
              <a:rPr lang="en-US" sz="4000">
                <a:latin typeface="Arial"/>
                <a:cs typeface="Arial"/>
              </a:rPr>
            </a:br>
            <a:r>
              <a:rPr lang="en-US" sz="400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a:latin typeface="Arial"/>
                <a:cs typeface="Arial"/>
              </a:rPr>
              <a:t>Working together in small groups, for the following examples, come up with what are the reps rights and what they can check to confirm this?</a:t>
            </a:r>
          </a:p>
          <a:p>
            <a:pPr>
              <a:spcBef>
                <a:spcPts val="900"/>
              </a:spcBef>
            </a:pPr>
            <a:r>
              <a:rPr lang="en-US" sz="2400">
                <a:latin typeface="Arial"/>
                <a:cs typeface="Arial"/>
              </a:rPr>
              <a:t>What other options are there?</a:t>
            </a: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G: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As a big group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951" y="283869"/>
            <a:ext cx="9064955" cy="2622430"/>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sz="4900">
                <a:latin typeface="Arial"/>
                <a:cs typeface="Arial"/>
              </a:rPr>
              <a:t>Activity H: </a:t>
            </a:r>
            <a:br>
              <a:rPr lang="en-US" sz="4900">
                <a:latin typeface="Arial"/>
                <a:cs typeface="Arial"/>
              </a:rPr>
            </a:br>
            <a:r>
              <a:rPr lang="en-US" sz="4900">
                <a:latin typeface="Arial"/>
                <a:cs typeface="Arial"/>
              </a:rPr>
              <a:t>What are the ingredients that increase the union’s influence </a:t>
            </a:r>
          </a:p>
        </p:txBody>
      </p:sp>
      <p:sp>
        <p:nvSpPr>
          <p:cNvPr id="5" name="TextBox 4"/>
          <p:cNvSpPr txBox="1"/>
          <p:nvPr/>
        </p:nvSpPr>
        <p:spPr>
          <a:xfrm>
            <a:off x="725736" y="1774757"/>
            <a:ext cx="10783763" cy="461665"/>
          </a:xfrm>
          <a:prstGeom prst="rect">
            <a:avLst/>
          </a:prstGeom>
          <a:noFill/>
        </p:spPr>
        <p:txBody>
          <a:bodyPr wrap="square" rtlCol="0">
            <a:spAutoFit/>
          </a:bodyPr>
          <a:lstStyle/>
          <a:p>
            <a:endParaRPr lang="en-GB" sz="2400">
              <a:latin typeface="Arial"/>
              <a:cs typeface="Arial"/>
            </a:endParaRPr>
          </a:p>
        </p:txBody>
      </p:sp>
      <p:sp>
        <p:nvSpPr>
          <p:cNvPr id="6" name="Rectangle 5"/>
          <p:cNvSpPr/>
          <p:nvPr/>
        </p:nvSpPr>
        <p:spPr>
          <a:xfrm>
            <a:off x="725736" y="2544792"/>
            <a:ext cx="5989389" cy="3785652"/>
          </a:xfrm>
          <a:prstGeom prst="rect">
            <a:avLst/>
          </a:prstGeom>
        </p:spPr>
        <p:txBody>
          <a:bodyPr wrap="square">
            <a:spAutoFit/>
          </a:bodyPr>
          <a:lstStyle/>
          <a:p>
            <a:endParaRPr lang="en-GB" sz="2400"/>
          </a:p>
          <a:p>
            <a:endParaRPr lang="en-GB" sz="2400"/>
          </a:p>
          <a:p>
            <a:r>
              <a:rPr lang="en-GB" sz="2400"/>
              <a:t>Working together in small groups, You will be split into groups and given an ‘ingredient’ </a:t>
            </a:r>
          </a:p>
          <a:p>
            <a:r>
              <a:rPr lang="en-GB" sz="2400"/>
              <a:t>Discuss as a group how this ingredient’s presence helps build an effective union on the ground and what happens if it isn’t there. Try to prove yours is the most important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84" y="3372992"/>
            <a:ext cx="4525855" cy="3017237"/>
          </a:xfrm>
          <a:prstGeom prst="rect">
            <a:avLst/>
          </a:prstGeom>
        </p:spPr>
      </p:pic>
    </p:spTree>
    <p:extLst>
      <p:ext uri="{BB962C8B-B14F-4D97-AF65-F5344CB8AC3E}">
        <p14:creationId xmlns:p14="http://schemas.microsoft.com/office/powerpoint/2010/main" val="3341725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&amp; Diversity</a:t>
            </a:r>
          </a:p>
          <a:p>
            <a:pPr marL="342900" indent="-342900">
              <a:spcBef>
                <a:spcPts val="900"/>
              </a:spcBef>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1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a:latin typeface="Arial"/>
                <a:cs typeface="Arial"/>
              </a:rPr>
              <a:t>Activity I: Why people don</a:t>
            </a:r>
            <a:r>
              <a:rPr lang="mr-IN">
                <a:latin typeface="Arial"/>
                <a:cs typeface="Arial"/>
              </a:rPr>
              <a:t>’</a:t>
            </a:r>
            <a:r>
              <a:rPr lang="en-US">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2691974"/>
          </a:xfrm>
        </p:spPr>
        <p:txBody>
          <a:bodyPr>
            <a:normAutofit/>
          </a:bodyPr>
          <a:lstStyle/>
          <a:p>
            <a:r>
              <a:rPr lang="en-GB" sz="5400"/>
              <a:t>Tea Break – 15 mins</a:t>
            </a:r>
          </a:p>
        </p:txBody>
      </p:sp>
    </p:spTree>
    <p:extLst>
      <p:ext uri="{BB962C8B-B14F-4D97-AF65-F5344CB8AC3E}">
        <p14:creationId xmlns:p14="http://schemas.microsoft.com/office/powerpoint/2010/main" val="2978546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276888"/>
            <a:ext cx="7760988" cy="1086929"/>
          </a:xfrm>
        </p:spPr>
        <p:txBody>
          <a:bodyPr>
            <a:noAutofit/>
          </a:bodyPr>
          <a:lstStyle/>
          <a:p>
            <a:r>
              <a:rPr lang="en-GB"/>
              <a:t>Activity K: How well organised is your workplace? </a:t>
            </a:r>
          </a:p>
        </p:txBody>
      </p:sp>
      <p:sp>
        <p:nvSpPr>
          <p:cNvPr id="3" name="Content Placeholder 2"/>
          <p:cNvSpPr>
            <a:spLocks noGrp="1"/>
          </p:cNvSpPr>
          <p:nvPr>
            <p:ph idx="1"/>
          </p:nvPr>
        </p:nvSpPr>
        <p:spPr>
          <a:xfrm>
            <a:off x="1475523" y="3597007"/>
            <a:ext cx="7668478" cy="1404651"/>
          </a:xfrm>
        </p:spPr>
        <p:txBody>
          <a:bodyPr>
            <a:noAutofit/>
          </a:bodyPr>
          <a:lstStyle/>
          <a:p>
            <a:pPr>
              <a:buClr>
                <a:schemeClr val="tx1"/>
              </a:buClr>
            </a:pPr>
            <a:r>
              <a:rPr lang="en-GB" sz="2400">
                <a:latin typeface="Arial" panose="020B0604020202020204" pitchFamily="34" charset="0"/>
                <a:cs typeface="Arial" panose="020B0604020202020204" pitchFamily="34" charset="0"/>
              </a:rPr>
              <a:t>On a scale of 1-10.</a:t>
            </a:r>
          </a:p>
          <a:p>
            <a:pPr>
              <a:buClr>
                <a:schemeClr val="tx1"/>
              </a:buClr>
            </a:pPr>
            <a:r>
              <a:rPr lang="en-GB" sz="2400">
                <a:latin typeface="Arial" panose="020B0604020202020204" pitchFamily="34" charset="0"/>
                <a:cs typeface="Arial" panose="020B0604020202020204" pitchFamily="34" charset="0"/>
              </a:rPr>
              <a:t>Fill in your action plan for when you return to the workplace to improve your organisation.</a:t>
            </a:r>
          </a:p>
        </p:txBody>
      </p:sp>
    </p:spTree>
    <p:extLst>
      <p:ext uri="{BB962C8B-B14F-4D97-AF65-F5344CB8AC3E}">
        <p14:creationId xmlns:p14="http://schemas.microsoft.com/office/powerpoint/2010/main" val="2846785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L:</a:t>
            </a:r>
            <a:br>
              <a:rPr lang="en-US" sz="4000">
                <a:latin typeface="Arial"/>
                <a:cs typeface="Arial"/>
              </a:rPr>
            </a:br>
            <a:r>
              <a:rPr lang="en-US" sz="400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F32CB94-D88A-3512-79DC-0F6E9D607FEE}"/>
              </a:ext>
            </a:extLst>
          </p:cNvPr>
          <p:cNvSpPr txBox="1"/>
          <p:nvPr/>
        </p:nvSpPr>
        <p:spPr>
          <a:xfrm>
            <a:off x="616227" y="2185640"/>
            <a:ext cx="6036366" cy="4247317"/>
          </a:xfrm>
          <a:prstGeom prst="rect">
            <a:avLst/>
          </a:prstGeom>
          <a:noFill/>
        </p:spPr>
        <p:txBody>
          <a:bodyPr wrap="square">
            <a:spAutoFit/>
          </a:bodyPr>
          <a:lstStyle/>
          <a:p>
            <a:r>
              <a:rPr lang="en-GB"/>
              <a:t>The tutor will provide a scenario for you (in workbooks) Activity L</a:t>
            </a:r>
          </a:p>
          <a:p>
            <a:endParaRPr lang="en-GB"/>
          </a:p>
          <a:p>
            <a:r>
              <a:rPr lang="en-GB"/>
              <a:t>Devise a strategy to organise the members of each department and effectively feedback to management. </a:t>
            </a:r>
          </a:p>
          <a:p>
            <a:r>
              <a:rPr lang="en-GB"/>
              <a:t>Consider the following points.</a:t>
            </a:r>
          </a:p>
          <a:p>
            <a:endParaRPr lang="en-GB"/>
          </a:p>
          <a:p>
            <a:r>
              <a:rPr lang="en-GB"/>
              <a:t>How can the branch co-ordinate dialogue between the various departments?</a:t>
            </a:r>
          </a:p>
          <a:p>
            <a:endParaRPr lang="en-GB"/>
          </a:p>
          <a:p>
            <a:r>
              <a:rPr lang="en-GB"/>
              <a:t>How can the branch use this consultation for recruitment?</a:t>
            </a:r>
          </a:p>
          <a:p>
            <a:endParaRPr lang="en-GB"/>
          </a:p>
          <a:p>
            <a:r>
              <a:rPr lang="en-GB"/>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56" y="254001"/>
            <a:ext cx="8129955" cy="527877"/>
          </a:xfrm>
        </p:spPr>
        <p:txBody>
          <a:bodyPr>
            <a:normAutofit/>
          </a:bodyPr>
          <a:lstStyle/>
          <a:p>
            <a:r>
              <a:rPr lang="en-GB" sz="2800"/>
              <a:t>Action Plan – Tasks</a:t>
            </a:r>
          </a:p>
        </p:txBody>
      </p:sp>
      <p:graphicFrame>
        <p:nvGraphicFramePr>
          <p:cNvPr id="3" name="Table 2">
            <a:extLst>
              <a:ext uri="{FF2B5EF4-FFF2-40B4-BE49-F238E27FC236}">
                <a16:creationId xmlns:a16="http://schemas.microsoft.com/office/drawing/2014/main" id="{E067BE38-C449-977A-44EE-3A0D6DB5E6CA}"/>
              </a:ext>
            </a:extLst>
          </p:cNvPr>
          <p:cNvGraphicFramePr>
            <a:graphicFrameLocks noGrp="1"/>
          </p:cNvGraphicFramePr>
          <p:nvPr>
            <p:extLst>
              <p:ext uri="{D42A27DB-BD31-4B8C-83A1-F6EECF244321}">
                <p14:modId xmlns:p14="http://schemas.microsoft.com/office/powerpoint/2010/main" val="862647185"/>
              </p:ext>
            </p:extLst>
          </p:nvPr>
        </p:nvGraphicFramePr>
        <p:xfrm>
          <a:off x="1106556" y="781878"/>
          <a:ext cx="6811617" cy="5758015"/>
        </p:xfrm>
        <a:graphic>
          <a:graphicData uri="http://schemas.openxmlformats.org/drawingml/2006/table">
            <a:tbl>
              <a:tblPr firstRow="1" firstCol="1" bandRow="1"/>
              <a:tblGrid>
                <a:gridCol w="6811617">
                  <a:extLst>
                    <a:ext uri="{9D8B030D-6E8A-4147-A177-3AD203B41FA5}">
                      <a16:colId xmlns:a16="http://schemas.microsoft.com/office/drawing/2014/main" val="3458796107"/>
                    </a:ext>
                  </a:extLst>
                </a:gridCol>
              </a:tblGrid>
              <a:tr h="251947">
                <a:tc>
                  <a:txBody>
                    <a:bodyPr/>
                    <a:lstStyle/>
                    <a:p>
                      <a:pPr>
                        <a:spcBef>
                          <a:spcPts val="900"/>
                        </a:spcBef>
                      </a:pPr>
                      <a:r>
                        <a:rPr lang="en-GB" sz="1200" b="1">
                          <a:solidFill>
                            <a:srgbClr val="FFFFFF"/>
                          </a:solidFill>
                          <a:effectLst/>
                          <a:latin typeface="Arial" panose="020B0604020202020204" pitchFamily="34" charset="0"/>
                          <a:ea typeface="Times" panose="02020603050405020304" pitchFamily="18" charset="0"/>
                        </a:rPr>
                        <a:t>Task</a:t>
                      </a:r>
                      <a:endParaRPr lang="en-GB" sz="120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34084493"/>
                  </a:ext>
                </a:extLst>
              </a:tr>
              <a:tr h="1041660">
                <a:tc>
                  <a:txBody>
                    <a:bodyPr/>
                    <a:lstStyle/>
                    <a:p>
                      <a:pPr>
                        <a:spcBef>
                          <a:spcPts val="900"/>
                        </a:spcBef>
                      </a:pPr>
                      <a:r>
                        <a:rPr lang="en-GB" sz="1200">
                          <a:effectLst/>
                          <a:latin typeface="Arial" panose="020B0604020202020204" pitchFamily="34" charset="0"/>
                          <a:ea typeface="Times" panose="02020603050405020304" pitchFamily="18" charset="0"/>
                        </a:rPr>
                        <a:t>Find out the name of the </a:t>
                      </a:r>
                      <a:r>
                        <a:rPr lang="en-GB" sz="1200" b="1">
                          <a:effectLst/>
                          <a:latin typeface="Arial" panose="020B0604020202020204" pitchFamily="34" charset="0"/>
                          <a:ea typeface="Times" panose="02020603050405020304" pitchFamily="18" charset="0"/>
                        </a:rPr>
                        <a:t>branch chair</a:t>
                      </a:r>
                      <a:r>
                        <a:rPr lang="en-GB" sz="120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a:effectLst/>
                          <a:latin typeface="Arial" panose="020B0604020202020204" pitchFamily="34" charset="0"/>
                          <a:ea typeface="Times" panose="02020603050405020304" pitchFamily="18" charset="0"/>
                        </a:rPr>
                        <a:t>Find out the name of the </a:t>
                      </a:r>
                      <a:r>
                        <a:rPr lang="en-GB" sz="1200" b="1">
                          <a:effectLst/>
                          <a:latin typeface="Arial" panose="020B0604020202020204" pitchFamily="34" charset="0"/>
                          <a:ea typeface="Times" panose="02020603050405020304" pitchFamily="18" charset="0"/>
                        </a:rPr>
                        <a:t>branch secretary</a:t>
                      </a:r>
                      <a:r>
                        <a:rPr lang="en-GB" sz="120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Find out the names of the </a:t>
                      </a:r>
                      <a:r>
                        <a:rPr lang="en-GB" sz="1200" b="1">
                          <a:effectLst/>
                          <a:latin typeface="Arial" panose="020B0604020202020204" pitchFamily="34" charset="0"/>
                          <a:ea typeface="Times" panose="02020603050405020304" pitchFamily="18" charset="0"/>
                        </a:rPr>
                        <a:t>committee members</a:t>
                      </a:r>
                      <a:r>
                        <a:rPr lang="en-GB" sz="120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43198209"/>
                  </a:ext>
                </a:extLst>
              </a:tr>
              <a:tr h="805560">
                <a:tc>
                  <a:txBody>
                    <a:bodyPr/>
                    <a:lstStyle/>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Find out the name of your </a:t>
                      </a:r>
                      <a:r>
                        <a:rPr lang="en-GB" sz="1200" b="1">
                          <a:effectLst/>
                          <a:latin typeface="Arial" panose="020B0604020202020204" pitchFamily="34" charset="0"/>
                          <a:ea typeface="Times" panose="02020603050405020304" pitchFamily="18" charset="0"/>
                        </a:rPr>
                        <a:t>organiser.</a:t>
                      </a:r>
                      <a:endParaRPr lang="en-GB" sz="120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a:effectLst/>
                          <a:latin typeface="Arial" panose="020B0604020202020204" pitchFamily="34" charset="0"/>
                          <a:ea typeface="Times" panose="02020603050405020304" pitchFamily="18" charset="0"/>
                        </a:rPr>
                        <a:t>Find out the name of your </a:t>
                      </a:r>
                      <a:r>
                        <a:rPr lang="en-GB" sz="1200" b="1">
                          <a:effectLst/>
                          <a:latin typeface="Arial" panose="020B0604020202020204" pitchFamily="34" charset="0"/>
                          <a:ea typeface="Times" panose="02020603050405020304" pitchFamily="18" charset="0"/>
                        </a:rPr>
                        <a:t>negotiations officer</a:t>
                      </a:r>
                      <a:r>
                        <a:rPr lang="en-GB" sz="120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81314300"/>
                  </a:ext>
                </a:extLst>
              </a:tr>
              <a:tr h="355194">
                <a:tc>
                  <a:txBody>
                    <a:bodyPr/>
                    <a:lstStyle/>
                    <a:p>
                      <a:pPr>
                        <a:spcBef>
                          <a:spcPts val="900"/>
                        </a:spcBef>
                      </a:pPr>
                      <a:r>
                        <a:rPr lang="en-GB" sz="1200">
                          <a:effectLst/>
                          <a:latin typeface="Arial" panose="020B0604020202020204" pitchFamily="34" charset="0"/>
                          <a:ea typeface="Times" panose="02020603050405020304" pitchFamily="18" charset="0"/>
                        </a:rPr>
                        <a:t>Sign up to the Prospect or </a:t>
                      </a:r>
                      <a:r>
                        <a:rPr lang="en-GB" sz="1200" err="1">
                          <a:effectLst/>
                          <a:latin typeface="Arial" panose="020B0604020202020204" pitchFamily="34" charset="0"/>
                          <a:ea typeface="Times" panose="02020603050405020304" pitchFamily="18" charset="0"/>
                        </a:rPr>
                        <a:t>Bectu</a:t>
                      </a:r>
                      <a:r>
                        <a:rPr lang="en-GB" sz="120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90139949"/>
                  </a:ext>
                </a:extLst>
              </a:tr>
              <a:tr h="886974">
                <a:tc>
                  <a:txBody>
                    <a:bodyPr/>
                    <a:lstStyle/>
                    <a:p>
                      <a:pPr>
                        <a:spcBef>
                          <a:spcPts val="900"/>
                        </a:spcBef>
                      </a:pPr>
                      <a:r>
                        <a:rPr lang="en-GB" sz="120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a:effectLst/>
                          <a:latin typeface="Arial" panose="020B0604020202020204" pitchFamily="34" charset="0"/>
                          <a:ea typeface="Times" panose="02020603050405020304" pitchFamily="18" charset="0"/>
                        </a:rPr>
                        <a:t>Does your branch have a development plan?</a:t>
                      </a:r>
                    </a:p>
                    <a:p>
                      <a:pPr>
                        <a:spcBef>
                          <a:spcPts val="900"/>
                        </a:spcBef>
                      </a:pPr>
                      <a:r>
                        <a:rPr lang="en-GB" sz="120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1099633"/>
                  </a:ext>
                </a:extLst>
              </a:tr>
              <a:tr h="569460">
                <a:tc>
                  <a:txBody>
                    <a:bodyPr/>
                    <a:lstStyle/>
                    <a:p>
                      <a:pPr>
                        <a:spcBef>
                          <a:spcPts val="900"/>
                        </a:spcBef>
                      </a:pPr>
                      <a:r>
                        <a:rPr lang="en-GB" sz="120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81042317"/>
                  </a:ext>
                </a:extLst>
              </a:tr>
              <a:tr h="569460">
                <a:tc>
                  <a:txBody>
                    <a:bodyPr/>
                    <a:lstStyle/>
                    <a:p>
                      <a:pPr>
                        <a:spcBef>
                          <a:spcPts val="900"/>
                        </a:spcBef>
                      </a:pPr>
                      <a:r>
                        <a:rPr lang="en-GB" sz="120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595067482"/>
                  </a:ext>
                </a:extLst>
              </a:tr>
              <a:tr h="1277760">
                <a:tc>
                  <a:txBody>
                    <a:bodyPr/>
                    <a:lstStyle/>
                    <a:p>
                      <a:pPr>
                        <a:spcBef>
                          <a:spcPts val="900"/>
                        </a:spcBef>
                      </a:pPr>
                      <a:r>
                        <a:rPr lang="en-GB" sz="120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a:effectLst/>
                          <a:latin typeface="Arial" panose="020B0604020202020204" pitchFamily="34" charset="0"/>
                          <a:ea typeface="Times" panose="02020603050405020304" pitchFamily="18" charset="0"/>
                        </a:rPr>
                        <a:t> </a:t>
                      </a:r>
                    </a:p>
                    <a:p>
                      <a:pPr>
                        <a:spcBef>
                          <a:spcPts val="300"/>
                        </a:spcBef>
                      </a:pPr>
                      <a:r>
                        <a:rPr lang="en-GB" sz="1200">
                          <a:effectLst/>
                          <a:latin typeface="Arial" panose="020B0604020202020204" pitchFamily="34" charset="0"/>
                          <a:ea typeface="Times" panose="02020603050405020304" pitchFamily="18" charset="0"/>
                        </a:rPr>
                        <a:t>1.</a:t>
                      </a:r>
                    </a:p>
                    <a:p>
                      <a:pPr>
                        <a:spcBef>
                          <a:spcPts val="300"/>
                        </a:spcBef>
                      </a:pPr>
                      <a:r>
                        <a:rPr lang="en-GB" sz="1200">
                          <a:effectLst/>
                          <a:latin typeface="Arial" panose="020B0604020202020204" pitchFamily="34" charset="0"/>
                          <a:ea typeface="Times" panose="02020603050405020304" pitchFamily="18" charset="0"/>
                        </a:rPr>
                        <a:t>2.</a:t>
                      </a:r>
                    </a:p>
                    <a:p>
                      <a:pPr>
                        <a:spcBef>
                          <a:spcPts val="300"/>
                        </a:spcBef>
                      </a:pPr>
                      <a:r>
                        <a:rPr lang="en-GB" sz="120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384811965"/>
                  </a:ext>
                </a:extLst>
              </a:tr>
            </a:tbl>
          </a:graphicData>
        </a:graphic>
      </p:graphicFrame>
    </p:spTree>
    <p:extLst>
      <p:ext uri="{BB962C8B-B14F-4D97-AF65-F5344CB8AC3E}">
        <p14:creationId xmlns:p14="http://schemas.microsoft.com/office/powerpoint/2010/main" val="2701993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a:latin typeface="Arial" charset="0"/>
                <a:ea typeface="Arial" charset="0"/>
                <a:cs typeface="Arial" charset="0"/>
              </a:rPr>
              <a:t>They can voluntarily </a:t>
            </a:r>
            <a:r>
              <a:rPr lang="en-US" sz="2400" err="1">
                <a:latin typeface="Arial" charset="0"/>
                <a:ea typeface="Arial" charset="0"/>
                <a:cs typeface="Arial" charset="0"/>
              </a:rPr>
              <a:t>recognise</a:t>
            </a:r>
            <a:r>
              <a:rPr lang="en-US" sz="240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3126383327"/>
              </p:ext>
            </p:extLst>
          </p:nvPr>
        </p:nvGraphicFramePr>
        <p:xfrm>
          <a:off x="161925" y="1739655"/>
          <a:ext cx="11188943" cy="4889745"/>
        </p:xfrm>
        <a:graphic>
          <a:graphicData uri="http://schemas.openxmlformats.org/drawingml/2006/table">
            <a:tbl>
              <a:tblPr firstRow="1" firstCol="1" bandRow="1">
                <a:tableStyleId>{17292A2E-F333-43FB-9621-5CBBE7FDCDCB}</a:tableStyleId>
              </a:tblPr>
              <a:tblGrid>
                <a:gridCol w="3805406">
                  <a:extLst>
                    <a:ext uri="{9D8B030D-6E8A-4147-A177-3AD203B41FA5}">
                      <a16:colId xmlns:a16="http://schemas.microsoft.com/office/drawing/2014/main" val="767832659"/>
                    </a:ext>
                  </a:extLst>
                </a:gridCol>
                <a:gridCol w="7383537">
                  <a:extLst>
                    <a:ext uri="{9D8B030D-6E8A-4147-A177-3AD203B41FA5}">
                      <a16:colId xmlns:a16="http://schemas.microsoft.com/office/drawing/2014/main" val="1570355768"/>
                    </a:ext>
                  </a:extLst>
                </a:gridCol>
              </a:tblGrid>
              <a:tr h="554079">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335666">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600">
                          <a:effectLst/>
                        </a:rPr>
                        <a:t>disclosure of information by the employer for collective               bargaining purposes</a:t>
                      </a:r>
                    </a:p>
                    <a:p>
                      <a:pPr marL="342900" lvl="0" indent="-342900">
                        <a:buFont typeface="Symbol" panose="05050102010706020507" pitchFamily="18" charset="2"/>
                        <a:buChar char=""/>
                      </a:pPr>
                      <a:r>
                        <a:rPr lang="en-GB" sz="1600">
                          <a:effectLst/>
                        </a:rPr>
                        <a:t>reasonable paid time off for union reps to carry out union duties</a:t>
                      </a:r>
                    </a:p>
                    <a:p>
                      <a:pPr marL="342900" lvl="0" indent="-342900">
                        <a:buFont typeface="Symbol" panose="05050102010706020507" pitchFamily="18" charset="2"/>
                        <a:buChar char=""/>
                      </a:pPr>
                      <a:r>
                        <a:rPr lang="en-GB" sz="1600">
                          <a:effectLst/>
                        </a:rPr>
                        <a:t>reasonable paid time off for union learning reps to carry out                 their duties</a:t>
                      </a:r>
                    </a:p>
                    <a:p>
                      <a:pPr marL="342900" lvl="0" indent="-342900">
                        <a:buFont typeface="Symbol" panose="05050102010706020507" pitchFamily="18" charset="2"/>
                        <a:buChar char=""/>
                      </a:pPr>
                      <a:r>
                        <a:rPr lang="en-GB" sz="1600">
                          <a:effectLst/>
                        </a:rPr>
                        <a:t>reasonable unpaid time off for members to carry out union            activities</a:t>
                      </a:r>
                    </a:p>
                    <a:p>
                      <a:pPr marL="342900" lvl="0" indent="-342900">
                        <a:buFont typeface="Symbol" panose="05050102010706020507" pitchFamily="18" charset="2"/>
                        <a:buChar char=""/>
                      </a:pPr>
                      <a:r>
                        <a:rPr lang="en-GB" sz="1600">
                          <a:effectLst/>
                        </a:rPr>
                        <a:t>appoint a union safety rep</a:t>
                      </a:r>
                    </a:p>
                    <a:p>
                      <a:pPr marL="342900" lvl="0" indent="-342900">
                        <a:buFont typeface="Symbol" panose="05050102010706020507" pitchFamily="18" charset="2"/>
                        <a:buChar char=""/>
                      </a:pPr>
                      <a:r>
                        <a:rPr lang="en-GB" sz="1600">
                          <a:effectLst/>
                        </a:rPr>
                        <a:t>appoint safety committee representatives</a:t>
                      </a:r>
                    </a:p>
                    <a:p>
                      <a:pPr marL="342900" lvl="0" indent="-342900">
                        <a:buFont typeface="Symbol" panose="05050102010706020507" pitchFamily="18" charset="2"/>
                        <a:buChar char=""/>
                      </a:pPr>
                      <a:r>
                        <a:rPr lang="en-GB" sz="1600">
                          <a:effectLst/>
                        </a:rPr>
                        <a:t>consultation prior to redundancy; and</a:t>
                      </a:r>
                    </a:p>
                    <a:p>
                      <a:pPr marL="342900" lvl="0" indent="-342900">
                        <a:spcAft>
                          <a:spcPts val="1200"/>
                        </a:spcAft>
                        <a:buFont typeface="Symbol" panose="05050102010706020507" pitchFamily="18" charset="2"/>
                        <a:buChar char=""/>
                      </a:pPr>
                      <a:r>
                        <a:rPr lang="en-GB" sz="1600">
                          <a:effectLst/>
                        </a:rPr>
                        <a:t>consultation prior to business transfers. </a:t>
                      </a:r>
                      <a:endParaRPr lang="en-GB" sz="16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a:latin typeface="Arial"/>
                <a:cs typeface="Arial"/>
              </a:rPr>
              <a:t>You are better off in a workplace that </a:t>
            </a:r>
            <a:r>
              <a:rPr lang="en-US" sz="2100" b="1" err="1">
                <a:latin typeface="Arial"/>
                <a:cs typeface="Arial"/>
              </a:rPr>
              <a:t>recognises</a:t>
            </a:r>
            <a:r>
              <a:rPr lang="en-US" sz="2100" b="1">
                <a:latin typeface="Arial"/>
                <a:cs typeface="Arial"/>
              </a:rPr>
              <a:t> a union because:</a:t>
            </a:r>
          </a:p>
          <a:p>
            <a:pPr marL="342900" indent="-342900">
              <a:spcBef>
                <a:spcPts val="900"/>
              </a:spcBef>
              <a:buFont typeface="Arial"/>
              <a:buChar char="•"/>
            </a:pPr>
            <a:r>
              <a:rPr lang="en-US" sz="2100">
                <a:latin typeface="Arial"/>
                <a:cs typeface="Arial"/>
              </a:rPr>
              <a:t>you average 4.2% more in salary (Statista 2023)</a:t>
            </a:r>
          </a:p>
          <a:p>
            <a:pPr marL="342900" indent="-342900">
              <a:spcBef>
                <a:spcPts val="900"/>
              </a:spcBef>
              <a:buFont typeface="Arial"/>
              <a:buChar char="•"/>
            </a:pPr>
            <a:r>
              <a:rPr lang="en-US" sz="2100">
                <a:latin typeface="Arial"/>
                <a:cs typeface="Arial"/>
              </a:rPr>
              <a:t>health and safety is better</a:t>
            </a:r>
          </a:p>
          <a:p>
            <a:pPr marL="342900" indent="-342900">
              <a:spcBef>
                <a:spcPts val="900"/>
              </a:spcBef>
              <a:buFont typeface="Arial"/>
              <a:buChar char="•"/>
            </a:pPr>
            <a:r>
              <a:rPr lang="en-US" sz="2100">
                <a:latin typeface="Arial"/>
                <a:cs typeface="Arial"/>
              </a:rPr>
              <a:t>more training.</a:t>
            </a:r>
          </a:p>
        </p:txBody>
      </p:sp>
      <p:sp>
        <p:nvSpPr>
          <p:cNvPr id="6" name="TextBox 5"/>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a:latin typeface="Arial"/>
                <a:cs typeface="Arial"/>
              </a:rPr>
              <a:t>Trade unions all together in the UK:</a:t>
            </a:r>
          </a:p>
          <a:p>
            <a:pPr marL="342900" indent="-342900">
              <a:spcBef>
                <a:spcPts val="900"/>
              </a:spcBef>
              <a:buFont typeface="Arial"/>
              <a:buChar char="•"/>
            </a:pPr>
            <a:r>
              <a:rPr lang="en-US" sz="2100">
                <a:latin typeface="Arial"/>
                <a:cs typeface="Arial"/>
              </a:rPr>
              <a:t>6.4 million members: (Resolution Foundation 2023)</a:t>
            </a:r>
          </a:p>
          <a:p>
            <a:pPr marL="342900" indent="-342900">
              <a:spcBef>
                <a:spcPts val="900"/>
              </a:spcBef>
              <a:buFont typeface="Arial"/>
              <a:buChar char="•"/>
            </a:pPr>
            <a:r>
              <a:rPr lang="en-US" sz="2100">
                <a:latin typeface="Arial"/>
                <a:cs typeface="Arial"/>
              </a:rPr>
              <a:t>Got £320 million in compensation (TUC 2015)</a:t>
            </a:r>
          </a:p>
          <a:p>
            <a:pPr marL="342900" indent="-342900">
              <a:spcBef>
                <a:spcPts val="900"/>
              </a:spcBef>
              <a:buFont typeface="Arial"/>
              <a:buChar char="•"/>
            </a:pPr>
            <a:r>
              <a:rPr lang="en-US" sz="2100">
                <a:latin typeface="Arial"/>
                <a:cs typeface="Arial"/>
              </a:rPr>
              <a:t>Trained 29,694 representatives (TUC 2019)</a:t>
            </a:r>
          </a:p>
          <a:p>
            <a:pPr>
              <a:spcBef>
                <a:spcPts val="900"/>
              </a:spcBef>
            </a:pPr>
            <a:r>
              <a:rPr lang="en-US" sz="1200">
                <a:latin typeface="Arial"/>
                <a:cs typeface="Arial"/>
              </a:rPr>
              <a:t>(TUC – these are still the latest stats)</a:t>
            </a:r>
          </a:p>
        </p:txBody>
      </p:sp>
      <p:sp>
        <p:nvSpPr>
          <p:cNvPr id="7" name="TextBox 6"/>
          <p:cNvSpPr txBox="1"/>
          <p:nvPr/>
        </p:nvSpPr>
        <p:spPr>
          <a:xfrm>
            <a:off x="6958360" y="1754739"/>
            <a:ext cx="2642839" cy="3854323"/>
          </a:xfrm>
          <a:prstGeom prst="rect">
            <a:avLst/>
          </a:prstGeom>
          <a:noFill/>
        </p:spPr>
        <p:txBody>
          <a:bodyPr wrap="square" lIns="0" tIns="0" rIns="0" bIns="0" rtlCol="0" anchor="t">
            <a:noAutofit/>
          </a:bodyPr>
          <a:lstStyle/>
          <a:p>
            <a:pPr>
              <a:spcBef>
                <a:spcPts val="900"/>
              </a:spcBef>
            </a:pPr>
            <a:r>
              <a:rPr lang="en-US" sz="2100" b="1">
                <a:latin typeface="Arial"/>
                <a:cs typeface="Arial"/>
              </a:rPr>
              <a:t>Prospect:</a:t>
            </a:r>
          </a:p>
          <a:p>
            <a:pPr marL="342900" indent="-342900">
              <a:spcBef>
                <a:spcPts val="900"/>
              </a:spcBef>
              <a:buFont typeface="Arial"/>
              <a:buChar char="•"/>
            </a:pPr>
            <a:r>
              <a:rPr lang="en-US">
                <a:latin typeface="Arial"/>
                <a:cs typeface="Arial"/>
              </a:rPr>
              <a:t>Over 159,500 members in Jan 2025. </a:t>
            </a:r>
          </a:p>
          <a:p>
            <a:pPr marL="342900" indent="-342900">
              <a:spcBef>
                <a:spcPts val="900"/>
              </a:spcBef>
              <a:buFont typeface="Arial"/>
              <a:buChar char="•"/>
            </a:pPr>
            <a:r>
              <a:rPr lang="en-US">
                <a:latin typeface="Arial"/>
                <a:cs typeface="Arial"/>
              </a:rPr>
              <a:t>Got £3.183m in injury  compensation December 2024</a:t>
            </a:r>
          </a:p>
          <a:p>
            <a:pPr marL="342900" indent="-342900">
              <a:spcBef>
                <a:spcPts val="900"/>
              </a:spcBef>
              <a:buFont typeface="Arial"/>
              <a:buChar char="•"/>
            </a:pPr>
            <a:r>
              <a:rPr lang="en-US">
                <a:latin typeface="Arial"/>
                <a:cs typeface="Arial"/>
              </a:rPr>
              <a:t>Provided over 1100 members with training in 2024.</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869BC78C-2C79-4E20-989D-EBCE549CEC92}">
  <ds:schemaRefs>
    <ds:schemaRef ds:uri="http://schemas.microsoft.com/sharepoint/v3/contenttype/forms"/>
  </ds:schemaRefs>
</ds:datastoreItem>
</file>

<file path=customXml/itemProps2.xml><?xml version="1.0" encoding="utf-8"?>
<ds:datastoreItem xmlns:ds="http://schemas.openxmlformats.org/officeDocument/2006/customXml" ds:itemID="{04080BD2-B939-4A93-A9E1-FB7963E20EDC}"/>
</file>

<file path=customXml/itemProps3.xml><?xml version="1.0" encoding="utf-8"?>
<ds:datastoreItem xmlns:ds="http://schemas.openxmlformats.org/officeDocument/2006/customXml" ds:itemID="{6BC6D6A6-A45B-49A2-842D-7E590B564AAD}">
  <ds:schemaRefs>
    <ds:schemaRef ds:uri="http://purl.org/dc/elements/1.1/"/>
    <ds:schemaRef ds:uri="http://schemas.microsoft.com/office/2006/metadata/properties"/>
    <ds:schemaRef ds:uri="http://purl.org/dc/terms/"/>
    <ds:schemaRef ds:uri="0ecf5486-e989-4379-bfee-e9488933998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5c4e850-32b5-4d18-96f2-9b7a5c16f8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0</TotalTime>
  <Words>6108</Words>
  <Application>Microsoft Office PowerPoint</Application>
  <PresentationFormat>Widescreen</PresentationFormat>
  <Paragraphs>542</Paragraphs>
  <Slides>47</Slides>
  <Notes>46</Notes>
  <HiddenSlides>8</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Symbol</vt:lpstr>
      <vt:lpstr>Tahoma</vt:lpstr>
      <vt:lpstr>Wingdings</vt:lpstr>
      <vt:lpstr>Wingdings 3</vt:lpstr>
      <vt:lpstr>Prospect-Bectu-theme</vt:lpstr>
      <vt:lpstr>Key skills for union reps: union reps part 1 </vt:lpstr>
      <vt:lpstr>          Session 1: Activity A Introductions </vt:lpstr>
      <vt:lpstr>What is a trade union?</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vt:lpstr>
      <vt:lpstr>PowerPoint Presentation</vt:lpstr>
      <vt:lpstr>PowerPoint Presentation</vt:lpstr>
      <vt:lpstr>PowerPoint Presentation</vt:lpstr>
      <vt:lpstr>A branch </vt:lpstr>
      <vt:lpstr>Why does it matter what branch you are in?</vt:lpstr>
      <vt:lpstr>What happens when a new member joins Prospect?</vt:lpstr>
      <vt:lpstr>A branch </vt:lpstr>
      <vt:lpstr>How is a branch democratic?</vt:lpstr>
      <vt:lpstr>Branch issues</vt:lpstr>
      <vt:lpstr>Branch support</vt:lpstr>
      <vt:lpstr>Prospect structure</vt:lpstr>
      <vt:lpstr>The role of a rep</vt:lpstr>
      <vt:lpstr>Activity E: What do union reps do?</vt:lpstr>
      <vt:lpstr>Different types of reps</vt:lpstr>
      <vt:lpstr>The values and behaviour of reps</vt:lpstr>
      <vt:lpstr>Knowledge Hub</vt:lpstr>
      <vt:lpstr>Movement</vt:lpstr>
      <vt:lpstr>Action plan so far…</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          Activity H:  What are the ingredients that increase the union’s influence </vt:lpstr>
      <vt:lpstr>Ingredients</vt:lpstr>
      <vt:lpstr>The virtuous circle</vt:lpstr>
      <vt:lpstr>Activity I: Why people don’t join a union?</vt:lpstr>
      <vt:lpstr>Tea Break – 15 mins</vt:lpstr>
      <vt:lpstr>Building a stronger union</vt:lpstr>
      <vt:lpstr>Activity K: How well organised is your workplace? </vt:lpstr>
      <vt:lpstr>Activity L: Chart your work area</vt:lpstr>
      <vt:lpstr>Action Plan –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cp:revision>
  <cp:lastPrinted>2020-02-04T12:16:45Z</cp:lastPrinted>
  <dcterms:created xsi:type="dcterms:W3CDTF">2019-10-02T11:31:35Z</dcterms:created>
  <dcterms:modified xsi:type="dcterms:W3CDTF">2025-07-29T09:02:59Z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-83712252</vt:i4>
  </property>
  <property fmtid="{D5CDD505-2E9C-101B-9397-08002B2CF9AE}" pid="3" name="_NewReviewCycle">
    <vt:lpwstr/>
  </property>
  <property fmtid="{D5CDD505-2E9C-101B-9397-08002B2CF9AE}" pid="4" name="_EmailSubject">
    <vt:lpwstr>Rep updates</vt:lpwstr>
  </property>
  <property fmtid="{D5CDD505-2E9C-101B-9397-08002B2CF9AE}" pid="5" name="_AuthorEmail">
    <vt:lpwstr>mroberts@bectu.org.uk</vt:lpwstr>
  </property>
  <property fmtid="{D5CDD505-2E9C-101B-9397-08002B2CF9AE}" pid="6" name="_AuthorEmailDisplayName">
    <vt:lpwstr>Martin Roberts</vt:lpwstr>
  </property>
  <property fmtid="{D5CDD505-2E9C-101B-9397-08002B2CF9AE}" pid="7" name="_PreviousAdHocReviewCycleID">
    <vt:i4>732686997</vt:i4>
  </property>
  <property fmtid="{D5CDD505-2E9C-101B-9397-08002B2CF9AE}" pid="8" name="ContentTypeId">
    <vt:lpwstr>0x010100D8D7AC766A08B146B6390D5D437781FB</vt:lpwstr>
  </property>
  <property fmtid="{D5CDD505-2E9C-101B-9397-08002B2CF9AE}" pid="9" name="MediaServiceImageTags">
    <vt:lpwstr/>
  </property>
</Properties>
</file>