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4"/>
  </p:sldMasterIdLst>
  <p:notesMasterIdLst>
    <p:notesMasterId r:id="rId44"/>
  </p:notesMasterIdLst>
  <p:handoutMasterIdLst>
    <p:handoutMasterId r:id="rId45"/>
  </p:handoutMasterIdLst>
  <p:sldIdLst>
    <p:sldId id="256" r:id="rId5"/>
    <p:sldId id="265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94" r:id="rId14"/>
    <p:sldId id="292" r:id="rId15"/>
    <p:sldId id="264" r:id="rId16"/>
    <p:sldId id="270" r:id="rId17"/>
    <p:sldId id="271" r:id="rId18"/>
    <p:sldId id="274" r:id="rId19"/>
    <p:sldId id="277" r:id="rId20"/>
    <p:sldId id="275" r:id="rId21"/>
    <p:sldId id="273" r:id="rId22"/>
    <p:sldId id="268" r:id="rId23"/>
    <p:sldId id="266" r:id="rId24"/>
    <p:sldId id="272" r:id="rId25"/>
    <p:sldId id="276" r:id="rId26"/>
    <p:sldId id="269" r:id="rId27"/>
    <p:sldId id="282" r:id="rId28"/>
    <p:sldId id="281" r:id="rId29"/>
    <p:sldId id="267" r:id="rId30"/>
    <p:sldId id="287" r:id="rId31"/>
    <p:sldId id="288" r:id="rId32"/>
    <p:sldId id="289" r:id="rId33"/>
    <p:sldId id="278" r:id="rId34"/>
    <p:sldId id="290" r:id="rId35"/>
    <p:sldId id="293" r:id="rId36"/>
    <p:sldId id="291" r:id="rId37"/>
    <p:sldId id="280" r:id="rId38"/>
    <p:sldId id="286" r:id="rId39"/>
    <p:sldId id="279" r:id="rId40"/>
    <p:sldId id="284" r:id="rId41"/>
    <p:sldId id="285" r:id="rId42"/>
    <p:sldId id="295" r:id="rId43"/>
  </p:sldIdLst>
  <p:sldSz cx="12192000" cy="6858000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ssion 1" id="{82C08FBF-D5D1-4422-9E18-FC380EFA152C}">
          <p14:sldIdLst>
            <p14:sldId id="256"/>
            <p14:sldId id="265"/>
            <p14:sldId id="257"/>
            <p14:sldId id="258"/>
            <p14:sldId id="259"/>
            <p14:sldId id="260"/>
            <p14:sldId id="261"/>
            <p14:sldId id="262"/>
            <p14:sldId id="263"/>
            <p14:sldId id="294"/>
            <p14:sldId id="292"/>
            <p14:sldId id="264"/>
            <p14:sldId id="270"/>
            <p14:sldId id="271"/>
            <p14:sldId id="274"/>
          </p14:sldIdLst>
        </p14:section>
        <p14:section name="Session 2" id="{DC0F5180-2582-4F08-986A-2A514244C7EC}">
          <p14:sldIdLst>
            <p14:sldId id="277"/>
            <p14:sldId id="275"/>
            <p14:sldId id="273"/>
            <p14:sldId id="268"/>
            <p14:sldId id="266"/>
            <p14:sldId id="272"/>
            <p14:sldId id="276"/>
          </p14:sldIdLst>
        </p14:section>
        <p14:section name="Session 3" id="{FEC164AE-3170-4FAD-9998-99F22A9FDFA7}">
          <p14:sldIdLst>
            <p14:sldId id="269"/>
            <p14:sldId id="282"/>
            <p14:sldId id="281"/>
            <p14:sldId id="267"/>
            <p14:sldId id="287"/>
            <p14:sldId id="288"/>
            <p14:sldId id="289"/>
            <p14:sldId id="278"/>
            <p14:sldId id="290"/>
            <p14:sldId id="293"/>
            <p14:sldId id="291"/>
            <p14:sldId id="280"/>
          </p14:sldIdLst>
        </p14:section>
        <p14:section name="Session 4" id="{229EEAD4-57BD-4C80-9EFA-07E336B1E15E}">
          <p14:sldIdLst>
            <p14:sldId id="286"/>
            <p14:sldId id="279"/>
            <p14:sldId id="284"/>
            <p14:sldId id="285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8">
          <p15:clr>
            <a:srgbClr val="A4A3A4"/>
          </p15:clr>
        </p15:guide>
        <p15:guide id="4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476"/>
    <a:srgbClr val="FEC86E"/>
    <a:srgbClr val="FBD603"/>
    <a:srgbClr val="2829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1EC20A-9D39-C646-AC5D-7D586694F066}" v="1" dt="2025-10-24T16:09:31.8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64" autoAdjust="0"/>
    <p:restoredTop sz="94658"/>
  </p:normalViewPr>
  <p:slideViewPr>
    <p:cSldViewPr snapToGrid="0">
      <p:cViewPr varScale="1">
        <p:scale>
          <a:sx n="120" d="100"/>
          <a:sy n="120" d="100"/>
        </p:scale>
        <p:origin x="48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  <p:guide orient="horz" pos="3128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D57F4F-9769-4068-8817-21F98B4EFC21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DB674-563F-49D1-84D4-2DE501C6AF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352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5DE61-124E-0F40-8D2D-41EDA1E0CEE2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B0746-24FF-0B4F-A25A-E2B460B25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22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B0746-24FF-0B4F-A25A-E2B460B25A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78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316" y="1336431"/>
            <a:ext cx="7463608" cy="2097157"/>
          </a:xfrm>
        </p:spPr>
        <p:txBody>
          <a:bodyPr lIns="0" tIns="0" rIns="0" bIns="0" anchor="b">
            <a:noAutofit/>
          </a:bodyPr>
          <a:lstStyle>
            <a:lvl1pPr algn="l">
              <a:defRPr sz="5400">
                <a:solidFill>
                  <a:srgbClr val="28292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316" y="3602174"/>
            <a:ext cx="7463608" cy="1589999"/>
          </a:xfr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84789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523" y="894271"/>
            <a:ext cx="7760988" cy="1653210"/>
          </a:xfrm>
        </p:spPr>
        <p:txBody>
          <a:bodyPr anchor="b" anchorCtr="0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475524" y="2831893"/>
            <a:ext cx="7760988" cy="3139136"/>
          </a:xfrm>
        </p:spPr>
        <p:txBody>
          <a:bodyPr/>
          <a:lstStyle>
            <a:lvl1pPr>
              <a:buClr>
                <a:srgbClr val="FBD603"/>
              </a:buClr>
              <a:buSzPct val="100000"/>
              <a:defRPr/>
            </a:lvl1pPr>
            <a:lvl2pPr>
              <a:buClr>
                <a:srgbClr val="FBD603"/>
              </a:buClr>
              <a:buSzPct val="100000"/>
              <a:defRPr/>
            </a:lvl2pPr>
            <a:lvl3pPr>
              <a:buClr>
                <a:srgbClr val="FBD603"/>
              </a:buClr>
              <a:buSzPct val="100000"/>
              <a:defRPr/>
            </a:lvl3pPr>
            <a:lvl4pPr>
              <a:buClr>
                <a:srgbClr val="FBD603"/>
              </a:buClr>
              <a:buSzPct val="100000"/>
              <a:defRPr/>
            </a:lvl4pPr>
            <a:lvl5pPr>
              <a:buClr>
                <a:srgbClr val="FBD603"/>
              </a:buClr>
              <a:buSzPct val="10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4311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475523" y="1"/>
            <a:ext cx="6041900" cy="6858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en-US"/>
              <a:t>To change the image format slide background</a:t>
            </a:r>
          </a:p>
        </p:txBody>
      </p:sp>
    </p:spTree>
    <p:extLst>
      <p:ext uri="{BB962C8B-B14F-4D97-AF65-F5344CB8AC3E}">
        <p14:creationId xmlns:p14="http://schemas.microsoft.com/office/powerpoint/2010/main" val="4055289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475523" y="1"/>
            <a:ext cx="6428762" cy="6858000"/>
          </a:xfrm>
        </p:spPr>
        <p:txBody>
          <a:bodyPr anchor="ctr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To change the image format slide background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59" y="642443"/>
            <a:ext cx="1805116" cy="907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366" y="642443"/>
            <a:ext cx="1811215" cy="90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90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748" y="0"/>
            <a:ext cx="5064252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75515" y="1078904"/>
            <a:ext cx="7264031" cy="146810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5515" y="2832652"/>
            <a:ext cx="7264031" cy="32692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710" y="642443"/>
            <a:ext cx="1811215" cy="9071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366" y="642443"/>
            <a:ext cx="1811216" cy="9071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6CEEA75-7DC7-2A4E-8970-0833B9A1EF3D}"/>
              </a:ext>
            </a:extLst>
          </p:cNvPr>
          <p:cNvSpPr/>
          <p:nvPr userDrawn="1"/>
        </p:nvSpPr>
        <p:spPr>
          <a:xfrm>
            <a:off x="1475515" y="6387509"/>
            <a:ext cx="157094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l"/>
            <a:fld id="{208D2F72-625E-9440-AB36-FB495C4B637D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70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i="0" kern="1200">
          <a:solidFill>
            <a:srgbClr val="28292B"/>
          </a:solidFill>
          <a:latin typeface="Arial" charset="0"/>
          <a:ea typeface="Arial" charset="0"/>
          <a:cs typeface="Arial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rgbClr val="FBD603"/>
        </a:buClr>
        <a:buSzPct val="100000"/>
        <a:buFont typeface="Arial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 charset="0"/>
          <a:ea typeface="Arial" charset="0"/>
          <a:cs typeface="Arial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rgbClr val="FBD603"/>
        </a:buClr>
        <a:buSzPct val="100000"/>
        <a:buFont typeface="Arial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charset="0"/>
          <a:ea typeface="Arial" charset="0"/>
          <a:cs typeface="Arial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FBD603"/>
        </a:buClr>
        <a:buSzPct val="100000"/>
        <a:buFont typeface="Arial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charset="0"/>
          <a:ea typeface="Arial" charset="0"/>
          <a:cs typeface="Arial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FBD603"/>
        </a:buClr>
        <a:buSzPct val="100000"/>
        <a:buFont typeface="Arial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charset="0"/>
          <a:ea typeface="Arial" charset="0"/>
          <a:cs typeface="Arial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FBD603"/>
        </a:buClr>
        <a:buSzPct val="100000"/>
        <a:buFont typeface="Arial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charset="0"/>
          <a:ea typeface="Arial" charset="0"/>
          <a:cs typeface="Arial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1130268208?h=36710c16e7&amp;amp;app_id=122963" TargetMode="Externa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linkprotect.cudasvc.com/url?a=https%3a%2f%2fdanielbarnett.us6.list-manage.com%2ftrack%2fclick%3fu%3d875913eab2272bcca46358ddf%26id%3d00856345d4%26e%3d088501051e&amp;c=E,1,z3cQBeJVsgoHOHCa8eaEX5DpZHqDEAXGLFurdUBqWiV4L_bhwuL_oHRbGxo1RtAqwYiY0MsWAfkhwuq1FfcMZMb1sevhBj6K2PJMNW-QlJ_CZg,,&amp;typo=1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6F610C43-F4C5-C34C-CC2E-2B3A15FF1A24}"/>
              </a:ext>
            </a:extLst>
          </p:cNvPr>
          <p:cNvSpPr>
            <a:spLocks noGrp="1"/>
          </p:cNvSpPr>
          <p:nvPr/>
        </p:nvSpPr>
        <p:spPr>
          <a:xfrm>
            <a:off x="1422314" y="1860698"/>
            <a:ext cx="11452618" cy="261560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600"/>
              </a:spcBef>
            </a:pPr>
            <a:r>
              <a:rPr lang="en-GB" dirty="0">
                <a:latin typeface="Arial"/>
                <a:cs typeface="Arial"/>
              </a:rPr>
              <a:t>Sexual Harassment</a:t>
            </a:r>
            <a:br>
              <a:rPr lang="en-GB" dirty="0">
                <a:latin typeface="Arial"/>
                <a:cs typeface="Arial"/>
              </a:rPr>
            </a:br>
            <a:r>
              <a:rPr lang="en-GB" dirty="0">
                <a:latin typeface="Arial"/>
                <a:cs typeface="Arial"/>
              </a:rPr>
              <a:t>Case handling</a:t>
            </a:r>
            <a:br>
              <a:rPr lang="en-GB" dirty="0"/>
            </a:br>
            <a:r>
              <a:rPr lang="en-US" sz="2400" b="0" dirty="0">
                <a:latin typeface="Arial"/>
                <a:cs typeface="Arial"/>
              </a:rPr>
              <a:t>(updated version 22 Oct 2025)</a:t>
            </a:r>
            <a:endParaRPr lang="en-GB" sz="2400" b="0" dirty="0"/>
          </a:p>
        </p:txBody>
      </p:sp>
    </p:spTree>
    <p:extLst>
      <p:ext uri="{BB962C8B-B14F-4D97-AF65-F5344CB8AC3E}">
        <p14:creationId xmlns:p14="http://schemas.microsoft.com/office/powerpoint/2010/main" val="2798152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4F16F-AA6F-67B3-334D-0F0C43F8D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002BF-2164-AFEA-2F06-DC78A6F185D2}"/>
              </a:ext>
            </a:extLst>
          </p:cNvPr>
          <p:cNvSpPr txBox="1">
            <a:spLocks/>
          </p:cNvSpPr>
          <p:nvPr/>
        </p:nvSpPr>
        <p:spPr>
          <a:xfrm>
            <a:off x="377373" y="442328"/>
            <a:ext cx="8147448" cy="950776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UK Gov Survey 2020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80CA8A-7D46-B28C-A0D5-39489E99743B}"/>
              </a:ext>
            </a:extLst>
          </p:cNvPr>
          <p:cNvSpPr/>
          <p:nvPr/>
        </p:nvSpPr>
        <p:spPr>
          <a:xfrm>
            <a:off x="1" y="1551714"/>
            <a:ext cx="272364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29%</a:t>
            </a:r>
            <a:endParaRPr lang="en-US" sz="8800" b="1" cap="none" spc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52C9DB68-44C1-4531-5C80-69FA80CE50E0}"/>
              </a:ext>
            </a:extLst>
          </p:cNvPr>
          <p:cNvSpPr txBox="1"/>
          <p:nvPr/>
        </p:nvSpPr>
        <p:spPr>
          <a:xfrm>
            <a:off x="2593020" y="1698052"/>
            <a:ext cx="814744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Tx/>
            </a:pPr>
            <a:r>
              <a:rPr lang="en-GB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reported having experienced some form of sexual harassment in their workplace or work-related environment in the last 12 months</a:t>
            </a:r>
            <a:endParaRPr lang="en-GB" sz="280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2A33A3-F61F-8942-F44E-67DB2AF6E096}"/>
              </a:ext>
            </a:extLst>
          </p:cNvPr>
          <p:cNvSpPr/>
          <p:nvPr/>
        </p:nvSpPr>
        <p:spPr>
          <a:xfrm>
            <a:off x="0" y="3729378"/>
            <a:ext cx="342033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 in 5</a:t>
            </a:r>
            <a:endParaRPr lang="en-US" sz="8800" b="1" cap="none" spc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6BF9F0F1-4564-5ABF-F8BF-2B9BFA037B5C}"/>
              </a:ext>
            </a:extLst>
          </p:cNvPr>
          <p:cNvSpPr txBox="1"/>
          <p:nvPr/>
        </p:nvSpPr>
        <p:spPr>
          <a:xfrm>
            <a:off x="3420335" y="4020742"/>
            <a:ext cx="62266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employment experienced sexual harassment at their physical workplace.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3409675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D1EC3-8342-13CB-99B7-007D0EA8E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40F31-B06A-B838-50C6-F055F6B63EAA}"/>
              </a:ext>
            </a:extLst>
          </p:cNvPr>
          <p:cNvSpPr>
            <a:spLocks noGrp="1"/>
          </p:cNvSpPr>
          <p:nvPr/>
        </p:nvSpPr>
        <p:spPr>
          <a:xfrm>
            <a:off x="222621" y="0"/>
            <a:ext cx="8132934" cy="1231750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400"/>
              <a:t>UK gov survey 2020 Continued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5A4B6A-A085-2546-03D3-A7F5A764D691}"/>
              </a:ext>
            </a:extLst>
          </p:cNvPr>
          <p:cNvSpPr/>
          <p:nvPr/>
        </p:nvSpPr>
        <p:spPr>
          <a:xfrm>
            <a:off x="0" y="1157724"/>
            <a:ext cx="272364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38%</a:t>
            </a:r>
            <a:endParaRPr lang="en-US" sz="8800" b="1" cap="none" spc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31807784-6601-2BE7-54F5-F84CF40DB0AE}"/>
              </a:ext>
            </a:extLst>
          </p:cNvPr>
          <p:cNvSpPr txBox="1"/>
          <p:nvPr/>
        </p:nvSpPr>
        <p:spPr>
          <a:xfrm>
            <a:off x="2723648" y="1440958"/>
            <a:ext cx="69378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 complainants reported that the respondent was the same level as them</a:t>
            </a:r>
            <a:endParaRPr lang="en-GB" sz="2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DFD3A7-36BF-A747-0260-0A03AD9BB585}"/>
              </a:ext>
            </a:extLst>
          </p:cNvPr>
          <p:cNvSpPr/>
          <p:nvPr/>
        </p:nvSpPr>
        <p:spPr>
          <a:xfrm>
            <a:off x="0" y="2710332"/>
            <a:ext cx="272364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31%</a:t>
            </a:r>
            <a:endParaRPr lang="en-US" sz="8800" b="1" cap="none" spc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525BBE-10D3-B496-E42D-9513C91C3AAA}"/>
              </a:ext>
            </a:extLst>
          </p:cNvPr>
          <p:cNvSpPr/>
          <p:nvPr/>
        </p:nvSpPr>
        <p:spPr>
          <a:xfrm>
            <a:off x="0" y="4262940"/>
            <a:ext cx="272364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10%</a:t>
            </a:r>
            <a:endParaRPr lang="en-US" sz="8800" b="1" cap="none" spc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2C7AB92C-9129-DFCE-9004-8373BB5329E6}"/>
              </a:ext>
            </a:extLst>
          </p:cNvPr>
          <p:cNvSpPr txBox="1"/>
          <p:nvPr/>
        </p:nvSpPr>
        <p:spPr>
          <a:xfrm>
            <a:off x="2872798" y="2795441"/>
            <a:ext cx="69378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 women complainants reported that the respondent was senior to them</a:t>
            </a:r>
            <a:endParaRPr lang="en-GB" sz="280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37EC9B9E-5BEA-83DE-EEED-235AE5AE2DF5}"/>
              </a:ext>
            </a:extLst>
          </p:cNvPr>
          <p:cNvSpPr txBox="1"/>
          <p:nvPr/>
        </p:nvSpPr>
        <p:spPr>
          <a:xfrm>
            <a:off x="2798223" y="4324495"/>
            <a:ext cx="69378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people experienced repeat sexual harassment in the workplace from the same person.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1773207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3B1C-D475-4E23-19F5-7E386CD2F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40F31-B06A-B838-50C6-F055F6B63EAA}"/>
              </a:ext>
            </a:extLst>
          </p:cNvPr>
          <p:cNvSpPr>
            <a:spLocks noGrp="1"/>
          </p:cNvSpPr>
          <p:nvPr/>
        </p:nvSpPr>
        <p:spPr>
          <a:xfrm>
            <a:off x="415346" y="0"/>
            <a:ext cx="8132934" cy="1231750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400"/>
              <a:t>UK gov survey 2020 Continued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8DE965-65DC-2F64-F5E0-AEE363F95312}"/>
              </a:ext>
            </a:extLst>
          </p:cNvPr>
          <p:cNvSpPr/>
          <p:nvPr/>
        </p:nvSpPr>
        <p:spPr>
          <a:xfrm>
            <a:off x="160612" y="1231750"/>
            <a:ext cx="272364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15%</a:t>
            </a:r>
            <a:endParaRPr lang="en-US" sz="8800" b="1" cap="none" spc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BC389F3-8D3B-AF50-DF1D-93787717E393}"/>
              </a:ext>
            </a:extLst>
          </p:cNvPr>
          <p:cNvSpPr txBox="1"/>
          <p:nvPr/>
        </p:nvSpPr>
        <p:spPr>
          <a:xfrm>
            <a:off x="2967926" y="1693415"/>
            <a:ext cx="69378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 </a:t>
            </a:r>
            <a:r>
              <a:rPr lang="en-GB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complainant</a:t>
            </a:r>
            <a:r>
              <a:rPr lang="en-GB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 formally reported it</a:t>
            </a:r>
            <a:endParaRPr lang="en-GB" sz="280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8868090-B703-7B5C-A105-F82C4C6959EA}"/>
              </a:ext>
            </a:extLst>
          </p:cNvPr>
          <p:cNvSpPr txBox="1"/>
          <p:nvPr/>
        </p:nvSpPr>
        <p:spPr>
          <a:xfrm>
            <a:off x="2967926" y="3039217"/>
            <a:ext cx="69378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 complainants who acted said there </a:t>
            </a:r>
            <a:r>
              <a:rPr lang="en-GB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were n</a:t>
            </a:r>
            <a:r>
              <a:rPr lang="en-GB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consequences for the respondent</a:t>
            </a:r>
            <a:endParaRPr lang="en-GB" sz="280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859FDBC-AF7F-9345-8A1D-B1E9BE8E9B52}"/>
              </a:ext>
            </a:extLst>
          </p:cNvPr>
          <p:cNvSpPr txBox="1"/>
          <p:nvPr/>
        </p:nvSpPr>
        <p:spPr>
          <a:xfrm>
            <a:off x="2967926" y="4613240"/>
            <a:ext cx="69378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 victims choose to look for a new job</a:t>
            </a:r>
            <a:endParaRPr lang="en-GB" sz="2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E1E2EC-9298-36FC-7487-944778AF0F8C}"/>
              </a:ext>
            </a:extLst>
          </p:cNvPr>
          <p:cNvSpPr/>
          <p:nvPr/>
        </p:nvSpPr>
        <p:spPr>
          <a:xfrm>
            <a:off x="157192" y="4265516"/>
            <a:ext cx="272364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17%</a:t>
            </a:r>
            <a:endParaRPr lang="en-US" sz="8800" b="1" cap="none" spc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E0B321-C7B6-ED7C-4003-B627472F7DCB}"/>
              </a:ext>
            </a:extLst>
          </p:cNvPr>
          <p:cNvSpPr/>
          <p:nvPr/>
        </p:nvSpPr>
        <p:spPr>
          <a:xfrm>
            <a:off x="157192" y="2748633"/>
            <a:ext cx="272364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41%</a:t>
            </a:r>
            <a:endParaRPr lang="en-US" sz="8800" b="1" cap="none" spc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6401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A6AC2-CE7F-9922-8144-3A7F7C89F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12A9B-780A-1F43-FB59-440155676BF4}"/>
              </a:ext>
            </a:extLst>
          </p:cNvPr>
          <p:cNvSpPr>
            <a:spLocks noGrp="1"/>
          </p:cNvSpPr>
          <p:nvPr/>
        </p:nvSpPr>
        <p:spPr>
          <a:xfrm>
            <a:off x="304716" y="746142"/>
            <a:ext cx="7760988" cy="687150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/>
              <a:t>Definitions of sexual harassment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A9205-BD11-6B64-45CD-14B42EB1E82E}"/>
              </a:ext>
            </a:extLst>
          </p:cNvPr>
          <p:cNvSpPr>
            <a:spLocks noGrp="1"/>
          </p:cNvSpPr>
          <p:nvPr/>
        </p:nvSpPr>
        <p:spPr>
          <a:xfrm>
            <a:off x="304716" y="1642714"/>
            <a:ext cx="10135905" cy="521528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GB" dirty="0"/>
              <a:t>Verbal abuse, sexist ‘jokes’, innuendo, patronising or inappropriate remarks.</a:t>
            </a:r>
          </a:p>
          <a:p>
            <a:pPr>
              <a:buClrTx/>
            </a:pPr>
            <a:r>
              <a:rPr lang="en-GB" dirty="0"/>
              <a:t>Comments about a person’s body or appearance. </a:t>
            </a:r>
          </a:p>
          <a:p>
            <a:pPr>
              <a:buClrTx/>
            </a:pPr>
            <a:r>
              <a:rPr lang="en-GB" dirty="0"/>
              <a:t>Unwanted physical contact, physical threats or assault.</a:t>
            </a:r>
          </a:p>
          <a:p>
            <a:pPr>
              <a:buClrTx/>
            </a:pPr>
            <a:r>
              <a:rPr lang="en-GB" dirty="0"/>
              <a:t>Threatening language or behaviours.</a:t>
            </a:r>
          </a:p>
          <a:p>
            <a:pPr>
              <a:buClrTx/>
            </a:pPr>
            <a:r>
              <a:rPr lang="en-GB" dirty="0"/>
              <a:t>Leering, lewd gestures, pestering or spying. </a:t>
            </a:r>
          </a:p>
          <a:p>
            <a:pPr>
              <a:buClrTx/>
            </a:pPr>
            <a:r>
              <a:rPr lang="en-GB" dirty="0"/>
              <a:t>Circulation or display of pornographic material on any platform including social networks. </a:t>
            </a:r>
          </a:p>
          <a:p>
            <a:pPr>
              <a:buClrTx/>
            </a:pPr>
            <a:r>
              <a:rPr lang="en-GB" dirty="0"/>
              <a:t>Bullying that demeans or belittles someone in the workplace or at social events.</a:t>
            </a:r>
          </a:p>
        </p:txBody>
      </p:sp>
    </p:spTree>
    <p:extLst>
      <p:ext uri="{BB962C8B-B14F-4D97-AF65-F5344CB8AC3E}">
        <p14:creationId xmlns:p14="http://schemas.microsoft.com/office/powerpoint/2010/main" val="3379567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F0872-E214-F267-9C88-BDBC52CFF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6B30F-64E0-DEA4-38B7-DB67253AE7BD}"/>
              </a:ext>
            </a:extLst>
          </p:cNvPr>
          <p:cNvSpPr>
            <a:spLocks noGrp="1"/>
          </p:cNvSpPr>
          <p:nvPr/>
        </p:nvSpPr>
        <p:spPr>
          <a:xfrm>
            <a:off x="758558" y="949805"/>
            <a:ext cx="7760988" cy="65769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9F663-6412-7D26-1096-75E4DD284E04}"/>
              </a:ext>
            </a:extLst>
          </p:cNvPr>
          <p:cNvSpPr>
            <a:spLocks noGrp="1"/>
          </p:cNvSpPr>
          <p:nvPr/>
        </p:nvSpPr>
        <p:spPr>
          <a:xfrm>
            <a:off x="758558" y="1607497"/>
            <a:ext cx="10019791" cy="468651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anose="020B0604020202020204" pitchFamily="34" charset="0"/>
              <a:buChar char="•"/>
            </a:pPr>
            <a:r>
              <a:rPr lang="en-GB"/>
              <a:t>The Equality Act defines sexual harassment as being unwanted conduct related to sex, or of a sexual nature, which has the purpose or effect of: </a:t>
            </a:r>
          </a:p>
          <a:p>
            <a:pPr marL="0" indent="0">
              <a:buClrTx/>
              <a:buNone/>
            </a:pPr>
            <a:r>
              <a:rPr lang="en-GB"/>
              <a:t>	• 	violating the other’s dignity, or </a:t>
            </a:r>
          </a:p>
          <a:p>
            <a:pPr marL="0" indent="0">
              <a:buClrTx/>
              <a:buNone/>
            </a:pPr>
            <a:r>
              <a:rPr lang="en-GB"/>
              <a:t>	• 	creating an intimidating, hostile, degrading, humiliating 		or offensive environment.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GB"/>
              <a:t>The definition of sexual harassment also expressly includes less favourable treatment because of rejection of, or submission to, unwanted conduct which is of a sexual nature or related to sex. </a:t>
            </a:r>
          </a:p>
        </p:txBody>
      </p:sp>
    </p:spTree>
    <p:extLst>
      <p:ext uri="{BB962C8B-B14F-4D97-AF65-F5344CB8AC3E}">
        <p14:creationId xmlns:p14="http://schemas.microsoft.com/office/powerpoint/2010/main" val="2569059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79FFD-6F34-4943-B27A-017909559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6A358-E053-2277-A0F2-CEBC18D14987}"/>
              </a:ext>
            </a:extLst>
          </p:cNvPr>
          <p:cNvSpPr>
            <a:spLocks noGrp="1"/>
          </p:cNvSpPr>
          <p:nvPr/>
        </p:nvSpPr>
        <p:spPr>
          <a:xfrm>
            <a:off x="568464" y="376025"/>
            <a:ext cx="7760988" cy="929046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/>
              <a:t>Victimisation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2D4C3-92D4-66EE-A204-7D3131F4060D}"/>
              </a:ext>
            </a:extLst>
          </p:cNvPr>
          <p:cNvSpPr>
            <a:spLocks noGrp="1"/>
          </p:cNvSpPr>
          <p:nvPr/>
        </p:nvSpPr>
        <p:spPr>
          <a:xfrm>
            <a:off x="568464" y="1582445"/>
            <a:ext cx="8844134" cy="37258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Victimisation is when a person is treated unfavourably because of doing a “protected act”. A protected act is:</a:t>
            </a:r>
          </a:p>
          <a:p>
            <a:pPr marL="0" indent="0">
              <a:buNone/>
            </a:pPr>
            <a:r>
              <a:rPr lang="en-GB"/>
              <a:t>	• 	bringing proceedings under the Equality Act </a:t>
            </a:r>
          </a:p>
          <a:p>
            <a:pPr marL="0" indent="0">
              <a:buNone/>
            </a:pPr>
            <a:r>
              <a:rPr lang="en-GB"/>
              <a:t>	• 	giving evidence or information in relation to the 			Act </a:t>
            </a:r>
          </a:p>
          <a:p>
            <a:pPr marL="0" indent="0">
              <a:buNone/>
            </a:pPr>
            <a:r>
              <a:rPr lang="en-GB"/>
              <a:t>	• 	doing anything else under the Act </a:t>
            </a:r>
          </a:p>
          <a:p>
            <a:pPr marL="0" indent="0">
              <a:buNone/>
            </a:pPr>
            <a:r>
              <a:rPr lang="en-GB"/>
              <a:t>	• 	alleging that someone has contravened the Act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BAD80E-C7E9-7A8B-FCC4-39C57DD6F70E}"/>
              </a:ext>
            </a:extLst>
          </p:cNvPr>
          <p:cNvSpPr txBox="1"/>
          <p:nvPr/>
        </p:nvSpPr>
        <p:spPr>
          <a:xfrm>
            <a:off x="568464" y="5275555"/>
            <a:ext cx="7288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>
                <a:effectLst/>
                <a:latin typeface="Arial" panose="020B0604020202020204" pitchFamily="34" charset="0"/>
                <a:ea typeface="Times" panose="02020603050405020304" pitchFamily="18" charset="0"/>
              </a:rPr>
              <a:t>Employees and workers are protected under the act but not a self-employed contractor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3572294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D34B1-18AC-FFD2-5DD8-BB4E0C3D5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EA52E-671E-C80B-3023-647820B4BA18}"/>
              </a:ext>
            </a:extLst>
          </p:cNvPr>
          <p:cNvSpPr>
            <a:spLocks noGrp="1"/>
          </p:cNvSpPr>
          <p:nvPr/>
        </p:nvSpPr>
        <p:spPr>
          <a:xfrm>
            <a:off x="712717" y="460442"/>
            <a:ext cx="7760988" cy="760358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8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Activity B: Is this sexual harassment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9E619-A78C-87FA-8602-02DE1B4E55E7}"/>
              </a:ext>
            </a:extLst>
          </p:cNvPr>
          <p:cNvSpPr>
            <a:spLocks noGrp="1"/>
          </p:cNvSpPr>
          <p:nvPr/>
        </p:nvSpPr>
        <p:spPr>
          <a:xfrm>
            <a:off x="712717" y="2375234"/>
            <a:ext cx="7760988" cy="31391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GB" dirty="0"/>
              <a:t>In small groups</a:t>
            </a:r>
          </a:p>
          <a:p>
            <a:pPr>
              <a:buClrTx/>
            </a:pPr>
            <a:r>
              <a:rPr lang="en-GB" dirty="0"/>
              <a:t>Look at the examples on the exercise sheet</a:t>
            </a:r>
          </a:p>
          <a:p>
            <a:pPr>
              <a:buClrTx/>
            </a:pPr>
            <a:r>
              <a:rPr lang="en-GB" dirty="0"/>
              <a:t>Would the example be Sexual Harassment?</a:t>
            </a:r>
          </a:p>
          <a:p>
            <a:pPr>
              <a:buClrTx/>
            </a:pPr>
            <a:r>
              <a:rPr lang="en-GB" dirty="0"/>
              <a:t>If not, would you raise it under another policy?</a:t>
            </a:r>
          </a:p>
          <a:p>
            <a:pPr marL="0" indent="0">
              <a:buClrTx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0379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43831-3C86-EB6F-8E1B-90B958B43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2642D-681F-7C37-7BAF-B6CB024D04E4}"/>
              </a:ext>
            </a:extLst>
          </p:cNvPr>
          <p:cNvSpPr>
            <a:spLocks noGrp="1"/>
          </p:cNvSpPr>
          <p:nvPr/>
        </p:nvSpPr>
        <p:spPr>
          <a:xfrm>
            <a:off x="573771" y="0"/>
            <a:ext cx="7760988" cy="165321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Sexual harassment Support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E91A5-69B6-7404-A0B8-5C2EB556022E}"/>
              </a:ext>
            </a:extLst>
          </p:cNvPr>
          <p:cNvSpPr>
            <a:spLocks noGrp="1"/>
          </p:cNvSpPr>
          <p:nvPr/>
        </p:nvSpPr>
        <p:spPr>
          <a:xfrm>
            <a:off x="573771" y="1712026"/>
            <a:ext cx="9352135" cy="45209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GB"/>
              <a:t>Open to all members in Prospect and Bectu confidential service</a:t>
            </a:r>
          </a:p>
          <a:p>
            <a:pPr>
              <a:buClrTx/>
            </a:pPr>
            <a:r>
              <a:rPr lang="en-GB"/>
              <a:t>Dedicated case handlers who have undertaken specific training</a:t>
            </a:r>
          </a:p>
          <a:p>
            <a:pPr>
              <a:buClrTx/>
            </a:pPr>
            <a:r>
              <a:rPr lang="en-GB"/>
              <a:t>Access through phone number or webform</a:t>
            </a:r>
          </a:p>
          <a:p>
            <a:pPr>
              <a:buClrTx/>
            </a:pPr>
            <a:r>
              <a:rPr lang="en-GB"/>
              <a:t>If member wishes to take it further referred to appropriate case handling resource</a:t>
            </a:r>
          </a:p>
          <a:p>
            <a:pPr>
              <a:buClrTx/>
            </a:pPr>
            <a:r>
              <a:rPr lang="en-GB"/>
              <a:t>No requirement for follow up action - can just be a safe space for listening</a:t>
            </a:r>
          </a:p>
        </p:txBody>
      </p:sp>
    </p:spTree>
    <p:extLst>
      <p:ext uri="{BB962C8B-B14F-4D97-AF65-F5344CB8AC3E}">
        <p14:creationId xmlns:p14="http://schemas.microsoft.com/office/powerpoint/2010/main" val="254045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6DF66-66B0-8F4A-EF53-8DFB0F991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BF5DC-9C71-E432-7D7C-168832263997}"/>
              </a:ext>
            </a:extLst>
          </p:cNvPr>
          <p:cNvSpPr>
            <a:spLocks noGrp="1"/>
          </p:cNvSpPr>
          <p:nvPr/>
        </p:nvSpPr>
        <p:spPr>
          <a:xfrm>
            <a:off x="464420" y="0"/>
            <a:ext cx="7760988" cy="165321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/>
              <a:t>Supporting members making accusations</a:t>
            </a:r>
          </a:p>
        </p:txBody>
      </p:sp>
      <p:pic>
        <p:nvPicPr>
          <p:cNvPr id="4" name="Online Media 3" descr="Sexual harassment scenario">
            <a:hlinkClick r:id="" action="ppaction://media"/>
            <a:extLst>
              <a:ext uri="{FF2B5EF4-FFF2-40B4-BE49-F238E27FC236}">
                <a16:creationId xmlns:a16="http://schemas.microsoft.com/office/drawing/2014/main" id="{52AE59C4-0815-622B-BE3B-C19FA8C0696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64420" y="1777409"/>
            <a:ext cx="8546229" cy="481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7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4E3D1-2E66-1181-EE67-49967D577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C711B-A083-590B-0D30-E2199D7B3DCA}"/>
              </a:ext>
            </a:extLst>
          </p:cNvPr>
          <p:cNvSpPr>
            <a:spLocks noGrp="1"/>
          </p:cNvSpPr>
          <p:nvPr/>
        </p:nvSpPr>
        <p:spPr>
          <a:xfrm>
            <a:off x="624312" y="770685"/>
            <a:ext cx="7760988" cy="165321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Activity C: What would you have done differently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9D032-7A39-1E69-AA3D-365B652086CF}"/>
              </a:ext>
            </a:extLst>
          </p:cNvPr>
          <p:cNvSpPr>
            <a:spLocks noGrp="1"/>
          </p:cNvSpPr>
          <p:nvPr/>
        </p:nvSpPr>
        <p:spPr>
          <a:xfrm>
            <a:off x="624312" y="2948179"/>
            <a:ext cx="7760988" cy="31391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GB" dirty="0"/>
              <a:t>What would you do differently if you were the rep?</a:t>
            </a:r>
          </a:p>
        </p:txBody>
      </p:sp>
    </p:spTree>
    <p:extLst>
      <p:ext uri="{BB962C8B-B14F-4D97-AF65-F5344CB8AC3E}">
        <p14:creationId xmlns:p14="http://schemas.microsoft.com/office/powerpoint/2010/main" val="1007089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657F9-CEB1-7A0E-B965-D7430C937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D4B58-5FB3-4711-858C-8D775511D624}"/>
              </a:ext>
            </a:extLst>
          </p:cNvPr>
          <p:cNvSpPr>
            <a:spLocks noGrp="1"/>
          </p:cNvSpPr>
          <p:nvPr/>
        </p:nvSpPr>
        <p:spPr>
          <a:xfrm>
            <a:off x="800845" y="815742"/>
            <a:ext cx="7760988" cy="70370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Introduction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010E83A-9EB4-0A94-B3A5-AB539990FEC7}"/>
              </a:ext>
            </a:extLst>
          </p:cNvPr>
          <p:cNvSpPr>
            <a:spLocks noGrp="1"/>
          </p:cNvSpPr>
          <p:nvPr/>
        </p:nvSpPr>
        <p:spPr>
          <a:xfrm>
            <a:off x="800845" y="2043312"/>
            <a:ext cx="7760988" cy="31391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GB"/>
              <a:t>Be respectful</a:t>
            </a:r>
          </a:p>
          <a:p>
            <a:pPr>
              <a:buClrTx/>
            </a:pPr>
            <a:r>
              <a:rPr lang="en-GB"/>
              <a:t>Be engaged</a:t>
            </a:r>
          </a:p>
          <a:p>
            <a:pPr>
              <a:buClrTx/>
            </a:pPr>
            <a:r>
              <a:rPr lang="en-GB"/>
              <a:t>Stick to timings</a:t>
            </a:r>
          </a:p>
          <a:p>
            <a:pPr>
              <a:buClrTx/>
            </a:pPr>
            <a:r>
              <a:rPr lang="en-GB"/>
              <a:t>Share experiences</a:t>
            </a:r>
          </a:p>
          <a:p>
            <a:pPr>
              <a:buClrTx/>
            </a:pPr>
            <a:r>
              <a:rPr lang="en-GB"/>
              <a:t>Respect confidentiality </a:t>
            </a:r>
          </a:p>
          <a:p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1831898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ABF1D-724D-9C26-4040-135AC0F9B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6E4C0-9FA8-3CFE-4CC8-5579C57CBE1B}"/>
              </a:ext>
            </a:extLst>
          </p:cNvPr>
          <p:cNvSpPr>
            <a:spLocks noGrp="1"/>
          </p:cNvSpPr>
          <p:nvPr/>
        </p:nvSpPr>
        <p:spPr>
          <a:xfrm>
            <a:off x="369963" y="208347"/>
            <a:ext cx="7760988" cy="165321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/>
              <a:t>Supporting members making accusations (complainant)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0B6A2-2441-F6AB-CEB6-8B01FF63A24F}"/>
              </a:ext>
            </a:extLst>
          </p:cNvPr>
          <p:cNvSpPr>
            <a:spLocks noGrp="1"/>
          </p:cNvSpPr>
          <p:nvPr/>
        </p:nvSpPr>
        <p:spPr>
          <a:xfrm>
            <a:off x="369962" y="1923309"/>
            <a:ext cx="9350321" cy="4671752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GB"/>
              <a:t>would they like a female rep and manager to deal with the case</a:t>
            </a:r>
          </a:p>
          <a:p>
            <a:pPr>
              <a:buClrTx/>
            </a:pPr>
            <a:r>
              <a:rPr lang="en-GB"/>
              <a:t>the steps available to them and getting their agreement before reporting the incident to management. </a:t>
            </a:r>
          </a:p>
          <a:p>
            <a:pPr>
              <a:buClrTx/>
            </a:pPr>
            <a:r>
              <a:rPr lang="en-GB"/>
              <a:t>advise the complainant to ask the alleged harasser to stop and explain that the conduct is unwelcome. </a:t>
            </a:r>
          </a:p>
          <a:p>
            <a:pPr>
              <a:buClrTx/>
            </a:pPr>
            <a:r>
              <a:rPr lang="en-GB"/>
              <a:t>always ensure strict confidentiality</a:t>
            </a:r>
          </a:p>
          <a:p>
            <a:pPr>
              <a:buClrTx/>
            </a:pPr>
            <a:r>
              <a:rPr lang="en-GB"/>
              <a:t>make sure the process is clear, if appropriate discuss time limits </a:t>
            </a:r>
          </a:p>
          <a:p>
            <a:pPr>
              <a:buClrTx/>
            </a:pPr>
            <a:r>
              <a:rPr lang="en-GB"/>
              <a:t>offer to represent and or support the member at any stage </a:t>
            </a:r>
          </a:p>
          <a:p>
            <a:pPr>
              <a:buClrTx/>
            </a:pPr>
            <a:r>
              <a:rPr lang="en-GB"/>
              <a:t>they can access emotional support such as counselling</a:t>
            </a:r>
          </a:p>
          <a:p>
            <a:pPr>
              <a:buClrTx/>
            </a:pPr>
            <a:endParaRPr lang="en-GB"/>
          </a:p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62959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F4FFF-4851-BC30-74FE-5122E0D92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5020D5-7D17-3843-9613-4D72575279F8}"/>
              </a:ext>
            </a:extLst>
          </p:cNvPr>
          <p:cNvSpPr>
            <a:spLocks noGrp="1"/>
          </p:cNvSpPr>
          <p:nvPr/>
        </p:nvSpPr>
        <p:spPr>
          <a:xfrm>
            <a:off x="459933" y="468392"/>
            <a:ext cx="7760988" cy="72480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Meeting member –recap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880DEA-A0B8-75EF-4533-0B0296DD7FC7}"/>
              </a:ext>
            </a:extLst>
          </p:cNvPr>
          <p:cNvSpPr>
            <a:spLocks noGrp="1"/>
          </p:cNvSpPr>
          <p:nvPr/>
        </p:nvSpPr>
        <p:spPr>
          <a:xfrm>
            <a:off x="459933" y="1386596"/>
            <a:ext cx="9279562" cy="5003012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GB"/>
              <a:t>private space - not a glass fronted meeting room</a:t>
            </a:r>
          </a:p>
          <a:p>
            <a:pPr>
              <a:buClrTx/>
            </a:pPr>
            <a:r>
              <a:rPr lang="en-GB"/>
              <a:t>take notes</a:t>
            </a:r>
          </a:p>
          <a:p>
            <a:pPr>
              <a:buClrTx/>
            </a:pPr>
            <a:r>
              <a:rPr lang="en-GB"/>
              <a:t>Takes as long as takes</a:t>
            </a:r>
          </a:p>
          <a:p>
            <a:pPr>
              <a:buClrTx/>
            </a:pPr>
            <a:r>
              <a:rPr lang="en-GB"/>
              <a:t>Be supportive</a:t>
            </a:r>
          </a:p>
          <a:p>
            <a:pPr>
              <a:buClrTx/>
            </a:pPr>
            <a:r>
              <a:rPr lang="en-GB"/>
              <a:t>In person vs online?</a:t>
            </a:r>
          </a:p>
          <a:p>
            <a:pPr>
              <a:buClrTx/>
            </a:pPr>
            <a:r>
              <a:rPr lang="en-GB"/>
              <a:t>Have they got someone with them (if at home, not office)</a:t>
            </a:r>
          </a:p>
          <a:p>
            <a:pPr>
              <a:buClrTx/>
            </a:pPr>
            <a:r>
              <a:rPr lang="en-GB"/>
              <a:t>If member wants a rep the same gender, sexual orientation as them or someone outside their area of work, we will seek to accommodate this</a:t>
            </a:r>
          </a:p>
          <a:p>
            <a:pPr>
              <a:buClrTx/>
            </a:pPr>
            <a:r>
              <a:rPr lang="en-GB"/>
              <a:t>What outcome is the member seeking?</a:t>
            </a:r>
          </a:p>
        </p:txBody>
      </p:sp>
    </p:spTree>
    <p:extLst>
      <p:ext uri="{BB962C8B-B14F-4D97-AF65-F5344CB8AC3E}">
        <p14:creationId xmlns:p14="http://schemas.microsoft.com/office/powerpoint/2010/main" val="137722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F6F6A-1DAB-EB19-2EA8-E10EC38A2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7E8F2-6566-C425-CF0E-DAB189A4BB8A}"/>
              </a:ext>
            </a:extLst>
          </p:cNvPr>
          <p:cNvSpPr>
            <a:spLocks noGrp="1"/>
          </p:cNvSpPr>
          <p:nvPr/>
        </p:nvSpPr>
        <p:spPr>
          <a:xfrm>
            <a:off x="1185439" y="1042356"/>
            <a:ext cx="7760988" cy="101841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/>
              <a:t>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DA0DF-6EDB-DA8A-AC91-2BBBACE0D263}"/>
              </a:ext>
            </a:extLst>
          </p:cNvPr>
          <p:cNvSpPr>
            <a:spLocks noGrp="1"/>
          </p:cNvSpPr>
          <p:nvPr/>
        </p:nvSpPr>
        <p:spPr>
          <a:xfrm>
            <a:off x="4815741" y="3177798"/>
            <a:ext cx="1796182" cy="5971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/>
              <a:t>Physical</a:t>
            </a:r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9F973065-C912-3A34-9DCE-86BB548514DF}"/>
              </a:ext>
            </a:extLst>
          </p:cNvPr>
          <p:cNvSpPr/>
          <p:nvPr/>
        </p:nvSpPr>
        <p:spPr>
          <a:xfrm rot="8603831">
            <a:off x="3873631" y="3708116"/>
            <a:ext cx="1182846" cy="451076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EF093A-58E4-2CA6-73BE-0953781CB04C}"/>
              </a:ext>
            </a:extLst>
          </p:cNvPr>
          <p:cNvSpPr txBox="1">
            <a:spLocks/>
          </p:cNvSpPr>
          <p:nvPr/>
        </p:nvSpPr>
        <p:spPr>
          <a:xfrm>
            <a:off x="3461867" y="4658979"/>
            <a:ext cx="1796182" cy="5971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en-US"/>
            </a:defPPr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/>
              <a:t>Mental</a:t>
            </a:r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B0CA6407-582D-F48D-14A7-A5B388B89382}"/>
              </a:ext>
            </a:extLst>
          </p:cNvPr>
          <p:cNvSpPr/>
          <p:nvPr/>
        </p:nvSpPr>
        <p:spPr>
          <a:xfrm rot="12924379" flipV="1">
            <a:off x="6605216" y="3700894"/>
            <a:ext cx="1182846" cy="451076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571558-B10E-CAFB-A101-D7F0AF48E152}"/>
              </a:ext>
            </a:extLst>
          </p:cNvPr>
          <p:cNvSpPr txBox="1">
            <a:spLocks/>
          </p:cNvSpPr>
          <p:nvPr/>
        </p:nvSpPr>
        <p:spPr>
          <a:xfrm>
            <a:off x="5883603" y="4595395"/>
            <a:ext cx="2555255" cy="5971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en-US"/>
            </a:defPPr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/>
              <a:t>Professional</a:t>
            </a:r>
            <a:endParaRPr lang="en-GB" sz="2400"/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724955E4-F352-96F7-97D9-BA2ECC1F7380}"/>
              </a:ext>
            </a:extLst>
          </p:cNvPr>
          <p:cNvSpPr/>
          <p:nvPr/>
        </p:nvSpPr>
        <p:spPr>
          <a:xfrm rot="10800000">
            <a:off x="5195350" y="5125565"/>
            <a:ext cx="1182846" cy="451076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9" name="Picture 8" descr="Woman sitting in a couch">
            <a:extLst>
              <a:ext uri="{FF2B5EF4-FFF2-40B4-BE49-F238E27FC236}">
                <a16:creationId xmlns:a16="http://schemas.microsoft.com/office/drawing/2014/main" id="{180DA02E-FC08-1222-FC32-4119FB388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56" t="10156" r="855"/>
          <a:stretch/>
        </p:blipFill>
        <p:spPr>
          <a:xfrm>
            <a:off x="382275" y="2969774"/>
            <a:ext cx="3381001" cy="2476345"/>
          </a:xfrm>
          <a:prstGeom prst="rect">
            <a:avLst/>
          </a:prstGeom>
        </p:spPr>
      </p:pic>
      <p:pic>
        <p:nvPicPr>
          <p:cNvPr id="10" name="Picture 9" descr="Woman at job interview">
            <a:extLst>
              <a:ext uri="{FF2B5EF4-FFF2-40B4-BE49-F238E27FC236}">
                <a16:creationId xmlns:a16="http://schemas.microsoft.com/office/drawing/2014/main" id="{8AD3DE59-696C-CD33-F624-D979BDC964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435"/>
          <a:stretch/>
        </p:blipFill>
        <p:spPr>
          <a:xfrm>
            <a:off x="8261813" y="2969774"/>
            <a:ext cx="3165774" cy="2498597"/>
          </a:xfrm>
          <a:prstGeom prst="rect">
            <a:avLst/>
          </a:prstGeom>
        </p:spPr>
      </p:pic>
      <p:pic>
        <p:nvPicPr>
          <p:cNvPr id="11" name="Picture 10" descr="Man holding his face">
            <a:extLst>
              <a:ext uri="{FF2B5EF4-FFF2-40B4-BE49-F238E27FC236}">
                <a16:creationId xmlns:a16="http://schemas.microsoft.com/office/drawing/2014/main" id="{E4772FAA-7D16-46B4-BC1F-869913DFBC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12" t="4500" r="20217"/>
          <a:stretch/>
        </p:blipFill>
        <p:spPr>
          <a:xfrm>
            <a:off x="4251303" y="517084"/>
            <a:ext cx="2637534" cy="256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62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1A342-7ECB-8289-C241-3A91837CE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2BCDF-2BF8-30FC-80E8-EBAE8F35CC47}"/>
              </a:ext>
            </a:extLst>
          </p:cNvPr>
          <p:cNvSpPr>
            <a:spLocks noGrp="1"/>
          </p:cNvSpPr>
          <p:nvPr/>
        </p:nvSpPr>
        <p:spPr>
          <a:xfrm>
            <a:off x="419106" y="158763"/>
            <a:ext cx="7363678" cy="1336516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>
                <a:latin typeface="Arial"/>
                <a:cs typeface="Arial"/>
              </a:rPr>
              <a:t>Parity of representation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EBB7A-761E-368F-B9F7-9BA22F895EEF}"/>
              </a:ext>
            </a:extLst>
          </p:cNvPr>
          <p:cNvSpPr>
            <a:spLocks noGrp="1"/>
          </p:cNvSpPr>
          <p:nvPr/>
        </p:nvSpPr>
        <p:spPr>
          <a:xfrm>
            <a:off x="419106" y="1550697"/>
            <a:ext cx="9802078" cy="5112679"/>
          </a:xfrm>
          <a:prstGeom prst="rect">
            <a:avLst/>
          </a:prstGeom>
        </p:spPr>
        <p:txBody>
          <a:bodyPr vert="horz" lIns="0" tIns="0" rIns="0" bIns="0" rtlCol="0" anchor="t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GB" dirty="0">
                <a:latin typeface="Arial"/>
                <a:cs typeface="Arial"/>
              </a:rPr>
              <a:t>Prospect’s policy is where two or more members are involved in a case, they will be given separate and equal representation where there is a potential for the members to be in conflict</a:t>
            </a:r>
            <a:br>
              <a:rPr lang="en-GB" dirty="0"/>
            </a:br>
            <a:endParaRPr lang="en-GB" dirty="0"/>
          </a:p>
          <a:p>
            <a:pPr>
              <a:buClrTx/>
            </a:pPr>
            <a:r>
              <a:rPr lang="en-GB" dirty="0">
                <a:latin typeface="Arial"/>
                <a:cs typeface="Arial"/>
              </a:rPr>
              <a:t>Parity - representative should be broadly of the same level of experience (seniority may not always be best)</a:t>
            </a:r>
            <a:br>
              <a:rPr lang="en-GB" dirty="0"/>
            </a:br>
            <a:endParaRPr lang="en-GB" dirty="0"/>
          </a:p>
          <a:p>
            <a:pPr>
              <a:buClrTx/>
            </a:pPr>
            <a:r>
              <a:rPr lang="en-GB" dirty="0">
                <a:latin typeface="Arial"/>
                <a:cs typeface="Arial"/>
              </a:rPr>
              <a:t>Separate - no communication about the case between the representatives</a:t>
            </a:r>
            <a:br>
              <a:rPr lang="en-GB" dirty="0"/>
            </a:br>
            <a:endParaRPr lang="en-GB" dirty="0"/>
          </a:p>
          <a:p>
            <a:pPr>
              <a:buClrTx/>
            </a:pPr>
            <a:r>
              <a:rPr lang="en-GB" dirty="0">
                <a:latin typeface="Arial"/>
                <a:cs typeface="Arial"/>
              </a:rPr>
              <a:t>Ensure that members are aware of this when a case is raised involving them - proactive action is required</a:t>
            </a:r>
          </a:p>
          <a:p>
            <a:pPr>
              <a:buClrTx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702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A671F-E9B9-C29A-B76B-D23A1BFCA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1884F-6249-A3A9-5D09-00A68E9C72B6}"/>
              </a:ext>
            </a:extLst>
          </p:cNvPr>
          <p:cNvSpPr>
            <a:spLocks noGrp="1"/>
          </p:cNvSpPr>
          <p:nvPr/>
        </p:nvSpPr>
        <p:spPr>
          <a:xfrm>
            <a:off x="677973" y="954615"/>
            <a:ext cx="7760988" cy="80030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/>
              <a:t>Too minor to report?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85434-5345-A2C5-DD93-BC41EF89E7AF}"/>
              </a:ext>
            </a:extLst>
          </p:cNvPr>
          <p:cNvSpPr>
            <a:spLocks noGrp="1"/>
          </p:cNvSpPr>
          <p:nvPr/>
        </p:nvSpPr>
        <p:spPr>
          <a:xfrm>
            <a:off x="677973" y="2473303"/>
            <a:ext cx="7760988" cy="31391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GB"/>
              <a:t>Is it worth raising minor infractions?</a:t>
            </a:r>
          </a:p>
          <a:p>
            <a:pPr>
              <a:buClrTx/>
            </a:pPr>
            <a:endParaRPr lang="en-GB"/>
          </a:p>
          <a:p>
            <a:pPr>
              <a:buClrTx/>
            </a:pPr>
            <a:r>
              <a:rPr lang="en-GB"/>
              <a:t>Would you record other minor breaches?</a:t>
            </a:r>
          </a:p>
          <a:p>
            <a:pPr>
              <a:buClrTx/>
            </a:pPr>
            <a:endParaRPr lang="en-GB"/>
          </a:p>
          <a:p>
            <a:pPr>
              <a:buClrTx/>
            </a:pPr>
            <a:r>
              <a:rPr lang="en-GB"/>
              <a:t>Do you have a responsibility as a bystander? </a:t>
            </a:r>
          </a:p>
        </p:txBody>
      </p:sp>
    </p:spTree>
    <p:extLst>
      <p:ext uri="{BB962C8B-B14F-4D97-AF65-F5344CB8AC3E}">
        <p14:creationId xmlns:p14="http://schemas.microsoft.com/office/powerpoint/2010/main" val="1708486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00C18-A8C7-624A-FA21-2EB8256E4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698D6-68F7-E7B2-A0C3-4B229E05668E}"/>
              </a:ext>
            </a:extLst>
          </p:cNvPr>
          <p:cNvSpPr>
            <a:spLocks noGrp="1"/>
          </p:cNvSpPr>
          <p:nvPr/>
        </p:nvSpPr>
        <p:spPr>
          <a:xfrm>
            <a:off x="456053" y="741711"/>
            <a:ext cx="7973277" cy="145704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Supporting members who are respondents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87FF7-CB15-0038-F3B6-33CD6D10D2A5}"/>
              </a:ext>
            </a:extLst>
          </p:cNvPr>
          <p:cNvSpPr>
            <a:spLocks noGrp="1"/>
          </p:cNvSpPr>
          <p:nvPr/>
        </p:nvSpPr>
        <p:spPr>
          <a:xfrm>
            <a:off x="456053" y="2434477"/>
            <a:ext cx="8786075" cy="36818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GB"/>
              <a:t>Support is not condoning their actions</a:t>
            </a:r>
          </a:p>
          <a:p>
            <a:pPr>
              <a:buClrTx/>
            </a:pPr>
            <a:r>
              <a:rPr lang="en-GB"/>
              <a:t>Member should reflect on their behaviour</a:t>
            </a:r>
          </a:p>
          <a:p>
            <a:pPr>
              <a:buClrTx/>
            </a:pPr>
            <a:r>
              <a:rPr lang="en-GB"/>
              <a:t>Mitigate or defend?</a:t>
            </a:r>
          </a:p>
          <a:p>
            <a:pPr>
              <a:buClrTx/>
            </a:pPr>
            <a:r>
              <a:rPr lang="en-GB"/>
              <a:t>Where our advice is repeatedly ignored, we can withdraw support. </a:t>
            </a:r>
          </a:p>
          <a:p>
            <a:pPr>
              <a:buClrTx/>
            </a:pPr>
            <a:r>
              <a:rPr lang="en-GB"/>
              <a:t>Ask for help if you are unsure or uncomfortable</a:t>
            </a:r>
          </a:p>
        </p:txBody>
      </p:sp>
    </p:spTree>
    <p:extLst>
      <p:ext uri="{BB962C8B-B14F-4D97-AF65-F5344CB8AC3E}">
        <p14:creationId xmlns:p14="http://schemas.microsoft.com/office/powerpoint/2010/main" val="55731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476B4-CE24-1ACA-34D1-E38E45BDA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A980-FBCE-5E79-A895-5A2473FA1B96}"/>
              </a:ext>
            </a:extLst>
          </p:cNvPr>
          <p:cNvSpPr>
            <a:spLocks noGrp="1"/>
          </p:cNvSpPr>
          <p:nvPr/>
        </p:nvSpPr>
        <p:spPr>
          <a:xfrm>
            <a:off x="663797" y="334708"/>
            <a:ext cx="7760988" cy="165321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/>
              <a:t>Activity D: Supporting a respondent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9F70-11E3-496E-6650-BF4A01E99A92}"/>
              </a:ext>
            </a:extLst>
          </p:cNvPr>
          <p:cNvSpPr>
            <a:spLocks noGrp="1"/>
          </p:cNvSpPr>
          <p:nvPr/>
        </p:nvSpPr>
        <p:spPr>
          <a:xfrm>
            <a:off x="663797" y="2386630"/>
            <a:ext cx="7760988" cy="3139136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900"/>
              </a:spcBef>
              <a:buNone/>
            </a:pPr>
            <a:r>
              <a:rPr lang="en-GB">
                <a:effectLst/>
                <a:latin typeface="Arial" panose="020B0604020202020204" pitchFamily="34" charset="0"/>
                <a:ea typeface="Times" panose="02020603050405020304" pitchFamily="18" charset="0"/>
              </a:rPr>
              <a:t>In your small groups discuss what advice you would give the member. There is the Personal case pro-forma and the strengths and weaknesses that were used on the rep’s part 2 course to help you go through the information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en-GB">
                <a:effectLst/>
                <a:latin typeface="Arial" panose="020B0604020202020204" pitchFamily="34" charset="0"/>
                <a:ea typeface="Times" panose="02020603050405020304" pitchFamily="18" charset="0"/>
              </a:rPr>
              <a:t>You have 20 mins for this exercise.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en-GB">
                <a:effectLst/>
                <a:latin typeface="Arial" panose="020B0604020202020204" pitchFamily="34" charset="0"/>
                <a:ea typeface="Times" panose="02020603050405020304" pitchFamily="18" charset="0"/>
              </a:rPr>
              <a:t>Then report back to the main group.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031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94385-D7A2-18E0-2AFA-16D4FEF3D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C71BE-FB64-1455-CC25-5255E8D7F9DE}"/>
              </a:ext>
            </a:extLst>
          </p:cNvPr>
          <p:cNvSpPr>
            <a:spLocks noGrp="1"/>
          </p:cNvSpPr>
          <p:nvPr/>
        </p:nvSpPr>
        <p:spPr>
          <a:xfrm>
            <a:off x="513806" y="-581589"/>
            <a:ext cx="7760988" cy="165321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/>
              <a:t>Supporting the respondent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FCD14-8630-D99B-F01D-B8F8A98C8A00}"/>
              </a:ext>
            </a:extLst>
          </p:cNvPr>
          <p:cNvSpPr>
            <a:spLocks noGrp="1"/>
          </p:cNvSpPr>
          <p:nvPr/>
        </p:nvSpPr>
        <p:spPr>
          <a:xfrm>
            <a:off x="513806" y="1267339"/>
            <a:ext cx="8476607" cy="492534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Bef>
                <a:spcPts val="900"/>
              </a:spcBef>
              <a:buClrTx/>
              <a:buFont typeface="Symbol" panose="05050102010706020507" pitchFamily="18" charset="2"/>
              <a:buChar char=""/>
            </a:pPr>
            <a:r>
              <a:rPr lang="en-GB">
                <a:effectLst/>
                <a:latin typeface="Arial" panose="020B0604020202020204" pitchFamily="34" charset="0"/>
                <a:ea typeface="Times" panose="02020603050405020304" pitchFamily="18" charset="0"/>
              </a:rPr>
              <a:t>meeting the respondent early on to listen to their side of the story, taking detailed notes.</a:t>
            </a:r>
          </a:p>
          <a:p>
            <a:pPr marL="342900" lvl="0" indent="-342900">
              <a:buClrTx/>
              <a:buFont typeface="Symbol" panose="05050102010706020507" pitchFamily="18" charset="2"/>
              <a:buChar char=""/>
            </a:pPr>
            <a:r>
              <a:rPr lang="en-GB">
                <a:latin typeface="Arial" panose="020B0604020202020204" pitchFamily="34" charset="0"/>
                <a:ea typeface="Times" panose="02020603050405020304" pitchFamily="18" charset="0"/>
              </a:rPr>
              <a:t>p</a:t>
            </a:r>
            <a:r>
              <a:rPr lang="en-GB">
                <a:effectLst/>
                <a:latin typeface="Arial" panose="020B0604020202020204" pitchFamily="34" charset="0"/>
                <a:ea typeface="Times" panose="02020603050405020304" pitchFamily="18" charset="0"/>
              </a:rPr>
              <a:t>roviding a reassuring presence, but with no guarantees about the outcome </a:t>
            </a:r>
          </a:p>
          <a:p>
            <a:pPr marL="342900" lvl="0" indent="-342900">
              <a:buClrTx/>
              <a:buFont typeface="Symbol" panose="05050102010706020507" pitchFamily="18" charset="2"/>
              <a:buChar char=""/>
            </a:pPr>
            <a:r>
              <a:rPr lang="en-GB">
                <a:effectLst/>
                <a:latin typeface="Arial" panose="020B0604020202020204" pitchFamily="34" charset="0"/>
                <a:ea typeface="Times" panose="02020603050405020304" pitchFamily="18" charset="0"/>
              </a:rPr>
              <a:t>explaining the timescale, how the relevant procedures work, </a:t>
            </a:r>
          </a:p>
          <a:p>
            <a:pPr marL="342900" lvl="0" indent="-342900">
              <a:buClrTx/>
              <a:buFont typeface="Symbol" panose="05050102010706020507" pitchFamily="18" charset="2"/>
              <a:buChar char=""/>
            </a:pPr>
            <a:r>
              <a:rPr lang="en-GB">
                <a:latin typeface="Arial" panose="020B0604020202020204" pitchFamily="34" charset="0"/>
                <a:ea typeface="Times" panose="02020603050405020304" pitchFamily="18" charset="0"/>
              </a:rPr>
              <a:t>e</a:t>
            </a:r>
            <a:r>
              <a:rPr lang="en-GB">
                <a:effectLst/>
                <a:latin typeface="Arial" panose="020B0604020202020204" pitchFamily="34" charset="0"/>
                <a:ea typeface="Times" panose="02020603050405020304" pitchFamily="18" charset="0"/>
              </a:rPr>
              <a:t>ncouraging the member to be honest throughout. </a:t>
            </a:r>
          </a:p>
          <a:p>
            <a:pPr marL="342900" lvl="0" indent="-342900">
              <a:buClrTx/>
              <a:buFont typeface="Symbol" panose="05050102010706020507" pitchFamily="18" charset="2"/>
              <a:buChar char=""/>
            </a:pPr>
            <a:r>
              <a:rPr lang="en-GB">
                <a:latin typeface="Arial" panose="020B0604020202020204" pitchFamily="34" charset="0"/>
                <a:ea typeface="Times" panose="02020603050405020304" pitchFamily="18" charset="0"/>
              </a:rPr>
              <a:t>e</a:t>
            </a:r>
            <a:r>
              <a:rPr lang="en-GB">
                <a:effectLst/>
                <a:latin typeface="Arial" panose="020B0604020202020204" pitchFamily="34" charset="0"/>
                <a:ea typeface="Times" panose="02020603050405020304" pitchFamily="18" charset="0"/>
              </a:rPr>
              <a:t>ncouraging the member to stay calm</a:t>
            </a:r>
          </a:p>
          <a:p>
            <a:pPr marL="342900" lvl="0" indent="-342900">
              <a:buClrTx/>
              <a:buFont typeface="Symbol" panose="05050102010706020507" pitchFamily="18" charset="2"/>
              <a:buChar char=""/>
            </a:pPr>
            <a:r>
              <a:rPr lang="en-GB">
                <a:effectLst/>
                <a:latin typeface="Arial" panose="020B0604020202020204" pitchFamily="34" charset="0"/>
                <a:ea typeface="Times" panose="02020603050405020304" pitchFamily="18" charset="0"/>
              </a:rPr>
              <a:t>emphasising the importance of treating the matter confidentially and with sensitivity. </a:t>
            </a:r>
          </a:p>
          <a:p>
            <a:pPr marL="342900" lvl="0" indent="-342900">
              <a:buClrTx/>
              <a:buFont typeface="Symbol" panose="05050102010706020507" pitchFamily="18" charset="2"/>
              <a:buChar char=""/>
            </a:pPr>
            <a:r>
              <a:rPr lang="en-GB">
                <a:effectLst/>
                <a:latin typeface="Arial" panose="020B0604020202020204" pitchFamily="34" charset="0"/>
                <a:ea typeface="Times" panose="02020603050405020304" pitchFamily="18" charset="0"/>
              </a:rPr>
              <a:t>encouraging the member to make a careful note of their own account, 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1601684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AE8C8-F504-41B5-54EE-9A9788572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BD21-63B5-80B9-0808-55C8A697AF57}"/>
              </a:ext>
            </a:extLst>
          </p:cNvPr>
          <p:cNvSpPr>
            <a:spLocks noGrp="1"/>
          </p:cNvSpPr>
          <p:nvPr/>
        </p:nvSpPr>
        <p:spPr>
          <a:xfrm>
            <a:off x="504628" y="643568"/>
            <a:ext cx="8263562" cy="100710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/>
              <a:t>Securing the best 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83065-6F35-5CEA-7F6D-76DF20633FB9}"/>
              </a:ext>
            </a:extLst>
          </p:cNvPr>
          <p:cNvSpPr>
            <a:spLocks noGrp="1"/>
          </p:cNvSpPr>
          <p:nvPr/>
        </p:nvSpPr>
        <p:spPr>
          <a:xfrm>
            <a:off x="504628" y="1884157"/>
            <a:ext cx="9159980" cy="44826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GB"/>
              <a:t>This could be written warnings and training but could be worse</a:t>
            </a:r>
          </a:p>
          <a:p>
            <a:pPr>
              <a:buClrTx/>
            </a:pPr>
            <a:r>
              <a:rPr lang="en-GB"/>
              <a:t>Ultimately it is our goal to secure the best outcome for the member of those available</a:t>
            </a:r>
          </a:p>
          <a:p>
            <a:pPr>
              <a:buClrTx/>
            </a:pPr>
            <a:r>
              <a:rPr lang="en-GB"/>
              <a:t>Resign?</a:t>
            </a:r>
          </a:p>
          <a:p>
            <a:pPr>
              <a:buClrTx/>
            </a:pPr>
            <a:r>
              <a:rPr lang="en-GB"/>
              <a:t>Settlement agreement? </a:t>
            </a:r>
          </a:p>
          <a:p>
            <a:pPr>
              <a:buClrTx/>
            </a:pPr>
            <a:r>
              <a:rPr lang="en-GB"/>
              <a:t>Non-disclosure clauses?</a:t>
            </a:r>
          </a:p>
          <a:p>
            <a:pPr>
              <a:buClrTx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135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8686A-8DB0-621B-1311-D0DE73F2A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707D5-6BAC-EF4E-FA4A-DD19B2A1605F}"/>
              </a:ext>
            </a:extLst>
          </p:cNvPr>
          <p:cNvSpPr>
            <a:spLocks noGrp="1"/>
          </p:cNvSpPr>
          <p:nvPr/>
        </p:nvSpPr>
        <p:spPr>
          <a:xfrm>
            <a:off x="737689" y="1005255"/>
            <a:ext cx="7760988" cy="61574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/>
              <a:t>Criminal behaviour?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66096-E5F9-F374-04D6-902D16E39F2E}"/>
              </a:ext>
            </a:extLst>
          </p:cNvPr>
          <p:cNvSpPr>
            <a:spLocks noGrp="1"/>
          </p:cNvSpPr>
          <p:nvPr/>
        </p:nvSpPr>
        <p:spPr>
          <a:xfrm>
            <a:off x="737689" y="2153210"/>
            <a:ext cx="8167386" cy="36995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GB"/>
              <a:t>In some cases, there will also be a criminal investigation.</a:t>
            </a:r>
          </a:p>
          <a:p>
            <a:pPr>
              <a:buClrTx/>
            </a:pPr>
            <a:r>
              <a:rPr lang="en-GB"/>
              <a:t>We cannot represent members in that process, and they should engage a lawyer.</a:t>
            </a:r>
          </a:p>
          <a:p>
            <a:pPr>
              <a:buClrTx/>
            </a:pPr>
            <a:r>
              <a:rPr lang="en-GB"/>
              <a:t>Lawyer cannot represent them internally.</a:t>
            </a:r>
          </a:p>
          <a:p>
            <a:pPr>
              <a:buClrTx/>
            </a:pPr>
            <a:r>
              <a:rPr lang="en-GB"/>
              <a:t>Need a joined-up approach. </a:t>
            </a:r>
          </a:p>
          <a:p>
            <a:pPr>
              <a:buClrTx/>
            </a:pPr>
            <a:r>
              <a:rPr lang="en-GB"/>
              <a:t>Differing standards of proof.</a:t>
            </a:r>
          </a:p>
        </p:txBody>
      </p:sp>
    </p:spTree>
    <p:extLst>
      <p:ext uri="{BB962C8B-B14F-4D97-AF65-F5344CB8AC3E}">
        <p14:creationId xmlns:p14="http://schemas.microsoft.com/office/powerpoint/2010/main" val="265941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8F59D80-A8DD-4D80-3037-9F503FBD0171}"/>
              </a:ext>
            </a:extLst>
          </p:cNvPr>
          <p:cNvSpPr>
            <a:spLocks noGrp="1"/>
          </p:cNvSpPr>
          <p:nvPr/>
        </p:nvSpPr>
        <p:spPr>
          <a:xfrm>
            <a:off x="826249" y="873912"/>
            <a:ext cx="7760988" cy="949043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This can be difficult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05F7771-16AC-29E3-F4B1-1F4BAED293AB}"/>
              </a:ext>
            </a:extLst>
          </p:cNvPr>
          <p:cNvSpPr>
            <a:spLocks noGrp="1"/>
          </p:cNvSpPr>
          <p:nvPr/>
        </p:nvSpPr>
        <p:spPr>
          <a:xfrm>
            <a:off x="826249" y="2370430"/>
            <a:ext cx="7760988" cy="31391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GB"/>
              <a:t>If you need to step out or take a moment, please do.</a:t>
            </a:r>
          </a:p>
          <a:p>
            <a:pPr>
              <a:buClrTx/>
            </a:pPr>
            <a:endParaRPr lang="en-GB"/>
          </a:p>
          <a:p>
            <a:pPr>
              <a:buClrTx/>
            </a:pPr>
            <a:r>
              <a:rPr lang="en-GB"/>
              <a:t>Speak to Officers.</a:t>
            </a:r>
          </a:p>
        </p:txBody>
      </p:sp>
    </p:spTree>
    <p:extLst>
      <p:ext uri="{BB962C8B-B14F-4D97-AF65-F5344CB8AC3E}">
        <p14:creationId xmlns:p14="http://schemas.microsoft.com/office/powerpoint/2010/main" val="191629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D4C7D-6A49-8284-004F-E54CFFB0B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74F0D3A-C04A-B8CB-7918-0BC0F8C09AA0}"/>
              </a:ext>
            </a:extLst>
          </p:cNvPr>
          <p:cNvSpPr>
            <a:spLocks noGrp="1"/>
          </p:cNvSpPr>
          <p:nvPr/>
        </p:nvSpPr>
        <p:spPr>
          <a:xfrm>
            <a:off x="676357" y="1786851"/>
            <a:ext cx="7760988" cy="409189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GB"/>
              <a:t>Criminal process may be long </a:t>
            </a:r>
          </a:p>
          <a:p>
            <a:pPr>
              <a:buClrTx/>
            </a:pPr>
            <a:r>
              <a:rPr lang="en-GB"/>
              <a:t>May never conclude</a:t>
            </a:r>
          </a:p>
          <a:p>
            <a:pPr>
              <a:buClrTx/>
            </a:pPr>
            <a:r>
              <a:rPr lang="en-GB"/>
              <a:t>Can lead to significant delays  </a:t>
            </a:r>
          </a:p>
          <a:p>
            <a:pPr>
              <a:buClrTx/>
            </a:pPr>
            <a:r>
              <a:rPr lang="en-GB"/>
              <a:t>Criminal conviction may affect employment</a:t>
            </a:r>
          </a:p>
          <a:p>
            <a:pPr>
              <a:buClrTx/>
            </a:pPr>
            <a:r>
              <a:rPr lang="en-GB"/>
              <a:t>Criminal proceeding will be public and may get media attention. </a:t>
            </a:r>
          </a:p>
          <a:p>
            <a:pPr>
              <a:buClrTx/>
            </a:pPr>
            <a:endParaRPr lang="en-GB"/>
          </a:p>
          <a:p>
            <a:pPr>
              <a:buClrTx/>
            </a:pPr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01D421-A981-E637-67DA-420362EE42A4}"/>
              </a:ext>
            </a:extLst>
          </p:cNvPr>
          <p:cNvSpPr txBox="1">
            <a:spLocks/>
          </p:cNvSpPr>
          <p:nvPr/>
        </p:nvSpPr>
        <p:spPr>
          <a:xfrm>
            <a:off x="676357" y="671380"/>
            <a:ext cx="7760988" cy="61574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Criminal behaviour? continued</a:t>
            </a:r>
          </a:p>
        </p:txBody>
      </p:sp>
    </p:spTree>
    <p:extLst>
      <p:ext uri="{BB962C8B-B14F-4D97-AF65-F5344CB8AC3E}">
        <p14:creationId xmlns:p14="http://schemas.microsoft.com/office/powerpoint/2010/main" val="3600710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DD289-442F-0920-460D-81CED5050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12544-220F-2AD3-01C5-990DB3AC3202}"/>
              </a:ext>
            </a:extLst>
          </p:cNvPr>
          <p:cNvSpPr>
            <a:spLocks noGrp="1"/>
          </p:cNvSpPr>
          <p:nvPr/>
        </p:nvSpPr>
        <p:spPr>
          <a:xfrm>
            <a:off x="452054" y="0"/>
            <a:ext cx="6475403" cy="1213203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/>
              <a:t>When are employers liable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58CC4-ED54-5D3F-C192-ED8CC64D831A}"/>
              </a:ext>
            </a:extLst>
          </p:cNvPr>
          <p:cNvSpPr>
            <a:spLocks noGrp="1"/>
          </p:cNvSpPr>
          <p:nvPr/>
        </p:nvSpPr>
        <p:spPr>
          <a:xfrm>
            <a:off x="452054" y="1387376"/>
            <a:ext cx="8821782" cy="474617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GB"/>
              <a:t>Employers are liable for acts of harassment: </a:t>
            </a:r>
          </a:p>
          <a:p>
            <a:pPr>
              <a:buClrTx/>
            </a:pPr>
            <a:r>
              <a:rPr lang="en-GB"/>
              <a:t> committed by one worker against another of their workers </a:t>
            </a:r>
          </a:p>
          <a:p>
            <a:pPr>
              <a:buClrTx/>
            </a:pPr>
            <a:r>
              <a:rPr lang="en-GB"/>
              <a:t>committed by one of their workers against a job applicant or former worker </a:t>
            </a:r>
          </a:p>
          <a:p>
            <a:pPr>
              <a:buClrTx/>
            </a:pPr>
            <a:r>
              <a:rPr lang="en-GB"/>
              <a:t>committed by an agent acting on their behalf against one of their workers, and </a:t>
            </a:r>
          </a:p>
          <a:p>
            <a:pPr>
              <a:buClrTx/>
            </a:pPr>
            <a:r>
              <a:rPr lang="en-GB"/>
              <a:t>where a failure to deal with harassment of one of their workers by a third party, or by another worker outside of employment, amounts to direct or indirect discrimination (or breach of other legal obligations)</a:t>
            </a:r>
          </a:p>
        </p:txBody>
      </p:sp>
    </p:spTree>
    <p:extLst>
      <p:ext uri="{BB962C8B-B14F-4D97-AF65-F5344CB8AC3E}">
        <p14:creationId xmlns:p14="http://schemas.microsoft.com/office/powerpoint/2010/main" val="2051681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9B000-F4DA-F08B-B5D7-A9DAE87FC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8866A-086B-3A24-F59B-0458CC63D699}"/>
              </a:ext>
            </a:extLst>
          </p:cNvPr>
          <p:cNvSpPr>
            <a:spLocks noGrp="1"/>
          </p:cNvSpPr>
          <p:nvPr/>
        </p:nvSpPr>
        <p:spPr>
          <a:xfrm>
            <a:off x="413878" y="485038"/>
            <a:ext cx="7760988" cy="9055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/>
              <a:t>Vicarious 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20D7A-5140-D3D9-EEA4-6F124379BBF1}"/>
              </a:ext>
            </a:extLst>
          </p:cNvPr>
          <p:cNvSpPr>
            <a:spLocks noGrp="1"/>
          </p:cNvSpPr>
          <p:nvPr/>
        </p:nvSpPr>
        <p:spPr>
          <a:xfrm>
            <a:off x="503504" y="1543664"/>
            <a:ext cx="9279563" cy="474617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i="1" u="sng">
                <a:solidFill>
                  <a:srgbClr val="007C89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2" tooltip="https://linkprotect.cudasvc.com/url?a=https%3a%2f%2fdanielbarnett.us6.list-manage.com%2ftrack%2fclick%3fu%3d875913eab2272bcca46358ddf%26id%3d00856345d4%26e%3d088501051e&amp;c=E,1,z3cQBeJVsgoHOHCa8eaEX5DpZHqDEAXGLFurdUBqWiV4L_bhwuL_oHRbGxo1RtAqwYiY0MsWAfkhwuq1"/>
              </a:rPr>
              <a:t>Baldwin v Cleves School and others</a:t>
            </a:r>
            <a:r>
              <a:rPr lang="en-GB">
                <a:solidFill>
                  <a:srgbClr val="20202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  <a:endParaRPr lang="en-GB">
              <a:solidFill>
                <a:srgbClr val="202020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en-GB">
                <a:solidFill>
                  <a:srgbClr val="20202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Where a respondent has acted in a discriminatory manner, they could have a personal liability in addition to any liability the employer holds.</a:t>
            </a:r>
          </a:p>
          <a:p>
            <a:pPr>
              <a:buClrTx/>
            </a:pPr>
            <a:r>
              <a:rPr lang="en-GB">
                <a:solidFill>
                  <a:srgbClr val="20202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Employer is unlikely to provide representation as their defence will likely be to blame that staff member.</a:t>
            </a:r>
          </a:p>
          <a:p>
            <a:pPr>
              <a:buClrTx/>
            </a:pPr>
            <a:r>
              <a:rPr lang="en-GB">
                <a:solidFill>
                  <a:srgbClr val="20202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Prospect provide may provide representation of last resort but will depend on the facts of the case</a:t>
            </a:r>
            <a:endParaRPr lang="en-GB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062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74FE6-89E0-D454-1C9A-79D5EFF62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B1577-6BFF-1579-B09C-DF2BC80A64DB}"/>
              </a:ext>
            </a:extLst>
          </p:cNvPr>
          <p:cNvSpPr>
            <a:spLocks noGrp="1"/>
          </p:cNvSpPr>
          <p:nvPr/>
        </p:nvSpPr>
        <p:spPr>
          <a:xfrm>
            <a:off x="488965" y="898369"/>
            <a:ext cx="7760988" cy="949043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/>
              <a:t>Aftermath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AEF81-D9D3-BB80-D721-6488C6552C7E}"/>
              </a:ext>
            </a:extLst>
          </p:cNvPr>
          <p:cNvSpPr>
            <a:spLocks noGrp="1"/>
          </p:cNvSpPr>
          <p:nvPr/>
        </p:nvSpPr>
        <p:spPr>
          <a:xfrm>
            <a:off x="488965" y="2345973"/>
            <a:ext cx="7760988" cy="31391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GB"/>
              <a:t>Should the outcome be confidential?</a:t>
            </a:r>
          </a:p>
          <a:p>
            <a:pPr>
              <a:buClrTx/>
            </a:pPr>
            <a:r>
              <a:rPr lang="en-GB"/>
              <a:t>Can the parties work together?</a:t>
            </a:r>
          </a:p>
          <a:p>
            <a:pPr>
              <a:buClrTx/>
            </a:pPr>
            <a:r>
              <a:rPr lang="en-GB"/>
              <a:t>Redeployment? If so, then who?</a:t>
            </a:r>
          </a:p>
          <a:p>
            <a:pPr>
              <a:buClrTx/>
            </a:pPr>
            <a:r>
              <a:rPr lang="en-GB"/>
              <a:t>Does the member have confidence in the employer after process?</a:t>
            </a:r>
          </a:p>
          <a:p>
            <a:pPr>
              <a:buClrTx/>
            </a:pPr>
            <a:r>
              <a:rPr lang="en-GB"/>
              <a:t>Retributive action?</a:t>
            </a:r>
          </a:p>
        </p:txBody>
      </p:sp>
    </p:spTree>
    <p:extLst>
      <p:ext uri="{BB962C8B-B14F-4D97-AF65-F5344CB8AC3E}">
        <p14:creationId xmlns:p14="http://schemas.microsoft.com/office/powerpoint/2010/main" val="1395772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266CA-0B88-607A-6A7D-9D7DE2206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42D87-1958-CB73-B837-6119F7B3C2F5}"/>
              </a:ext>
            </a:extLst>
          </p:cNvPr>
          <p:cNvSpPr>
            <a:spLocks noGrp="1"/>
          </p:cNvSpPr>
          <p:nvPr/>
        </p:nvSpPr>
        <p:spPr>
          <a:xfrm>
            <a:off x="311529" y="460229"/>
            <a:ext cx="8147448" cy="116675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/>
              <a:t>The bigger issue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08831-F7F8-0709-6150-9D03685B9D94}"/>
              </a:ext>
            </a:extLst>
          </p:cNvPr>
          <p:cNvSpPr>
            <a:spLocks noGrp="1"/>
          </p:cNvSpPr>
          <p:nvPr/>
        </p:nvSpPr>
        <p:spPr>
          <a:xfrm>
            <a:off x="311529" y="2215765"/>
            <a:ext cx="7760988" cy="26632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GB" dirty="0"/>
              <a:t>Casework while necessary will not solve this problem.</a:t>
            </a:r>
          </a:p>
          <a:p>
            <a:pPr>
              <a:buClrTx/>
            </a:pPr>
            <a:r>
              <a:rPr lang="en-GB" dirty="0"/>
              <a:t>A spike in casework is a symptom that we might be addressing this.</a:t>
            </a:r>
          </a:p>
          <a:p>
            <a:pPr>
              <a:buClrTx/>
            </a:pPr>
            <a:r>
              <a:rPr lang="en-GB" dirty="0"/>
              <a:t>The solution is culture change.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9C37E-44DF-0E2D-606B-56EE97C1D822}"/>
              </a:ext>
            </a:extLst>
          </p:cNvPr>
          <p:cNvSpPr txBox="1"/>
          <p:nvPr/>
        </p:nvSpPr>
        <p:spPr>
          <a:xfrm>
            <a:off x="311529" y="4777248"/>
            <a:ext cx="92136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>
                <a:effectLst/>
                <a:latin typeface="Arial" panose="020B0604020202020204" pitchFamily="34" charset="0"/>
                <a:ea typeface="Times" panose="02020603050405020304" pitchFamily="18" charset="0"/>
              </a:rPr>
              <a:t>Cultivating a respectful workplace is the single most valuable protection against sexual harassment or other unwanted behaviours. (LRD)</a:t>
            </a:r>
          </a:p>
        </p:txBody>
      </p:sp>
    </p:spTree>
    <p:extLst>
      <p:ext uri="{BB962C8B-B14F-4D97-AF65-F5344CB8AC3E}">
        <p14:creationId xmlns:p14="http://schemas.microsoft.com/office/powerpoint/2010/main" val="36772518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7DF95-0EAB-C743-6B4C-022860B46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CFAE1-3AFB-B1EA-3C5F-4C4CEB9DE455}"/>
              </a:ext>
            </a:extLst>
          </p:cNvPr>
          <p:cNvSpPr>
            <a:spLocks noGrp="1"/>
          </p:cNvSpPr>
          <p:nvPr/>
        </p:nvSpPr>
        <p:spPr>
          <a:xfrm>
            <a:off x="608379" y="371637"/>
            <a:ext cx="7760988" cy="165321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/>
              <a:t>Improving culture and policies in your workplace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6A149-E550-95F2-4E32-45392E9C69FF}"/>
              </a:ext>
            </a:extLst>
          </p:cNvPr>
          <p:cNvSpPr>
            <a:spLocks noGrp="1"/>
          </p:cNvSpPr>
          <p:nvPr/>
        </p:nvSpPr>
        <p:spPr>
          <a:xfrm>
            <a:off x="608379" y="2432826"/>
            <a:ext cx="7760988" cy="3139136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dirty="0">
                <a:effectLst/>
                <a:latin typeface="Arial" panose="020B0604020202020204" pitchFamily="34" charset="0"/>
                <a:ea typeface="Times" panose="02020603050405020304" pitchFamily="18" charset="0"/>
              </a:rPr>
              <a:t>An employer will be liable for harassment or victimisation committed by its workers unless they can show that they took all reasonable steps to prevent such behaviour. This could then be a big bargaining chip when it comes to negotiating change.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83636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71DAC-132B-5C88-D34C-83D2EF1CA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C83B5-CD70-4D61-D419-4102BE403841}"/>
              </a:ext>
            </a:extLst>
          </p:cNvPr>
          <p:cNvSpPr>
            <a:spLocks noGrp="1"/>
          </p:cNvSpPr>
          <p:nvPr/>
        </p:nvSpPr>
        <p:spPr>
          <a:xfrm>
            <a:off x="746541" y="790969"/>
            <a:ext cx="7760988" cy="83386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Changes to Legislation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CD22D-A95C-A833-3CBC-4753F162B1A0}"/>
              </a:ext>
            </a:extLst>
          </p:cNvPr>
          <p:cNvSpPr>
            <a:spLocks noGrp="1"/>
          </p:cNvSpPr>
          <p:nvPr/>
        </p:nvSpPr>
        <p:spPr>
          <a:xfrm>
            <a:off x="830432" y="2401421"/>
            <a:ext cx="7760988" cy="31391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0" i="0" dirty="0">
                <a:solidFill>
                  <a:srgbClr val="0B0C0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Employers now have a duty to anticipate when sexual harassment may occur and take reasonable steps to prevent it. </a:t>
            </a:r>
          </a:p>
          <a:p>
            <a:pPr marL="0" indent="0">
              <a:buNone/>
            </a:pPr>
            <a:r>
              <a:rPr lang="en-GB" b="0" i="0" dirty="0">
                <a:solidFill>
                  <a:srgbClr val="0B0C0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If sexual harassment has taken place, an employer should take action to stop it from happening again.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3534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09DB8-0CFA-494B-FFC1-FBF7814D6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84480-E5A6-E925-85C5-415DF92658B6}"/>
              </a:ext>
            </a:extLst>
          </p:cNvPr>
          <p:cNvSpPr>
            <a:spLocks noGrp="1"/>
          </p:cNvSpPr>
          <p:nvPr/>
        </p:nvSpPr>
        <p:spPr>
          <a:xfrm>
            <a:off x="370677" y="326868"/>
            <a:ext cx="7760988" cy="1206378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/>
              <a:t>Activity E: what is in your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D3FF5-30A6-CFE8-9534-CCF8B9D36AFF}"/>
              </a:ext>
            </a:extLst>
          </p:cNvPr>
          <p:cNvSpPr>
            <a:spLocks noGrp="1"/>
          </p:cNvSpPr>
          <p:nvPr/>
        </p:nvSpPr>
        <p:spPr>
          <a:xfrm>
            <a:off x="370677" y="1962308"/>
            <a:ext cx="8348020" cy="3903805"/>
          </a:xfrm>
          <a:prstGeom prst="rect">
            <a:avLst/>
          </a:prstGeom>
        </p:spPr>
        <p:txBody>
          <a:bodyPr vert="horz" lIns="0" tIns="0" rIns="0" bIns="0" rtlCol="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In groups look at the list in the workbook of recommendations for a sexual harassment policy in the workbook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What would do you feel you need to add to your employer’s existing policies?</a:t>
            </a:r>
          </a:p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As part of the discussion, consider if zero tolerance approach really would work. What is the effect on the individual.</a:t>
            </a:r>
          </a:p>
          <a:p>
            <a:pPr marL="0" indent="0">
              <a:buNone/>
            </a:pPr>
            <a:r>
              <a:rPr lang="en-GB" dirty="0"/>
              <a:t>Each group to report back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02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4419C-AB00-3DD4-8C09-DB0A8D4E6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D727B-7624-32C0-6561-7E37399D0AD2}"/>
              </a:ext>
            </a:extLst>
          </p:cNvPr>
          <p:cNvSpPr>
            <a:spLocks noGrp="1"/>
          </p:cNvSpPr>
          <p:nvPr/>
        </p:nvSpPr>
        <p:spPr>
          <a:xfrm>
            <a:off x="455979" y="313359"/>
            <a:ext cx="7760988" cy="1018734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/>
              <a:t>Putting what you learnt into practice</a:t>
            </a:r>
          </a:p>
        </p:txBody>
      </p:sp>
      <p:pic>
        <p:nvPicPr>
          <p:cNvPr id="3" name="Picture 2" descr="A screenshot of a questionnaire&#10;&#10;Description automatically generated">
            <a:extLst>
              <a:ext uri="{FF2B5EF4-FFF2-40B4-BE49-F238E27FC236}">
                <a16:creationId xmlns:a16="http://schemas.microsoft.com/office/drawing/2014/main" id="{93F9FD89-8417-BB1D-418C-CF4D605BC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694" y="954221"/>
            <a:ext cx="4820207" cy="559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034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76CAF-9E5B-CE51-F803-927B447B7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Any questions and feedback forms.</a:t>
            </a:r>
          </a:p>
        </p:txBody>
      </p:sp>
    </p:spTree>
    <p:extLst>
      <p:ext uri="{BB962C8B-B14F-4D97-AF65-F5344CB8AC3E}">
        <p14:creationId xmlns:p14="http://schemas.microsoft.com/office/powerpoint/2010/main" val="2302186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3364F-CC75-683C-39EA-6E6D15F54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03371-5B5F-D547-6196-EE84C0F8D28D}"/>
              </a:ext>
            </a:extLst>
          </p:cNvPr>
          <p:cNvSpPr>
            <a:spLocks noGrp="1"/>
          </p:cNvSpPr>
          <p:nvPr/>
        </p:nvSpPr>
        <p:spPr>
          <a:xfrm>
            <a:off x="1143272" y="978151"/>
            <a:ext cx="7760988" cy="92001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/>
              <a:t>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95FA4-7A54-EB24-29A6-4E2060761B27}"/>
              </a:ext>
            </a:extLst>
          </p:cNvPr>
          <p:cNvSpPr>
            <a:spLocks noGrp="1"/>
          </p:cNvSpPr>
          <p:nvPr/>
        </p:nvSpPr>
        <p:spPr>
          <a:xfrm>
            <a:off x="1143272" y="2280705"/>
            <a:ext cx="7760988" cy="31391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GB"/>
          </a:p>
          <a:p>
            <a:pPr>
              <a:buClrTx/>
            </a:pPr>
            <a:r>
              <a:rPr lang="en-GB"/>
              <a:t>Respondent – Person about whom a complaint has been made</a:t>
            </a:r>
          </a:p>
          <a:p>
            <a:pPr>
              <a:buClrTx/>
            </a:pPr>
            <a:endParaRPr lang="en-GB"/>
          </a:p>
          <a:p>
            <a:pPr>
              <a:buClrTx/>
            </a:pPr>
            <a:r>
              <a:rPr lang="en-GB"/>
              <a:t>Complainant – Person raising complaint. </a:t>
            </a:r>
          </a:p>
        </p:txBody>
      </p:sp>
    </p:spTree>
    <p:extLst>
      <p:ext uri="{BB962C8B-B14F-4D97-AF65-F5344CB8AC3E}">
        <p14:creationId xmlns:p14="http://schemas.microsoft.com/office/powerpoint/2010/main" val="951793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5AFF3-0F59-71E6-7FA3-D019C2EDA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6ACFD-0F02-C658-6369-FE358CEC597F}"/>
              </a:ext>
            </a:extLst>
          </p:cNvPr>
          <p:cNvSpPr>
            <a:spLocks noGrp="1"/>
          </p:cNvSpPr>
          <p:nvPr/>
        </p:nvSpPr>
        <p:spPr>
          <a:xfrm>
            <a:off x="562940" y="1313457"/>
            <a:ext cx="7760988" cy="50669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Reps 2 recap – Prospect/Bectu role in personal case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E8E4E0-B1D4-C3A3-F112-756EC5B7A226}"/>
              </a:ext>
            </a:extLst>
          </p:cNvPr>
          <p:cNvSpPr txBox="1">
            <a:spLocks noGrp="1"/>
          </p:cNvSpPr>
          <p:nvPr/>
        </p:nvSpPr>
        <p:spPr>
          <a:xfrm>
            <a:off x="562940" y="1966957"/>
            <a:ext cx="9563699" cy="313913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defPPr>
              <a:defRPr lang="en-US"/>
            </a:defPPr>
            <a:lvl1pPr marL="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Tx/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To advise and support </a:t>
            </a:r>
            <a:r>
              <a:rPr lang="en-GB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members with issues at 	work. </a:t>
            </a:r>
          </a:p>
          <a:p>
            <a:pPr marL="342900" indent="-342900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Workplace and other legal assistance is offered at the union’s discretion and is decided on the facts and merits of each case. </a:t>
            </a:r>
          </a:p>
          <a:p>
            <a:pPr marL="342900" indent="-342900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We reserve the right not to provide assistance in relation to pre-existing issues. If a non-member asks you for help and you’re not sure how to respond, speak to your branch secretary or your full-time officer.</a:t>
            </a:r>
          </a:p>
        </p:txBody>
      </p:sp>
    </p:spTree>
    <p:extLst>
      <p:ext uri="{BB962C8B-B14F-4D97-AF65-F5344CB8AC3E}">
        <p14:creationId xmlns:p14="http://schemas.microsoft.com/office/powerpoint/2010/main" val="1757128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B0982-C737-9FCA-183A-B9EE7C56E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6ACFD-0F02-C658-6369-FE358CEC597F}"/>
              </a:ext>
            </a:extLst>
          </p:cNvPr>
          <p:cNvSpPr>
            <a:spLocks noGrp="1"/>
          </p:cNvSpPr>
          <p:nvPr/>
        </p:nvSpPr>
        <p:spPr>
          <a:xfrm>
            <a:off x="581028" y="1048631"/>
            <a:ext cx="7760988" cy="50669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Reps 2 recap – Prospect/Bectu role in personal case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E8E4E0-B1D4-C3A3-F112-756EC5B7A226}"/>
              </a:ext>
            </a:extLst>
          </p:cNvPr>
          <p:cNvSpPr txBox="1">
            <a:spLocks noGrp="1"/>
          </p:cNvSpPr>
          <p:nvPr/>
        </p:nvSpPr>
        <p:spPr>
          <a:xfrm>
            <a:off x="581028" y="1729425"/>
            <a:ext cx="9337620" cy="4584911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defPPr>
              <a:defRPr lang="en-US"/>
            </a:defPPr>
            <a:lvl1pPr marL="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200"/>
              </a:spcBef>
              <a:buClrTx/>
              <a:buFont typeface="Arial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This does not mean you have to agree with them but to see their rights are upheld and the member is treated fairly.</a:t>
            </a:r>
          </a:p>
          <a:p>
            <a:pPr marL="342900" indent="-342900">
              <a:spcBef>
                <a:spcPts val="600"/>
              </a:spcBef>
              <a:buClrTx/>
              <a:buFont typeface="Arial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Lay reps (you) make the best-case handlers as they know the working landscape, have a (hopefully good) relationship with the management and invariably know the member.</a:t>
            </a:r>
          </a:p>
          <a:p>
            <a:pPr marL="342900" indent="-342900">
              <a:spcBef>
                <a:spcPts val="600"/>
              </a:spcBef>
              <a:buClrTx/>
              <a:buFont typeface="Arial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Prospect/Bectu tries to resolve all issues as swiftly as 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possible and use the legal route if all fails.</a:t>
            </a:r>
          </a:p>
        </p:txBody>
      </p:sp>
    </p:spTree>
    <p:extLst>
      <p:ext uri="{BB962C8B-B14F-4D97-AF65-F5344CB8AC3E}">
        <p14:creationId xmlns:p14="http://schemas.microsoft.com/office/powerpoint/2010/main" val="3576988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10145-B5AD-B32C-CC19-3ABBDC15A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C8276-E98A-4C3B-A9C1-080B1F977113}"/>
              </a:ext>
            </a:extLst>
          </p:cNvPr>
          <p:cNvSpPr>
            <a:spLocks noGrp="1"/>
          </p:cNvSpPr>
          <p:nvPr/>
        </p:nvSpPr>
        <p:spPr>
          <a:xfrm>
            <a:off x="574720" y="81516"/>
            <a:ext cx="7000653" cy="117119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Reps’ Code of conduct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E926B-5BF1-4BBA-BC5F-49DF298FB598}"/>
              </a:ext>
            </a:extLst>
          </p:cNvPr>
          <p:cNvSpPr>
            <a:spLocks noGrp="1"/>
          </p:cNvSpPr>
          <p:nvPr/>
        </p:nvSpPr>
        <p:spPr>
          <a:xfrm>
            <a:off x="574720" y="1542208"/>
            <a:ext cx="9049988" cy="51114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Representatives must: </a:t>
            </a:r>
            <a:endParaRPr lang="en-GB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ClrTx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Act honestly, responsibly and with integrity. </a:t>
            </a:r>
          </a:p>
          <a:p>
            <a:pPr algn="l" rtl="0" fontAlgn="base">
              <a:buClrTx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Communicate respectfully and honestly.  </a:t>
            </a:r>
          </a:p>
          <a:p>
            <a:pPr algn="l" rtl="0" fontAlgn="base">
              <a:buClrTx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Treat others with fairness, dignity, and respect.  </a:t>
            </a:r>
          </a:p>
          <a:p>
            <a:pPr algn="l" rtl="0" fontAlgn="base">
              <a:buClrTx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Not behave in ways that may cause physical or mental harm or distress to another person, such as verbal abuse, physical abuse, assault, bullying, or discrimination or harassment. 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289318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C2BA6-EC07-0EC6-B939-044A8EC5F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092E3-AA64-D008-9645-E34CA034328A}"/>
              </a:ext>
            </a:extLst>
          </p:cNvPr>
          <p:cNvSpPr>
            <a:spLocks noGrp="1"/>
          </p:cNvSpPr>
          <p:nvPr/>
        </p:nvSpPr>
        <p:spPr>
          <a:xfrm>
            <a:off x="755298" y="713680"/>
            <a:ext cx="7760988" cy="83292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Activity A: 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8189E-0D62-E6E3-7466-DC6082C7BC9E}"/>
              </a:ext>
            </a:extLst>
          </p:cNvPr>
          <p:cNvSpPr>
            <a:spLocks noGrp="1"/>
          </p:cNvSpPr>
          <p:nvPr/>
        </p:nvSpPr>
        <p:spPr>
          <a:xfrm>
            <a:off x="755298" y="1684300"/>
            <a:ext cx="8716125" cy="4569203"/>
          </a:xfrm>
          <a:prstGeom prst="rect">
            <a:avLst/>
          </a:prstGeom>
        </p:spPr>
        <p:txBody>
          <a:bodyPr vert="horz" lIns="0" tIns="0" rIns="0" bIns="0" rtlCol="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BD603"/>
              </a:buClr>
              <a:buSzPct val="100000"/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GB" dirty="0">
                <a:latin typeface="Arial"/>
                <a:cs typeface="Arial"/>
              </a:rPr>
              <a:t>In pairs</a:t>
            </a:r>
          </a:p>
          <a:p>
            <a:pPr>
              <a:buClrTx/>
            </a:pPr>
            <a:r>
              <a:rPr lang="en-GB" dirty="0">
                <a:latin typeface="Arial"/>
                <a:cs typeface="Arial"/>
              </a:rPr>
              <a:t>Introduce yourself to your neighbour.</a:t>
            </a:r>
          </a:p>
          <a:p>
            <a:pPr>
              <a:buClrTx/>
            </a:pPr>
            <a:r>
              <a:rPr lang="en-GB" dirty="0">
                <a:latin typeface="Arial"/>
                <a:cs typeface="Arial"/>
              </a:rPr>
              <a:t>Have attitudes to women and LGBTQ+ people changed within your workplace in the time you have worked there?</a:t>
            </a:r>
          </a:p>
          <a:p>
            <a:pPr>
              <a:buClrTx/>
            </a:pPr>
            <a:r>
              <a:rPr lang="en-GB" dirty="0">
                <a:latin typeface="Arial"/>
                <a:cs typeface="Arial"/>
              </a:rPr>
              <a:t>Would you feel confident advising a member to bring forward a complaint against a senior manager within the organisation?</a:t>
            </a:r>
          </a:p>
          <a:p>
            <a:pPr>
              <a:buClrTx/>
            </a:pPr>
            <a:r>
              <a:rPr lang="en-GB" dirty="0">
                <a:latin typeface="Arial"/>
                <a:cs typeface="Arial"/>
              </a:rPr>
              <a:t>Do you believe your organisation would handle the complaint fairly?</a:t>
            </a:r>
          </a:p>
        </p:txBody>
      </p:sp>
    </p:spTree>
    <p:extLst>
      <p:ext uri="{BB962C8B-B14F-4D97-AF65-F5344CB8AC3E}">
        <p14:creationId xmlns:p14="http://schemas.microsoft.com/office/powerpoint/2010/main" val="1347819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D2416-33E8-4A26-126B-76F2B3BCC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78CB6-3075-5A18-29D5-6969ED661D2B}"/>
              </a:ext>
            </a:extLst>
          </p:cNvPr>
          <p:cNvSpPr>
            <a:spLocks noGrp="1"/>
          </p:cNvSpPr>
          <p:nvPr/>
        </p:nvSpPr>
        <p:spPr>
          <a:xfrm>
            <a:off x="538370" y="847544"/>
            <a:ext cx="7760988" cy="7583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28292B"/>
                </a:solidFill>
                <a:latin typeface="Arial" charset="0"/>
                <a:ea typeface="Arial" charset="0"/>
                <a:cs typeface="Arial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/>
              <a:t>Tackling sexual harassment in the workplace </a:t>
            </a:r>
          </a:p>
        </p:txBody>
      </p:sp>
      <p:pic>
        <p:nvPicPr>
          <p:cNvPr id="3" name="Picture 2" descr="A cover of a book&#10;&#10;Description automatically generated">
            <a:extLst>
              <a:ext uri="{FF2B5EF4-FFF2-40B4-BE49-F238E27FC236}">
                <a16:creationId xmlns:a16="http://schemas.microsoft.com/office/drawing/2014/main" id="{BA671132-F555-9AFE-F83D-D4D7A6DF8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46" y="1568977"/>
            <a:ext cx="3545824" cy="5014686"/>
          </a:xfrm>
          <a:prstGeom prst="rect">
            <a:avLst/>
          </a:prstGeom>
        </p:spPr>
      </p:pic>
      <p:pic>
        <p:nvPicPr>
          <p:cNvPr id="4" name="Picture 3" descr="A cover of a book&#10;&#10;Description automatically generated">
            <a:extLst>
              <a:ext uri="{FF2B5EF4-FFF2-40B4-BE49-F238E27FC236}">
                <a16:creationId xmlns:a16="http://schemas.microsoft.com/office/drawing/2014/main" id="{43AE33AB-97DE-FD44-DDCC-D2A16C381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194" y="1408556"/>
            <a:ext cx="3545824" cy="5175107"/>
          </a:xfrm>
          <a:prstGeom prst="rect">
            <a:avLst/>
          </a:prstGeom>
        </p:spPr>
      </p:pic>
      <p:pic>
        <p:nvPicPr>
          <p:cNvPr id="5" name="Picture 4" descr="A cover of a book&#10;&#10;Description automatically generated">
            <a:extLst>
              <a:ext uri="{FF2B5EF4-FFF2-40B4-BE49-F238E27FC236}">
                <a16:creationId xmlns:a16="http://schemas.microsoft.com/office/drawing/2014/main" id="{9A2A0E00-F2FD-2098-52A0-3DAD9FB9F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5456" y="1763990"/>
            <a:ext cx="3590115" cy="481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54416"/>
      </p:ext>
    </p:extLst>
  </p:cSld>
  <p:clrMapOvr>
    <a:masterClrMapping/>
  </p:clrMapOvr>
</p:sld>
</file>

<file path=ppt/theme/theme1.xml><?xml version="1.0" encoding="utf-8"?>
<a:theme xmlns:a="http://schemas.openxmlformats.org/drawingml/2006/main" name="Prospect-Bectu-theme">
  <a:themeElements>
    <a:clrScheme name="Prospect-Bectu">
      <a:dk1>
        <a:srgbClr val="000000"/>
      </a:dk1>
      <a:lt1>
        <a:srgbClr val="FFFFFF"/>
      </a:lt1>
      <a:dk2>
        <a:srgbClr val="000000"/>
      </a:dk2>
      <a:lt2>
        <a:srgbClr val="EBEBEB"/>
      </a:lt2>
      <a:accent1>
        <a:srgbClr val="D20071"/>
      </a:accent1>
      <a:accent2>
        <a:srgbClr val="F1861C"/>
      </a:accent2>
      <a:accent3>
        <a:srgbClr val="FFCD00"/>
      </a:accent3>
      <a:accent4>
        <a:srgbClr val="078375"/>
      </a:accent4>
      <a:accent5>
        <a:srgbClr val="009D66"/>
      </a:accent5>
      <a:accent6>
        <a:srgbClr val="F299C1"/>
      </a:accent6>
      <a:hlink>
        <a:srgbClr val="D20071"/>
      </a:hlink>
      <a:folHlink>
        <a:srgbClr val="D2007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spect-Bectu-theme" id="{2EFA9355-B15C-5640-A932-24E9B7F024C7}" vid="{93BF297F-3784-2A40-9215-0E44D9E681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cf5486-e989-4379-bfee-e9488933998c">
      <Terms xmlns="http://schemas.microsoft.com/office/infopath/2007/PartnerControls"/>
    </lcf76f155ced4ddcb4097134ff3c332f>
    <TaxCatchAll xmlns="95c4e850-32b5-4d18-96f2-9b7a5c16f8c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D7AC766A08B146B6390D5D437781FB" ma:contentTypeVersion="19" ma:contentTypeDescription="Create a new document." ma:contentTypeScope="" ma:versionID="d5f17128a432b65fc8aa92700b0fa4dd">
  <xsd:schema xmlns:xsd="http://www.w3.org/2001/XMLSchema" xmlns:xs="http://www.w3.org/2001/XMLSchema" xmlns:p="http://schemas.microsoft.com/office/2006/metadata/properties" xmlns:ns2="0ecf5486-e989-4379-bfee-e9488933998c" xmlns:ns3="95c4e850-32b5-4d18-96f2-9b7a5c16f8c4" targetNamespace="http://schemas.microsoft.com/office/2006/metadata/properties" ma:root="true" ma:fieldsID="a26d77bebca3477cfdc982135ab9a3b6" ns2:_="" ns3:_="">
    <xsd:import namespace="0ecf5486-e989-4379-bfee-e9488933998c"/>
    <xsd:import namespace="95c4e850-32b5-4d18-96f2-9b7a5c16f8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f5486-e989-4379-bfee-e948893399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db10955-4951-4066-b3c1-96eb136e60e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c4e850-32b5-4d18-96f2-9b7a5c16f8c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88009270-4462-4200-a448-d84ec13952d8}" ma:internalName="TaxCatchAll" ma:showField="CatchAllData" ma:web="95c4e850-32b5-4d18-96f2-9b7a5c16f8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E6D8CD-B464-4C45-A54C-BC7C2910B292}">
  <ds:schemaRefs>
    <ds:schemaRef ds:uri="http://schemas.microsoft.com/office/2006/documentManagement/types"/>
    <ds:schemaRef ds:uri="95c4e850-32b5-4d18-96f2-9b7a5c16f8c4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elements/1.1/"/>
    <ds:schemaRef ds:uri="0ecf5486-e989-4379-bfee-e9488933998c"/>
    <ds:schemaRef ds:uri="http://schemas.microsoft.com/office/2006/metadata/properties"/>
    <ds:schemaRef ds:uri="http://purl.org/dc/terms/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03585F4-506A-4A03-9D91-E35A78FF56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7A9484-5B41-4D18-AE88-F232D77CA0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f5486-e989-4379-bfee-e9488933998c"/>
    <ds:schemaRef ds:uri="95c4e850-32b5-4d18-96f2-9b7a5c16f8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2019-01388-Template-Prospect-Powerpoint-template-Version-12-09-2019</Template>
  <TotalTime>215</TotalTime>
  <Words>1864</Words>
  <Application>Microsoft Macintosh PowerPoint</Application>
  <PresentationFormat>Widescreen</PresentationFormat>
  <Paragraphs>193</Paragraphs>
  <Slides>39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Symbol</vt:lpstr>
      <vt:lpstr>Wingdings 3</vt:lpstr>
      <vt:lpstr>Prospect-Bectu-theme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Any questions and feedback forms.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 Sharratt</dc:creator>
  <cp:lastModifiedBy>Simon Crosby</cp:lastModifiedBy>
  <cp:revision>5</cp:revision>
  <cp:lastPrinted>2020-02-20T12:30:12Z</cp:lastPrinted>
  <dcterms:created xsi:type="dcterms:W3CDTF">2019-10-02T11:31:35Z</dcterms:created>
  <dcterms:modified xsi:type="dcterms:W3CDTF">2025-10-24T16:12:14Z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-949535150</vt:i4>
  </property>
  <property fmtid="{D5CDD505-2E9C-101B-9397-08002B2CF9AE}" pid="3" name="_NewReviewCycle">
    <vt:lpwstr/>
  </property>
  <property fmtid="{D5CDD505-2E9C-101B-9397-08002B2CF9AE}" pid="4" name="_EmailSubject">
    <vt:lpwstr>Reps part 2 updated.</vt:lpwstr>
  </property>
  <property fmtid="{D5CDD505-2E9C-101B-9397-08002B2CF9AE}" pid="5" name="_AuthorEmail">
    <vt:lpwstr>Kathryn.Sharratt@prospect.org.uk</vt:lpwstr>
  </property>
  <property fmtid="{D5CDD505-2E9C-101B-9397-08002B2CF9AE}" pid="6" name="_AuthorEmailDisplayName">
    <vt:lpwstr>Kathryn Sharratt</vt:lpwstr>
  </property>
  <property fmtid="{D5CDD505-2E9C-101B-9397-08002B2CF9AE}" pid="7" name="ContentTypeId">
    <vt:lpwstr>0x010100D8D7AC766A08B146B6390D5D437781FB</vt:lpwstr>
  </property>
  <property fmtid="{D5CDD505-2E9C-101B-9397-08002B2CF9AE}" pid="8" name="MediaServiceImageTags">
    <vt:lpwstr/>
  </property>
</Properties>
</file>