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17"/>
  </p:notesMasterIdLst>
  <p:handoutMasterIdLst>
    <p:handoutMasterId r:id="rId18"/>
  </p:handoutMasterIdLst>
  <p:sldIdLst>
    <p:sldId id="554" r:id="rId6"/>
    <p:sldId id="555" r:id="rId7"/>
    <p:sldId id="553" r:id="rId8"/>
    <p:sldId id="511" r:id="rId9"/>
    <p:sldId id="518" r:id="rId10"/>
    <p:sldId id="552" r:id="rId11"/>
    <p:sldId id="514" r:id="rId12"/>
    <p:sldId id="513" r:id="rId13"/>
    <p:sldId id="512" r:id="rId14"/>
    <p:sldId id="519" r:id="rId15"/>
    <p:sldId id="550" r:id="rId16"/>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4/21/2026</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4/21/2026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spect.org.uk/tutor-pr1-pr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2B29-B86E-A23E-C1DC-6252AA90D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97256-0738-0069-02FE-B7E3FB419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9AF05-F26E-6155-2035-559B3F23D01B}"/>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panose="020B0604020202020204" pitchFamily="34" charset="0"/>
              <a:buChar char="•"/>
            </a:pPr>
            <a:r>
              <a:rPr lang="en-US" baseline="0"/>
              <a:t>Introduce yourself including your pro nouns</a:t>
            </a:r>
          </a:p>
          <a:p>
            <a:pPr marL="171450" indent="-171450">
              <a:buFont typeface="Arial" panose="020B0604020202020204" pitchFamily="34" charset="0"/>
              <a:buChar char="•"/>
            </a:pPr>
            <a:r>
              <a:rPr lang="en-US" baseline="0"/>
              <a:t>Talk through some of the technology e.g. cameras on + mute when not speaking + use of virtual hands and use of chat </a:t>
            </a:r>
          </a:p>
          <a:p>
            <a:pPr marL="171450" indent="-171450">
              <a:buFont typeface="Arial" panose="020B0604020202020204" pitchFamily="34" charset="0"/>
              <a:buChar char="•"/>
            </a:pPr>
            <a:r>
              <a:rPr lang="en-US" baseline="0"/>
              <a:t>Their joining instructions asked them to go to </a:t>
            </a:r>
            <a:r>
              <a:rPr lang="en-GB" baseline="0">
                <a:hlinkClick r:id="rId3"/>
              </a:rPr>
              <a:t>Tutor resources – Prospect | Prospect</a:t>
            </a:r>
            <a:r>
              <a:rPr lang="en-GB" baseline="0"/>
              <a:t>; download workbook and do some pre reading. Show them the webpage and open up the workbook and talk through various sections including Learning outcomes, course timetable, equality and 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dk1"/>
                </a:solidFill>
                <a:effectLst/>
                <a:latin typeface="+mn-lt"/>
                <a:ea typeface="+mn-ea"/>
                <a:cs typeface="+mn-cs"/>
              </a:rPr>
              <a:t>Explain that this is an interactive course and reps are encouraged to discuss ideas, ask questions and participate in the sessions. We will have opportunity to talk to each other and share experiences from different workplaces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dk1"/>
                </a:solidFill>
                <a:effectLst/>
                <a:latin typeface="+mn-lt"/>
                <a:ea typeface="+mn-ea"/>
                <a:cs typeface="+mn-cs"/>
              </a:rPr>
              <a:t>For some of the activities we will use interactive tools like </a:t>
            </a:r>
            <a:r>
              <a:rPr lang="en-GB" sz="1200" kern="1200" err="1">
                <a:solidFill>
                  <a:schemeClr val="dk1"/>
                </a:solidFill>
                <a:effectLst/>
                <a:latin typeface="+mn-lt"/>
                <a:ea typeface="+mn-ea"/>
                <a:cs typeface="+mn-cs"/>
              </a:rPr>
              <a:t>slido</a:t>
            </a:r>
            <a:r>
              <a:rPr lang="en-GB" sz="1200" kern="1200">
                <a:solidFill>
                  <a:schemeClr val="dk1"/>
                </a:solidFill>
                <a:effectLst/>
                <a:latin typeface="+mn-lt"/>
                <a:ea typeface="+mn-ea"/>
                <a:cs typeface="+mn-cs"/>
              </a:rPr>
              <a:t> or whiteboard or chat (whatever you are most confident in 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a:t>Explain how the tutors feedback works.</a:t>
            </a:r>
            <a:br>
              <a:rPr lang="en-US"/>
            </a:br>
            <a:endParaRPr lang="en-US"/>
          </a:p>
        </p:txBody>
      </p:sp>
      <p:sp>
        <p:nvSpPr>
          <p:cNvPr id="4" name="Slide Number Placeholder 3">
            <a:extLst>
              <a:ext uri="{FF2B5EF4-FFF2-40B4-BE49-F238E27FC236}">
                <a16:creationId xmlns:a16="http://schemas.microsoft.com/office/drawing/2014/main" id="{2EF18CF0-3BE2-0A7A-4B48-9884D69FE686}"/>
              </a:ext>
            </a:extLst>
          </p:cNvPr>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21236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0" dirty="0">
                <a:latin typeface="Arial"/>
                <a:ea typeface="Arial" charset="0"/>
                <a:cs typeface="Arial"/>
              </a:rPr>
              <a:t>You can run this in a number of ways: Open a word cloud in slido.com, use whiteboard or chat</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pPr marL="0" indent="0">
              <a:buFont typeface="Arial" charset="0"/>
              <a:buNone/>
            </a:pPr>
            <a:endParaRPr lang="en-US"/>
          </a:p>
          <a:p>
            <a:r>
              <a:rPr lang="en-US" b="1" dirty="0"/>
              <a:t>Statutory </a:t>
            </a:r>
            <a:r>
              <a:rPr lang="en-US" b="1"/>
              <a:t>recognition only pay, hours and holidays but always aim to broaden this out to include:	</a:t>
            </a:r>
            <a:r>
              <a:rPr lang="en-US"/>
              <a:t>			</a:t>
            </a:r>
            <a:endParaRPr lang="en-US">
              <a:ea typeface="Calibri"/>
              <a:cs typeface="Calibri"/>
            </a:endParaRPr>
          </a:p>
          <a:p>
            <a:endParaRPr lang="en-US" dirty="0">
              <a:ea typeface="Calibri"/>
              <a:cs typeface="Calibri"/>
            </a:endParaRPr>
          </a:p>
          <a:p>
            <a:r>
              <a:rPr lang="en-US"/>
              <a:t>Health &amp; safety				</a:t>
            </a:r>
          </a:p>
          <a:p>
            <a:r>
              <a:rPr lang="en-US"/>
              <a:t>Equality</a:t>
            </a:r>
          </a:p>
          <a:p>
            <a:r>
              <a:rPr lang="en-US"/>
              <a:t>Redundancy </a:t>
            </a:r>
          </a:p>
          <a:p>
            <a:r>
              <a:rPr lang="en-US"/>
              <a:t>Time</a:t>
            </a:r>
            <a:r>
              <a:rPr lang="en-US" baseline="0"/>
              <a:t> off </a:t>
            </a:r>
          </a:p>
          <a:p>
            <a:r>
              <a:rPr lang="en-US">
                <a:ea typeface="Calibri" panose="020F0502020204030204"/>
                <a:cs typeface="Calibri" panose="020F0502020204030204"/>
              </a:rPr>
              <a:t>Pension </a:t>
            </a:r>
            <a:endParaRPr lang="en-US" dirty="0"/>
          </a:p>
          <a:p>
            <a:r>
              <a:rPr lang="en-US">
                <a:ea typeface="Calibri"/>
                <a:cs typeface="Calibri"/>
              </a:rPr>
              <a:t>Learning </a:t>
            </a:r>
            <a:br>
              <a:rPr lang="en-US" dirty="0">
                <a:ea typeface="Calibri"/>
                <a:cs typeface="Calibri"/>
              </a:rPr>
            </a:br>
            <a:endParaRPr lang="en-US" dirty="0"/>
          </a:p>
          <a:p>
            <a:r>
              <a:rPr lang="en-US" baseline="0"/>
              <a:t>If you know examples from anyone branch, add them in.</a:t>
            </a:r>
          </a:p>
          <a:p>
            <a:endParaRPr lang="en-US" baseline="0"/>
          </a:p>
          <a:p>
            <a:pPr marL="0" indent="0">
              <a:buFont typeface="Arial" charset="0"/>
              <a:buNone/>
            </a:pPr>
            <a:r>
              <a:rPr lang="en-US"/>
              <a:t>Sum up with explaining that negotiating is finding a compromise/middle ground that both sides are happy with. </a:t>
            </a:r>
          </a:p>
          <a:p>
            <a:pPr marL="0" indent="0">
              <a:buFont typeface="Arial" charset="0"/>
              <a:buNone/>
            </a:pPr>
            <a:endParaRPr lang="en-US"/>
          </a:p>
          <a:p>
            <a:pPr marL="0" indent="0">
              <a:buFont typeface="Arial" charset="0"/>
              <a:buNone/>
            </a:pPr>
            <a:r>
              <a:rPr lang="en-US" dirty="0"/>
              <a:t>Talk about how </a:t>
            </a:r>
            <a:r>
              <a:rPr lang="en-US" dirty="0" err="1"/>
              <a:t>organising</a:t>
            </a:r>
            <a:r>
              <a:rPr lang="en-US" dirty="0"/>
              <a:t> and campaigning are also an important part of the negotiation cycle which give power to your arguments. We will look at </a:t>
            </a:r>
            <a:r>
              <a:rPr lang="en-US" dirty="0" err="1"/>
              <a:t>organising</a:t>
            </a:r>
            <a:r>
              <a:rPr lang="en-US" dirty="0"/>
              <a:t> in the next section.</a:t>
            </a:r>
            <a:endParaRPr lang="en-US" dirty="0">
              <a:ea typeface="Calibri"/>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a:t>
            </a:r>
            <a:r>
              <a:rPr lang="en-US" b="1" baseline="0">
                <a:latin typeface="Arial" charset="0"/>
                <a:ea typeface="Arial" charset="0"/>
                <a:cs typeface="Arial" charset="0"/>
              </a:rPr>
              <a:t> and watch video 1 in the </a:t>
            </a:r>
            <a:r>
              <a:rPr lang="en-US" b="1" baseline="0" err="1">
                <a:latin typeface="Arial" charset="0"/>
                <a:ea typeface="Arial" charset="0"/>
                <a:cs typeface="Arial" charset="0"/>
              </a:rPr>
              <a:t>vimeo</a:t>
            </a:r>
            <a:r>
              <a:rPr lang="en-US" b="1" baseline="0">
                <a:latin typeface="Arial" charset="0"/>
                <a:ea typeface="Arial" charset="0"/>
                <a:cs typeface="Arial" charset="0"/>
              </a:rPr>
              <a:t> collection  ‘How Prospect works.’</a:t>
            </a:r>
          </a:p>
          <a:p>
            <a:endParaRPr lang="en-US" b="1">
              <a:latin typeface="Arial" charset="0"/>
              <a:ea typeface="Arial" charset="0"/>
              <a:cs typeface="Arial" charset="0"/>
            </a:endParaRPr>
          </a:p>
          <a:p>
            <a:r>
              <a:rPr lang="en-US" b="1" baseline="0">
                <a:latin typeface="Arial" charset="0"/>
                <a:ea typeface="Arial" charset="0"/>
                <a:cs typeface="Arial" charset="0"/>
              </a:rPr>
              <a:t>There are three other videos in the collection for reference we use for reps 2 training so just refer to the first video on the structure.</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t>
            </a:r>
            <a:r>
              <a:rPr lang="en-US" b="1" err="1">
                <a:latin typeface="Arial" charset="0"/>
                <a:ea typeface="Arial" charset="0"/>
                <a:cs typeface="Arial" charset="0"/>
              </a:rPr>
              <a:t>Organising</a:t>
            </a:r>
            <a:r>
              <a:rPr lang="en-US" b="1">
                <a:latin typeface="Arial" charset="0"/>
                <a:ea typeface="Arial" charset="0"/>
                <a:cs typeface="Arial" charset="0"/>
              </a:rPr>
              <a:t>/servicing &amp; what the structure of Prospect is</a:t>
            </a:r>
          </a:p>
          <a:p>
            <a:endParaRPr lang="en-GB"/>
          </a:p>
          <a:p>
            <a:r>
              <a:rPr lang="en-GB" sz="1200" kern="1200">
                <a:solidFill>
                  <a:schemeClr val="tx1"/>
                </a:solidFill>
                <a:effectLst/>
                <a:latin typeface="+mn-lt"/>
                <a:ea typeface="+mn-ea"/>
                <a:cs typeface="+mn-cs"/>
              </a:rPr>
              <a:t>Follow up for the second sessions looks at the following </a:t>
            </a:r>
            <a:r>
              <a:rPr lang="en-GB"/>
              <a:t>questions,</a:t>
            </a:r>
            <a:r>
              <a:rPr lang="en-GB" sz="1200" kern="1200">
                <a:solidFill>
                  <a:schemeClr val="tx1"/>
                </a:solidFill>
                <a:effectLst/>
                <a:latin typeface="+mn-lt"/>
                <a:ea typeface="+mn-ea"/>
                <a:cs typeface="+mn-cs"/>
              </a:rPr>
              <a:t>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Page 11 in workbooks in a place to make notes</a:t>
            </a:r>
          </a:p>
          <a:p>
            <a:pPr marL="171450" indent="-171450">
              <a:buFont typeface="Arial" panose="020B0604020202020204" pitchFamily="34" charset="0"/>
              <a:buChar char="•"/>
            </a:pPr>
            <a:r>
              <a:rPr lang="en-GB"/>
              <a:t>You can do this in pairs but takes longer or ask them to introduce themselves if you have a larger group</a:t>
            </a: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95988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0BF7-0B21-AB02-7724-A2C414765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254C7-B5F8-0B28-DB3B-A57AC0DB1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5913C-2EA8-8929-722E-34CD3F84B27E}"/>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a:extLst>
              <a:ext uri="{FF2B5EF4-FFF2-40B4-BE49-F238E27FC236}">
                <a16:creationId xmlns:a16="http://schemas.microsoft.com/office/drawing/2014/main" id="{3CF84E05-6156-1592-D98F-7D61E54418D6}"/>
              </a:ext>
            </a:extLst>
          </p:cNvPr>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90117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are still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a:solidFill>
                  <a:srgbClr val="44546A"/>
                </a:solidFill>
              </a:rPr>
              <a:t>•</a:t>
            </a:r>
            <a:r>
              <a:rPr lang="en-US"/>
              <a:t>Voluntary process always the best</a:t>
            </a:r>
          </a:p>
          <a:p>
            <a:pPr lvl="2"/>
            <a:r>
              <a:rPr lang="en-US">
                <a:solidFill>
                  <a:srgbClr val="44546A"/>
                </a:solidFill>
              </a:rPr>
              <a:t>•</a:t>
            </a:r>
            <a:r>
              <a:rPr lang="en-US"/>
              <a:t>New process is in appendix (4) must have minimum 21 workers; between 2%-10% must already be in membership (yet to be decided).</a:t>
            </a:r>
          </a:p>
          <a:p>
            <a:pPr lvl="2"/>
            <a:r>
              <a:rPr lang="en-US" dirty="0">
                <a:solidFill>
                  <a:srgbClr val="44546A"/>
                </a:solidFill>
              </a:rPr>
              <a:t>•</a:t>
            </a:r>
            <a:r>
              <a:rPr lang="en-US" dirty="0"/>
              <a:t>In order </a:t>
            </a:r>
            <a:r>
              <a:rPr lang="en-US" b="0" baseline="0" dirty="0"/>
              <a:t>to </a:t>
            </a:r>
            <a:r>
              <a:rPr lang="en-US" dirty="0"/>
              <a:t>be </a:t>
            </a:r>
            <a:r>
              <a:rPr lang="en-US" dirty="0" err="1"/>
              <a:t>recognised</a:t>
            </a:r>
            <a:r>
              <a:rPr lang="en-US" dirty="0"/>
              <a:t> </a:t>
            </a:r>
            <a:r>
              <a:rPr lang="en-US" b="0" baseline="0" dirty="0"/>
              <a:t>the </a:t>
            </a:r>
            <a:r>
              <a:rPr lang="en-US" dirty="0"/>
              <a:t>union must achieve a vote in </a:t>
            </a:r>
            <a:r>
              <a:rPr lang="en-US" dirty="0" err="1"/>
              <a:t>favour</a:t>
            </a:r>
            <a:r>
              <a:rPr lang="en-US" dirty="0"/>
              <a:t> of recognition from a majority of those who vote</a:t>
            </a:r>
            <a:endParaRPr lang="en-GB" dirty="0"/>
          </a:p>
          <a:p>
            <a:pPr lvl="2"/>
            <a:r>
              <a:rPr lang="en-US" dirty="0">
                <a:solidFill>
                  <a:srgbClr val="44546A"/>
                </a:solidFill>
              </a:rPr>
              <a:t>•</a:t>
            </a:r>
            <a:r>
              <a:rPr lang="en-US" dirty="0"/>
              <a:t>The legislation only provides statutory recognition in respect of bargaining over pay hours and holidays however still aim for coverage of many more terms and conditions, equality, pensions and learning. </a:t>
            </a:r>
            <a:endParaRPr lang="en-GB" dirty="0"/>
          </a:p>
          <a:p>
            <a:pPr lvl="2" indent="0">
              <a:spcBef>
                <a:spcPts val="600"/>
              </a:spcBef>
              <a:buFont typeface="Wingdings" charset="2"/>
              <a:buNone/>
            </a:pPr>
            <a:endParaRPr lang="en-US" sz="2400" b="1"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13,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cas.org.uk/workplace-conflict-estimating-the-cost-to-employer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trade-union-statistics-202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D1E0-01C9-C0A9-2A53-932A68BCCC1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B085F6-E496-8B9C-2738-B78BE91194C5}"/>
              </a:ext>
            </a:extLst>
          </p:cNvPr>
          <p:cNvSpPr txBox="1">
            <a:spLocks/>
          </p:cNvSpPr>
          <p:nvPr/>
        </p:nvSpPr>
        <p:spPr>
          <a:xfrm>
            <a:off x="705315" y="-103142"/>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a:latin typeface="Arial"/>
                <a:cs typeface="Arial"/>
              </a:rPr>
              <a:t>Reps 1: </a:t>
            </a:r>
            <a:r>
              <a:rPr lang="en-US" b="1" i="1">
                <a:latin typeface="Arial"/>
                <a:cs typeface="Arial"/>
              </a:rPr>
              <a:t>course overview</a:t>
            </a:r>
          </a:p>
        </p:txBody>
      </p:sp>
      <p:sp>
        <p:nvSpPr>
          <p:cNvPr id="3" name="TextBox 2">
            <a:extLst>
              <a:ext uri="{FF2B5EF4-FFF2-40B4-BE49-F238E27FC236}">
                <a16:creationId xmlns:a16="http://schemas.microsoft.com/office/drawing/2014/main" id="{6038E71A-A2B7-9682-CA39-C93B35A7A7A6}"/>
              </a:ext>
            </a:extLst>
          </p:cNvPr>
          <p:cNvSpPr txBox="1"/>
          <p:nvPr/>
        </p:nvSpPr>
        <p:spPr>
          <a:xfrm>
            <a:off x="622404" y="2188926"/>
            <a:ext cx="5883904" cy="3416320"/>
          </a:xfrm>
          <a:prstGeom prst="rect">
            <a:avLst/>
          </a:prstGeom>
          <a:noFill/>
        </p:spPr>
        <p:txBody>
          <a:bodyPr wrap="square" rtlCol="0">
            <a:spAutoFit/>
          </a:bodyPr>
          <a:lstStyle/>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Tech! </a:t>
            </a: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Course materials</a:t>
            </a: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Learning outcomes</a:t>
            </a: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Timetable:</a:t>
            </a:r>
          </a:p>
          <a:p>
            <a:pPr marL="800100" lvl="1" indent="-342900">
              <a:buFont typeface="Arial" panose="020B0604020202020204" pitchFamily="34" charset="0"/>
              <a:buChar char="•"/>
            </a:pPr>
            <a:r>
              <a:rPr lang="en-GB" sz="2400">
                <a:latin typeface="Arial" panose="020B0604020202020204" pitchFamily="34" charset="0"/>
                <a:cs typeface="Arial" panose="020B0604020202020204" pitchFamily="34" charset="0"/>
              </a:rPr>
              <a:t>Break 11</a:t>
            </a:r>
          </a:p>
          <a:p>
            <a:pPr marL="800100" lvl="1" indent="-342900">
              <a:buFont typeface="Arial" panose="020B0604020202020204" pitchFamily="34" charset="0"/>
              <a:buChar char="•"/>
            </a:pPr>
            <a:r>
              <a:rPr lang="en-GB" sz="2400">
                <a:latin typeface="Arial" panose="020B0604020202020204" pitchFamily="34" charset="0"/>
                <a:cs typeface="Arial" panose="020B0604020202020204" pitchFamily="34" charset="0"/>
              </a:rPr>
              <a:t>Lunch 1</a:t>
            </a:r>
          </a:p>
          <a:p>
            <a:pPr marL="800100" lvl="1" indent="-342900">
              <a:buFont typeface="Arial" panose="020B0604020202020204" pitchFamily="34" charset="0"/>
              <a:buChar char="•"/>
            </a:pPr>
            <a:r>
              <a:rPr lang="en-GB" sz="2400">
                <a:latin typeface="Arial" panose="020B0604020202020204" pitchFamily="34" charset="0"/>
                <a:cs typeface="Arial" panose="020B0604020202020204" pitchFamily="34" charset="0"/>
              </a:rPr>
              <a:t>Finish 3.30</a:t>
            </a:r>
          </a:p>
          <a:p>
            <a:pPr marL="800100" lvl="1" indent="-34290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Tutor feedback</a:t>
            </a:r>
          </a:p>
        </p:txBody>
      </p:sp>
    </p:spTree>
    <p:extLst>
      <p:ext uri="{BB962C8B-B14F-4D97-AF65-F5344CB8AC3E}">
        <p14:creationId xmlns:p14="http://schemas.microsoft.com/office/powerpoint/2010/main" val="58830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Homework</a:t>
            </a:r>
          </a:p>
        </p:txBody>
      </p:sp>
      <p:sp>
        <p:nvSpPr>
          <p:cNvPr id="6" name="Rectangle 5"/>
          <p:cNvSpPr/>
          <p:nvPr/>
        </p:nvSpPr>
        <p:spPr>
          <a:xfrm>
            <a:off x="536713" y="1779105"/>
            <a:ext cx="5864087" cy="50706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Video 1 on Union Structure </a:t>
            </a:r>
            <a:r>
              <a:rPr lang="en-GB" sz="1600">
                <a:latin typeface="Arial" panose="020B0604020202020204" pitchFamily="34" charset="0"/>
                <a:cs typeface="Arial" panose="020B0604020202020204" pitchFamily="34" charset="0"/>
              </a:rPr>
              <a:t>(10 mins)</a:t>
            </a:r>
          </a:p>
          <a:p>
            <a:pPr>
              <a:spcBef>
                <a:spcPts val="900"/>
              </a:spcBef>
            </a:pPr>
            <a:r>
              <a:rPr lang="en-GB" sz="1800" b="1" u="sng">
                <a:effectLst/>
                <a:latin typeface="Arial" panose="020B0604020202020204" pitchFamily="34" charset="0"/>
                <a:ea typeface="Times" panose="02020603050405020304" pitchFamily="18" charset="0"/>
                <a:cs typeface="Times New Roman" panose="02020603050405020304" pitchFamily="18" charset="0"/>
              </a:rPr>
              <a:t> Video link; </a:t>
            </a:r>
            <a:r>
              <a:rPr lang="en-GB" sz="1800" b="1" u="sng">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https://vimeo.com/showcase/prospect-ed</a:t>
            </a:r>
            <a:endParaRPr lang="en-GB" sz="1800" b="1" u="sng">
              <a:solidFill>
                <a:srgbClr val="0000FF"/>
              </a:solidFill>
              <a:effectLst/>
              <a:latin typeface="Arial" panose="020B0604020202020204" pitchFamily="34" charset="0"/>
              <a:ea typeface="Times" panose="02020603050405020304" pitchFamily="18" charset="0"/>
              <a:cs typeface="Times New Roman" panose="02020603050405020304" pitchFamily="18" charset="0"/>
            </a:endParaRPr>
          </a:p>
          <a:p>
            <a:pPr>
              <a:spcBef>
                <a:spcPts val="900"/>
              </a:spcBef>
            </a:pPr>
            <a:r>
              <a:rPr lang="en-GB" sz="1800" b="1" u="sng">
                <a:effectLst/>
                <a:latin typeface="Arial" panose="020B0604020202020204" pitchFamily="34" charset="0"/>
                <a:ea typeface="Times" panose="02020603050405020304" pitchFamily="18" charset="0"/>
                <a:cs typeface="Times New Roman" panose="02020603050405020304" pitchFamily="18" charset="0"/>
              </a:rPr>
              <a:t>Password – education </a:t>
            </a:r>
            <a:endParaRPr lang="en-GB" sz="1800">
              <a:effectLst/>
              <a:latin typeface="Arial" panose="020B0604020202020204" pitchFamily="34" charset="0"/>
              <a:ea typeface="Times" panose="02020603050405020304" pitchFamily="18" charset="0"/>
              <a:cs typeface="Times New Roman" panose="02020603050405020304" pitchFamily="18" charset="0"/>
            </a:endParaRP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26F5-C78F-E866-3ED5-F150D13220EF}"/>
              </a:ext>
            </a:extLst>
          </p:cNvPr>
          <p:cNvSpPr>
            <a:spLocks noGrp="1"/>
          </p:cNvSpPr>
          <p:nvPr>
            <p:ph type="ctrTitle"/>
          </p:nvPr>
        </p:nvSpPr>
        <p:spPr>
          <a:xfrm>
            <a:off x="613735" y="1120378"/>
            <a:ext cx="7347724" cy="1589999"/>
          </a:xfrm>
        </p:spPr>
        <p:txBody>
          <a:bodyPr/>
          <a:lstStyle/>
          <a:p>
            <a:r>
              <a:rPr lang="en-GB" sz="4400"/>
              <a:t>Introductions</a:t>
            </a:r>
            <a:br>
              <a:rPr lang="en-GB"/>
            </a:br>
            <a:endParaRPr lang="en-GB"/>
          </a:p>
        </p:txBody>
      </p:sp>
      <p:sp>
        <p:nvSpPr>
          <p:cNvPr id="3" name="Subtitle 2">
            <a:extLst>
              <a:ext uri="{FF2B5EF4-FFF2-40B4-BE49-F238E27FC236}">
                <a16:creationId xmlns:a16="http://schemas.microsoft.com/office/drawing/2014/main" id="{C174EA16-529A-6C0A-3D1F-496B647FABE1}"/>
              </a:ext>
            </a:extLst>
          </p:cNvPr>
          <p:cNvSpPr>
            <a:spLocks noGrp="1"/>
          </p:cNvSpPr>
          <p:nvPr>
            <p:ph type="subTitle" idx="1"/>
          </p:nvPr>
        </p:nvSpPr>
        <p:spPr>
          <a:xfrm>
            <a:off x="708837" y="2169042"/>
            <a:ext cx="8371368" cy="3412636"/>
          </a:xfrm>
        </p:spPr>
        <p:txBody>
          <a:bodyPr>
            <a:normAutofit fontScale="32500" lnSpcReduction="20000"/>
          </a:bodyPr>
          <a:lstStyle/>
          <a:p>
            <a:pPr marL="457200" lvl="0" indent="-457200">
              <a:buFont typeface="Arial" panose="020B0604020202020204" pitchFamily="34" charset="0"/>
              <a:buChar char="•"/>
            </a:pPr>
            <a:r>
              <a:rPr lang="en-GB" sz="7400"/>
              <a:t>their name </a:t>
            </a:r>
          </a:p>
          <a:p>
            <a:pPr marL="457200" lvl="0" indent="-457200">
              <a:buFont typeface="Arial" panose="020B0604020202020204" pitchFamily="34" charset="0"/>
              <a:buChar char="•"/>
            </a:pPr>
            <a:r>
              <a:rPr lang="en-GB" sz="7400"/>
              <a:t>the company they work for </a:t>
            </a:r>
          </a:p>
          <a:p>
            <a:pPr marL="457200" lvl="0" indent="-457200">
              <a:buFont typeface="Arial" panose="020B0604020202020204" pitchFamily="34" charset="0"/>
              <a:buChar char="•"/>
            </a:pPr>
            <a:r>
              <a:rPr lang="en-GB" sz="7400"/>
              <a:t>their current work role</a:t>
            </a:r>
          </a:p>
          <a:p>
            <a:pPr marL="457200" lvl="0" indent="-457200">
              <a:buFont typeface="Arial" panose="020B0604020202020204" pitchFamily="34" charset="0"/>
              <a:buChar char="•"/>
            </a:pPr>
            <a:r>
              <a:rPr lang="en-GB" sz="7400"/>
              <a:t>why they first become involved in the union </a:t>
            </a:r>
          </a:p>
          <a:p>
            <a:pPr marL="457200" lvl="0" indent="-457200">
              <a:buFont typeface="Arial" panose="020B0604020202020204" pitchFamily="34" charset="0"/>
              <a:buChar char="•"/>
            </a:pPr>
            <a:r>
              <a:rPr lang="en-GB" sz="7400"/>
              <a:t>their current union role and how long they have been active in that role </a:t>
            </a:r>
          </a:p>
          <a:p>
            <a:pPr marL="457200" lvl="0" indent="-457200">
              <a:buFont typeface="Arial" panose="020B0604020202020204" pitchFamily="34" charset="0"/>
              <a:buChar char="•"/>
            </a:pPr>
            <a:r>
              <a:rPr lang="en-GB" sz="7400"/>
              <a:t>what they want from the course</a:t>
            </a:r>
          </a:p>
          <a:p>
            <a:pPr marL="457200" lvl="0" indent="-457200">
              <a:buFont typeface="Arial" panose="020B0604020202020204" pitchFamily="34" charset="0"/>
              <a:buChar char="•"/>
            </a:pPr>
            <a:r>
              <a:rPr lang="en-GB" sz="7400"/>
              <a:t>an interesting fact about the person (preferably not work-related).</a:t>
            </a:r>
          </a:p>
          <a:p>
            <a:endParaRPr lang="en-GB"/>
          </a:p>
        </p:txBody>
      </p:sp>
    </p:spTree>
    <p:extLst>
      <p:ext uri="{BB962C8B-B14F-4D97-AF65-F5344CB8AC3E}">
        <p14:creationId xmlns:p14="http://schemas.microsoft.com/office/powerpoint/2010/main" val="121223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3219-A2EB-3E20-54C2-1A39D322C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A622B-3E91-0C02-60E9-449001373816}"/>
              </a:ext>
            </a:extLst>
          </p:cNvPr>
          <p:cNvSpPr>
            <a:spLocks noGrp="1"/>
          </p:cNvSpPr>
          <p:nvPr>
            <p:ph type="ctrTitle"/>
          </p:nvPr>
        </p:nvSpPr>
        <p:spPr>
          <a:xfrm>
            <a:off x="632697" y="1676233"/>
            <a:ext cx="7939668" cy="1593199"/>
          </a:xfrm>
        </p:spPr>
        <p:txBody>
          <a:bodyPr/>
          <a:lstStyle/>
          <a:p>
            <a:r>
              <a:rPr lang="en-US">
                <a:latin typeface="Arial"/>
                <a:cs typeface="Arial"/>
              </a:rPr>
              <a:t>What is a trade union?</a:t>
            </a:r>
            <a:br>
              <a:rPr lang="en-US">
                <a:latin typeface="Arial"/>
                <a:cs typeface="Arial"/>
              </a:rPr>
            </a:br>
            <a:endParaRPr lang="en-US" sz="800">
              <a:latin typeface="Arial"/>
              <a:cs typeface="Arial"/>
            </a:endParaRPr>
          </a:p>
        </p:txBody>
      </p:sp>
    </p:spTree>
    <p:extLst>
      <p:ext uri="{BB962C8B-B14F-4D97-AF65-F5344CB8AC3E}">
        <p14:creationId xmlns:p14="http://schemas.microsoft.com/office/powerpoint/2010/main" val="393725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282" y="1101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904281" y="3361104"/>
            <a:ext cx="7259443"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667" y="254985"/>
            <a:ext cx="6858000" cy="1663025"/>
          </a:xfrm>
        </p:spPr>
        <p:txBody>
          <a:bodyPr>
            <a:normAutofit/>
          </a:bodyPr>
          <a:lstStyle/>
          <a:p>
            <a:r>
              <a:rPr lang="en-US" sz="4000">
                <a:latin typeface="Arial"/>
                <a:cs typeface="Arial"/>
              </a:rPr>
              <a:t>Recognition in the workplace</a:t>
            </a:r>
          </a:p>
        </p:txBody>
      </p:sp>
      <p:sp>
        <p:nvSpPr>
          <p:cNvPr id="8" name="TextBox 7"/>
          <p:cNvSpPr txBox="1"/>
          <p:nvPr/>
        </p:nvSpPr>
        <p:spPr>
          <a:xfrm>
            <a:off x="995762" y="2087664"/>
            <a:ext cx="7895063" cy="1640239"/>
          </a:xfrm>
          <a:prstGeom prst="rect">
            <a:avLst/>
          </a:prstGeom>
          <a:noFill/>
        </p:spPr>
        <p:txBody>
          <a:bodyPr wrap="square" lIns="0" tIns="0" rIns="0" bIns="0" rtlCol="0" anchor="t">
            <a:noAutofit/>
          </a:bodyPr>
          <a:lstStyle/>
          <a:p>
            <a:pPr marL="342900" indent="-3429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342900" indent="-342900">
              <a:spcBef>
                <a:spcPts val="900"/>
              </a:spcBef>
              <a:buFont typeface="Arial" panose="020B0604020202020204" pitchFamily="34" charset="0"/>
              <a:buChar char="•"/>
            </a:pPr>
            <a:r>
              <a:rPr lang="en-US" sz="2400">
                <a:latin typeface="Arial"/>
                <a:ea typeface="Arial" charset="0"/>
                <a:cs typeface="Arial"/>
              </a:rPr>
              <a:t>They can voluntarily recognise a union, or a union can gain statutory recognition by meeting certain criteria and applying to the Central Arbitration Committee ( CAC).</a:t>
            </a:r>
          </a:p>
        </p:txBody>
      </p:sp>
      <p:sp>
        <p:nvSpPr>
          <p:cNvPr id="9" name="TextBox 8"/>
          <p:cNvSpPr txBox="1"/>
          <p:nvPr/>
        </p:nvSpPr>
        <p:spPr>
          <a:xfrm>
            <a:off x="995762" y="4125001"/>
            <a:ext cx="7538224" cy="2215991"/>
          </a:xfrm>
          <a:prstGeom prst="rect">
            <a:avLst/>
          </a:prstGeom>
          <a:noFill/>
        </p:spPr>
        <p:txBody>
          <a:bodyPr wrap="square" lIns="0" tIns="0" rIns="0" bIns="0" rtlCol="0" anchor="t">
            <a:spAutoFit/>
          </a:bodyPr>
          <a:lstStyle/>
          <a:p>
            <a:pPr>
              <a:buFont typeface="Arial" panose="020B0604020202020204" pitchFamily="34" charset="0"/>
              <a:buChar char="•"/>
            </a:pPr>
            <a:r>
              <a:rPr lang="en-US" sz="2400">
                <a:latin typeface="Arial"/>
                <a:cs typeface="Arial"/>
              </a:rPr>
              <a:t>New recognition process as of April 2026 (see appendix 4). </a:t>
            </a:r>
            <a:endParaRPr lang="en-US"/>
          </a:p>
          <a:p>
            <a:pPr>
              <a:buFont typeface="Arial" panose="020B0604020202020204" pitchFamily="34" charset="0"/>
              <a:buChar char="•"/>
            </a:pPr>
            <a:r>
              <a:rPr lang="en-US" sz="2400" dirty="0">
                <a:latin typeface="Arial"/>
                <a:ea typeface="Arial" charset="0"/>
                <a:cs typeface="Arial"/>
              </a:rPr>
              <a:t>There is a ‘cost’ to non-engagement of workers/unions</a:t>
            </a:r>
            <a:br>
              <a:rPr lang="en-US" sz="2400" dirty="0">
                <a:latin typeface="Arial"/>
                <a:ea typeface="Arial" charset="0"/>
                <a:cs typeface="Arial"/>
              </a:rPr>
            </a:br>
            <a:r>
              <a:rPr lang="en-US" sz="2400" dirty="0">
                <a:latin typeface="Arial"/>
                <a:ea typeface="Arial" charset="0"/>
                <a:cs typeface="Arial"/>
              </a:rPr>
              <a:t> </a:t>
            </a:r>
            <a:r>
              <a:rPr lang="en-US" sz="2400" dirty="0">
                <a:latin typeface="Trebuchet MS"/>
                <a:ea typeface="Arial" charset="0"/>
                <a:cs typeface="Arial"/>
                <a:hlinkClick r:id="rId3"/>
              </a:rPr>
              <a:t>Workplace conflict: estimating the cost to employers | </a:t>
            </a:r>
            <a:r>
              <a:rPr lang="en-US" sz="2400" dirty="0" err="1">
                <a:latin typeface="Trebuchet MS"/>
                <a:ea typeface="Arial" charset="0"/>
                <a:cs typeface="Arial"/>
                <a:hlinkClick r:id="rId3"/>
              </a:rPr>
              <a:t>Acas</a:t>
            </a:r>
            <a:endParaRPr lang="en-US" err="1">
              <a:cs typeface="Arial"/>
            </a:endParaRPr>
          </a:p>
          <a:p>
            <a:pPr marL="342900" indent="-342900">
              <a:buFont typeface="Arial" panose="020B0604020202020204" pitchFamily="34" charset="0"/>
              <a:buChar char="•"/>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77802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800">
                          <a:effectLst/>
                        </a:rPr>
                        <a:t>disclosure of information by the employer for collective bargaining purposes</a:t>
                      </a:r>
                    </a:p>
                    <a:p>
                      <a:pPr marL="342900" lvl="0" indent="-342900">
                        <a:buFont typeface="Symbol" panose="05050102010706020507" pitchFamily="18" charset="2"/>
                        <a:buChar char=""/>
                      </a:pPr>
                      <a:r>
                        <a:rPr lang="en-GB" sz="1800">
                          <a:effectLst/>
                        </a:rPr>
                        <a:t>reasonable paid time off for union reps to carry out union duties</a:t>
                      </a:r>
                    </a:p>
                    <a:p>
                      <a:pPr marL="342900" lvl="0" indent="-342900">
                        <a:buFont typeface="Symbol" panose="05050102010706020507" pitchFamily="18" charset="2"/>
                        <a:buChar char=""/>
                      </a:pPr>
                      <a:r>
                        <a:rPr lang="en-GB" sz="1800">
                          <a:effectLst/>
                        </a:rPr>
                        <a:t>reasonable paid time off for union learning reps to carry out their duties</a:t>
                      </a:r>
                    </a:p>
                    <a:p>
                      <a:pPr marL="342900" lvl="0" indent="-342900">
                        <a:buFont typeface="Symbol" panose="05050102010706020507" pitchFamily="18" charset="2"/>
                        <a:buChar char=""/>
                      </a:pPr>
                      <a:r>
                        <a:rPr lang="en-GB" sz="1800">
                          <a:effectLst/>
                        </a:rPr>
                        <a:t>reasonable unpaid time off for members to carry out union activities</a:t>
                      </a:r>
                    </a:p>
                    <a:p>
                      <a:pPr marL="342900" lvl="0" indent="-342900">
                        <a:buFont typeface="Symbol" panose="05050102010706020507" pitchFamily="18" charset="2"/>
                        <a:buChar char=""/>
                      </a:pPr>
                      <a:r>
                        <a:rPr lang="en-GB" sz="1800">
                          <a:effectLst/>
                        </a:rPr>
                        <a:t>appoint a union safety rep</a:t>
                      </a:r>
                    </a:p>
                    <a:p>
                      <a:pPr marL="342900" lvl="0" indent="-342900">
                        <a:buFont typeface="Symbol" panose="05050102010706020507" pitchFamily="18" charset="2"/>
                        <a:buChar char=""/>
                      </a:pPr>
                      <a:r>
                        <a:rPr lang="en-GB" sz="1800">
                          <a:effectLst/>
                        </a:rPr>
                        <a:t>appoint safety committee representatives</a:t>
                      </a:r>
                    </a:p>
                    <a:p>
                      <a:pPr marL="342900" lvl="0" indent="-342900">
                        <a:buFont typeface="Symbol" panose="05050102010706020507" pitchFamily="18" charset="2"/>
                        <a:buChar char=""/>
                      </a:pPr>
                      <a:r>
                        <a:rPr lang="en-GB" sz="1800">
                          <a:effectLst/>
                        </a:rPr>
                        <a:t>consultation prior to redundancy; and</a:t>
                      </a:r>
                    </a:p>
                    <a:p>
                      <a:pPr marL="342900" lvl="0" indent="-342900">
                        <a:spcAft>
                          <a:spcPts val="1200"/>
                        </a:spcAft>
                        <a:buFont typeface="Symbol" panose="05050102010706020507" pitchFamily="18" charset="2"/>
                        <a:buChar char=""/>
                      </a:pPr>
                      <a:r>
                        <a:rPr lang="en-GB" sz="1800">
                          <a:effectLst/>
                        </a:rPr>
                        <a:t>consultation prior to business transfers. </a:t>
                      </a:r>
                      <a:endParaRPr lang="en-GB" sz="18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You earn on average 4.9% more in salary</a:t>
            </a:r>
            <a:r>
              <a:rPr lang="en-US" sz="2100" baseline="30000">
                <a:latin typeface="Arial"/>
                <a:cs typeface="Arial"/>
              </a:rPr>
              <a:t> 1 </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6" name="TextBox 5"/>
          <p:cNvSpPr txBox="1"/>
          <p:nvPr/>
        </p:nvSpPr>
        <p:spPr>
          <a:xfrm>
            <a:off x="4148254" y="1736014"/>
            <a:ext cx="2665783" cy="469066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(2024)</a:t>
            </a:r>
            <a:r>
              <a:rPr lang="en-US" sz="2100" baseline="30000">
                <a:latin typeface="Arial"/>
                <a:cs typeface="Arial"/>
              </a:rPr>
              <a:t>1</a:t>
            </a:r>
          </a:p>
          <a:p>
            <a:pPr marL="342900" indent="-342900">
              <a:spcBef>
                <a:spcPts val="900"/>
              </a:spcBef>
              <a:buFont typeface="Arial"/>
              <a:buChar char="•"/>
            </a:pPr>
            <a:r>
              <a:rPr lang="en-US" sz="2100">
                <a:latin typeface="Arial"/>
                <a:cs typeface="Arial"/>
              </a:rPr>
              <a:t>47 TUC affiliated </a:t>
            </a:r>
          </a:p>
          <a:p>
            <a:pPr marL="342900" indent="-342900">
              <a:spcBef>
                <a:spcPts val="900"/>
              </a:spcBef>
              <a:buFont typeface="Arial"/>
              <a:buChar char="•"/>
            </a:pPr>
            <a:r>
              <a:rPr lang="en-US" sz="2100">
                <a:latin typeface="Arial"/>
                <a:cs typeface="Arial"/>
              </a:rPr>
              <a:t>Unions instrumental in fighting for workers rights</a:t>
            </a:r>
            <a:r>
              <a:rPr lang="en-US" sz="2100" baseline="30000">
                <a:latin typeface="Arial"/>
                <a:cs typeface="Arial"/>
              </a:rPr>
              <a:t> 2</a:t>
            </a:r>
          </a:p>
        </p:txBody>
      </p:sp>
      <p:sp>
        <p:nvSpPr>
          <p:cNvPr id="7" name="TextBox 6"/>
          <p:cNvSpPr txBox="1"/>
          <p:nvPr/>
        </p:nvSpPr>
        <p:spPr>
          <a:xfrm>
            <a:off x="6958360" y="1754739"/>
            <a:ext cx="2780000" cy="3854323"/>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sz="2100">
                <a:latin typeface="Arial"/>
                <a:cs typeface="Arial"/>
              </a:rPr>
              <a:t>Just over 162,000 members Jan 2026</a:t>
            </a:r>
          </a:p>
          <a:p>
            <a:pPr marL="342900" indent="-342900">
              <a:spcBef>
                <a:spcPts val="900"/>
              </a:spcBef>
              <a:buFont typeface="Arial"/>
              <a:buChar char="•"/>
            </a:pPr>
            <a:r>
              <a:rPr lang="en-US" sz="2100">
                <a:latin typeface="Arial"/>
                <a:cs typeface="Arial"/>
              </a:rPr>
              <a:t>Got £1.6 million in injury compensation as of December 2025</a:t>
            </a:r>
          </a:p>
          <a:p>
            <a:pPr marL="342900" indent="-342900">
              <a:spcBef>
                <a:spcPts val="900"/>
              </a:spcBef>
              <a:buFont typeface="Arial"/>
              <a:buChar char="•"/>
            </a:pPr>
            <a:r>
              <a:rPr lang="en-US" sz="2100">
                <a:latin typeface="Arial"/>
                <a:cs typeface="Arial"/>
              </a:rPr>
              <a:t>NEP provided 1136 Reps with training in 2025</a:t>
            </a:r>
          </a:p>
        </p:txBody>
      </p:sp>
      <p:sp>
        <p:nvSpPr>
          <p:cNvPr id="4" name="TextBox 3">
            <a:extLst>
              <a:ext uri="{FF2B5EF4-FFF2-40B4-BE49-F238E27FC236}">
                <a16:creationId xmlns:a16="http://schemas.microsoft.com/office/drawing/2014/main" id="{7DFFD9AB-C811-EA59-4E55-28E553B573DB}"/>
              </a:ext>
            </a:extLst>
          </p:cNvPr>
          <p:cNvSpPr txBox="1"/>
          <p:nvPr/>
        </p:nvSpPr>
        <p:spPr>
          <a:xfrm>
            <a:off x="503327" y="5544668"/>
            <a:ext cx="6376557" cy="1846659"/>
          </a:xfrm>
          <a:prstGeom prst="rect">
            <a:avLst/>
          </a:prstGeom>
          <a:noFill/>
        </p:spPr>
        <p:txBody>
          <a:bodyPr wrap="square" lIns="91440" tIns="45720" rIns="91440" bIns="45720" rtlCol="0" anchor="t">
            <a:spAutoFit/>
          </a:bodyPr>
          <a:lstStyle/>
          <a:p>
            <a:r>
              <a:rPr lang="en-GB" u="sng" baseline="30000">
                <a:hlinkClick r:id="rId3">
                  <a:extLst>
                    <a:ext uri="{A12FA001-AC4F-418D-AE19-62706E023703}">
                      <ahyp:hlinkClr xmlns:ahyp="http://schemas.microsoft.com/office/drawing/2018/hyperlinkcolor" val="tx"/>
                    </a:ext>
                  </a:extLst>
                </a:hlinkClick>
              </a:rPr>
              <a:t>1</a:t>
            </a:r>
            <a:r>
              <a:rPr lang="en-GB" u="sng">
                <a:hlinkClick r:id="rId3">
                  <a:extLst>
                    <a:ext uri="{A12FA001-AC4F-418D-AE19-62706E023703}">
                      <ahyp:hlinkClr xmlns:ahyp="http://schemas.microsoft.com/office/drawing/2018/hyperlinkcolor" val="tx"/>
                    </a:ext>
                  </a:extLst>
                </a:hlinkClick>
              </a:rPr>
              <a:t> Trade </a:t>
            </a:r>
            <a:r>
              <a:rPr lang="en-GB" sz="2000" u="sng">
                <a:hlinkClick r:id="rId3">
                  <a:extLst>
                    <a:ext uri="{A12FA001-AC4F-418D-AE19-62706E023703}">
                      <ahyp:hlinkClr xmlns:ahyp="http://schemas.microsoft.com/office/drawing/2018/hyperlinkcolor" val="tx"/>
                    </a:ext>
                  </a:extLst>
                </a:hlinkClick>
              </a:rPr>
              <a:t>union</a:t>
            </a:r>
            <a:r>
              <a:rPr lang="en-GB" u="sng">
                <a:hlinkClick r:id="rId3">
                  <a:extLst>
                    <a:ext uri="{A12FA001-AC4F-418D-AE19-62706E023703}">
                      <ahyp:hlinkClr xmlns:ahyp="http://schemas.microsoft.com/office/drawing/2018/hyperlinkcolor" val="tx"/>
                    </a:ext>
                  </a:extLst>
                </a:hlinkClick>
              </a:rPr>
              <a:t> statistics 2024 - GOV.Uk</a:t>
            </a:r>
            <a:br>
              <a:rPr lang="en-GB" u="sng">
                <a:hlinkClick r:id="rId3">
                  <a:extLst>
                    <a:ext uri="{A12FA001-AC4F-418D-AE19-62706E023703}">
                      <ahyp:hlinkClr xmlns:ahyp="http://schemas.microsoft.com/office/drawing/2018/hyperlinkcolor" val="tx"/>
                    </a:ext>
                  </a:extLst>
                </a:hlinkClick>
              </a:rPr>
            </a:br>
            <a:r>
              <a:rPr lang="en-GB" sz="2800" u="sng" baseline="30000">
                <a:hlinkClick r:id="rId3">
                  <a:extLst>
                    <a:ext uri="{A12FA001-AC4F-418D-AE19-62706E023703}">
                      <ahyp:hlinkClr xmlns:ahyp="http://schemas.microsoft.com/office/drawing/2018/hyperlinkcolor" val="tx"/>
                    </a:ext>
                  </a:extLst>
                </a:hlinkClick>
              </a:rPr>
              <a:t>2</a:t>
            </a:r>
            <a:r>
              <a:rPr lang="en-GB" sz="2800" baseline="30000">
                <a:ea typeface="+mn-lt"/>
                <a:cs typeface="+mn-lt"/>
              </a:rPr>
              <a:t>www.acas.org.uk/employment-rights-act-2025</a:t>
            </a:r>
            <a:br>
              <a:rPr lang="en-GB" sz="2800" baseline="30000">
                <a:ea typeface="+mn-lt"/>
                <a:cs typeface="+mn-lt"/>
              </a:rPr>
            </a:br>
            <a:endParaRPr lang="en-GB" sz="2800" u="sng"/>
          </a:p>
          <a:p>
            <a:endParaRPr lang="en-GB" sz="2800" baseline="30000"/>
          </a:p>
          <a:p>
            <a:endParaRPr lang="en-GB" sz="1600" baseline="30000"/>
          </a:p>
          <a:p>
            <a:endParaRPr lang="en-GB"/>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634" y="0"/>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F0EF1896-1171-4373-834E-44D33E590BC3}">
  <ds:schemaRefs>
    <ds:schemaRef ds:uri="http://schemas.microsoft.com/sharepoint/v3/contenttype/forms"/>
  </ds:schemaRefs>
</ds:datastoreItem>
</file>

<file path=customXml/itemProps2.xml><?xml version="1.0" encoding="utf-8"?>
<ds:datastoreItem xmlns:ds="http://schemas.openxmlformats.org/officeDocument/2006/customXml" ds:itemID="{DCB5799D-484E-4F67-B2DD-9AA5793E29C5}">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8E2033-CC29-45CD-B92D-D16C16613205}">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Application>Microsoft Office PowerPoint</Application>
  <PresentationFormat>Widescreen</PresentationFormat>
  <Slides>11</Slides>
  <Notes>11</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Prospect-Bectu-theme</vt:lpstr>
      <vt:lpstr>2019-01389-Template-Bectu-Powerpoint-template-Version-12-09-2019 (1)</vt:lpstr>
      <vt:lpstr>PowerPoint Presentation</vt:lpstr>
      <vt:lpstr>Introductions </vt:lpstr>
      <vt:lpstr>What is a trade union? </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revision>29</cp:revision>
  <cp:lastPrinted>2026-01-13T09:26:04Z</cp:lastPrinted>
  <dcterms:created xsi:type="dcterms:W3CDTF">2019-10-02T11:31:35Z</dcterms:created>
  <dcterms:modified xsi:type="dcterms:W3CDTF">2026-04-21T08:52:51Z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y fmtid="{D5CDD505-2E9C-101B-9397-08002B2CF9AE}" pid="8" name="ContentTypeId">
    <vt:lpwstr>0x010100D8D7AC766A08B146B6390D5D437781FB</vt:lpwstr>
  </property>
  <property fmtid="{D5CDD505-2E9C-101B-9397-08002B2CF9AE}" pid="9" name="MediaServiceImageTags">
    <vt:lpwstr/>
  </property>
</Properties>
</file>