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 id="2147483705" r:id="rId5"/>
  </p:sldMasterIdLst>
  <p:notesMasterIdLst>
    <p:notesMasterId r:id="rId17"/>
  </p:notesMasterIdLst>
  <p:handoutMasterIdLst>
    <p:handoutMasterId r:id="rId18"/>
  </p:handoutMasterIdLst>
  <p:sldIdLst>
    <p:sldId id="554" r:id="rId6"/>
    <p:sldId id="555" r:id="rId7"/>
    <p:sldId id="553" r:id="rId8"/>
    <p:sldId id="511" r:id="rId9"/>
    <p:sldId id="518" r:id="rId10"/>
    <p:sldId id="552" r:id="rId11"/>
    <p:sldId id="514" r:id="rId12"/>
    <p:sldId id="513" r:id="rId13"/>
    <p:sldId id="512" r:id="rId14"/>
    <p:sldId id="519" r:id="rId15"/>
    <p:sldId id="550" r:id="rId16"/>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71F0380D-5D71-494F-9C94-845C4E5728D8}" type="datetimeFigureOut">
              <a:rPr lang="en-US" smtClean="0"/>
              <a:t>4/21/2026</a:t>
            </a:fld>
            <a:endParaRPr lang="en-US"/>
          </a:p>
        </p:txBody>
      </p:sp>
      <p:sp>
        <p:nvSpPr>
          <p:cNvPr id="4" name="Footer Placeholder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3D8B618-9C59-9541-B0FE-1F291D0365F5}" type="slidenum">
              <a:rPr lang="en-US" smtClean="0"/>
              <a:t>‹#›</a:t>
            </a:fld>
            <a:endParaRPr lang="en-US"/>
          </a:p>
        </p:txBody>
      </p:sp>
    </p:spTree>
    <p:extLst>
      <p:ext uri="{BB962C8B-B14F-4D97-AF65-F5344CB8AC3E}">
        <p14:creationId xmlns:p14="http://schemas.microsoft.com/office/powerpoint/2010/main" val="819642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4/21/2026</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prospect.org.uk/tutor-pr1-pr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E2B29-B86E-A23E-C1DC-6252AA90D4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697256-0738-0069-02FE-B7E3FB4191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F9AF05-F26E-6155-2035-559B3F23D01B}"/>
              </a:ext>
            </a:extLst>
          </p:cNvPr>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marL="171450" indent="-171450">
              <a:buFont typeface="Arial" panose="020B0604020202020204" pitchFamily="34" charset="0"/>
              <a:buChar char="•"/>
            </a:pPr>
            <a:r>
              <a:rPr lang="en-US" baseline="0"/>
              <a:t>Introduce yourself including your pro nouns</a:t>
            </a:r>
          </a:p>
          <a:p>
            <a:pPr marL="171450" indent="-171450">
              <a:buFont typeface="Arial" panose="020B0604020202020204" pitchFamily="34" charset="0"/>
              <a:buChar char="•"/>
            </a:pPr>
            <a:r>
              <a:rPr lang="en-US" baseline="0"/>
              <a:t>Talk through some of the technology e.g. cameras on + mute when not speaking + use of virtual hands and use of chat </a:t>
            </a:r>
          </a:p>
          <a:p>
            <a:pPr marL="171450" indent="-171450">
              <a:buFont typeface="Arial" panose="020B0604020202020204" pitchFamily="34" charset="0"/>
              <a:buChar char="•"/>
            </a:pPr>
            <a:r>
              <a:rPr lang="en-US" baseline="0"/>
              <a:t>Their joining instructions asked them to go to </a:t>
            </a:r>
            <a:r>
              <a:rPr lang="en-GB" baseline="0">
                <a:hlinkClick r:id="rId3"/>
              </a:rPr>
              <a:t>Tutor resources – Prospect | Prospect</a:t>
            </a:r>
            <a:r>
              <a:rPr lang="en-GB" baseline="0"/>
              <a:t>; download workbook and do some pre reading. Show them the webpage and open up the workbook and talk through various sections including Learning outcomes, course timetable, equality and diversity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dk1"/>
                </a:solidFill>
                <a:effectLst/>
                <a:latin typeface="+mn-lt"/>
                <a:ea typeface="+mn-ea"/>
                <a:cs typeface="+mn-cs"/>
              </a:rPr>
              <a:t>Explain that this is an interactive course and reps are encouraged to discuss ideas, ask questions and participate in the sessions. We will have opportunity to talk to each other and share experiences from different workplaces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dk1"/>
                </a:solidFill>
                <a:effectLst/>
                <a:latin typeface="+mn-lt"/>
                <a:ea typeface="+mn-ea"/>
                <a:cs typeface="+mn-cs"/>
              </a:rPr>
              <a:t>For some of the activities we will use interactive tools like </a:t>
            </a:r>
            <a:r>
              <a:rPr lang="en-GB" sz="1200" kern="1200" err="1">
                <a:solidFill>
                  <a:schemeClr val="dk1"/>
                </a:solidFill>
                <a:effectLst/>
                <a:latin typeface="+mn-lt"/>
                <a:ea typeface="+mn-ea"/>
                <a:cs typeface="+mn-cs"/>
              </a:rPr>
              <a:t>slido</a:t>
            </a:r>
            <a:r>
              <a:rPr lang="en-GB" sz="1200" kern="1200">
                <a:solidFill>
                  <a:schemeClr val="dk1"/>
                </a:solidFill>
                <a:effectLst/>
                <a:latin typeface="+mn-lt"/>
                <a:ea typeface="+mn-ea"/>
                <a:cs typeface="+mn-cs"/>
              </a:rPr>
              <a:t> or whiteboard or chat (whatever you are most confident in using).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a:t>Explain how the tutors feedback works.</a:t>
            </a:r>
            <a:br>
              <a:rPr lang="en-US"/>
            </a:br>
            <a:endParaRPr lang="en-US"/>
          </a:p>
        </p:txBody>
      </p:sp>
      <p:sp>
        <p:nvSpPr>
          <p:cNvPr id="4" name="Slide Number Placeholder 3">
            <a:extLst>
              <a:ext uri="{FF2B5EF4-FFF2-40B4-BE49-F238E27FC236}">
                <a16:creationId xmlns:a16="http://schemas.microsoft.com/office/drawing/2014/main" id="{2EF18CF0-3BE2-0A7A-4B48-9884D69FE686}"/>
              </a:ext>
            </a:extLst>
          </p:cNvPr>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212360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0" dirty="0">
                <a:latin typeface="Arial"/>
                <a:ea typeface="Arial" charset="0"/>
                <a:cs typeface="Arial"/>
              </a:rPr>
              <a:t>You can run this in a number of ways: Open a word cloud in slido.com, use whiteboard or chat</a:t>
            </a:r>
          </a:p>
          <a:p>
            <a:endParaRPr lang="en-US" b="1">
              <a:latin typeface="Arial" charset="0"/>
              <a:ea typeface="Arial" charset="0"/>
              <a:cs typeface="Arial" charset="0"/>
            </a:endParaRPr>
          </a:p>
          <a:p>
            <a:r>
              <a:rPr lang="en-US" b="1">
                <a:latin typeface="Arial" charset="0"/>
                <a:ea typeface="Arial" charset="0"/>
                <a:cs typeface="Arial" charset="0"/>
              </a:rPr>
              <a:t>Outcomes to be achieved: improve understanding of what can be negotiated (15 minutes)</a:t>
            </a:r>
          </a:p>
          <a:p>
            <a:pPr marL="0" indent="0">
              <a:buFont typeface="Arial" charset="0"/>
              <a:buNone/>
            </a:pPr>
            <a:endParaRPr lang="en-US"/>
          </a:p>
          <a:p>
            <a:r>
              <a:rPr lang="en-US" b="1" dirty="0"/>
              <a:t>Statutory </a:t>
            </a:r>
            <a:r>
              <a:rPr lang="en-US" b="1"/>
              <a:t>recognition only pay, hours and holidays but always aim to broaden this out to include:	</a:t>
            </a:r>
            <a:r>
              <a:rPr lang="en-US"/>
              <a:t>			</a:t>
            </a:r>
            <a:endParaRPr lang="en-US">
              <a:ea typeface="Calibri"/>
              <a:cs typeface="Calibri"/>
            </a:endParaRPr>
          </a:p>
          <a:p>
            <a:endParaRPr lang="en-US" dirty="0">
              <a:ea typeface="Calibri"/>
              <a:cs typeface="Calibri"/>
            </a:endParaRPr>
          </a:p>
          <a:p>
            <a:r>
              <a:rPr lang="en-US"/>
              <a:t>Health &amp; safety				</a:t>
            </a:r>
          </a:p>
          <a:p>
            <a:r>
              <a:rPr lang="en-US"/>
              <a:t>Equality</a:t>
            </a:r>
          </a:p>
          <a:p>
            <a:r>
              <a:rPr lang="en-US"/>
              <a:t>Redundancy </a:t>
            </a:r>
          </a:p>
          <a:p>
            <a:r>
              <a:rPr lang="en-US"/>
              <a:t>Time</a:t>
            </a:r>
            <a:r>
              <a:rPr lang="en-US" baseline="0"/>
              <a:t> off </a:t>
            </a:r>
          </a:p>
          <a:p>
            <a:r>
              <a:rPr lang="en-US">
                <a:ea typeface="Calibri" panose="020F0502020204030204"/>
                <a:cs typeface="Calibri" panose="020F0502020204030204"/>
              </a:rPr>
              <a:t>Pension </a:t>
            </a:r>
            <a:endParaRPr lang="en-US" dirty="0"/>
          </a:p>
          <a:p>
            <a:r>
              <a:rPr lang="en-US">
                <a:ea typeface="Calibri"/>
                <a:cs typeface="Calibri"/>
              </a:rPr>
              <a:t>Learning </a:t>
            </a:r>
            <a:br>
              <a:rPr lang="en-US" dirty="0">
                <a:ea typeface="Calibri"/>
                <a:cs typeface="Calibri"/>
              </a:rPr>
            </a:br>
            <a:endParaRPr lang="en-US" dirty="0"/>
          </a:p>
          <a:p>
            <a:r>
              <a:rPr lang="en-US" baseline="0"/>
              <a:t>If you know examples from anyone branch, add them in.</a:t>
            </a:r>
          </a:p>
          <a:p>
            <a:endParaRPr lang="en-US" baseline="0"/>
          </a:p>
          <a:p>
            <a:pPr marL="0" indent="0">
              <a:buFont typeface="Arial" charset="0"/>
              <a:buNone/>
            </a:pPr>
            <a:r>
              <a:rPr lang="en-US"/>
              <a:t>Sum up with explaining that negotiating is finding a compromise/middle ground that both sides are happy with. </a:t>
            </a:r>
          </a:p>
          <a:p>
            <a:pPr marL="0" indent="0">
              <a:buFont typeface="Arial" charset="0"/>
              <a:buNone/>
            </a:pPr>
            <a:endParaRPr lang="en-US"/>
          </a:p>
          <a:p>
            <a:pPr marL="0" indent="0">
              <a:buFont typeface="Arial" charset="0"/>
              <a:buNone/>
            </a:pPr>
            <a:r>
              <a:rPr lang="en-US" dirty="0"/>
              <a:t>Talk about how </a:t>
            </a:r>
            <a:r>
              <a:rPr lang="en-US" dirty="0" err="1"/>
              <a:t>organising</a:t>
            </a:r>
            <a:r>
              <a:rPr lang="en-US" dirty="0"/>
              <a:t> and campaigning are also an important part of the negotiation cycle which give power to your arguments. We will look at </a:t>
            </a:r>
            <a:r>
              <a:rPr lang="en-US" dirty="0" err="1"/>
              <a:t>organising</a:t>
            </a:r>
            <a:r>
              <a:rPr lang="en-US" dirty="0"/>
              <a:t> in the next section.</a:t>
            </a:r>
            <a:endParaRPr lang="en-US" dirty="0">
              <a:ea typeface="Calibri"/>
              <a:cs typeface="Calibri"/>
            </a:endParaRPr>
          </a:p>
          <a:p>
            <a:endParaRPr lang="en-US"/>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Set as homework. To complete statements</a:t>
            </a:r>
            <a:r>
              <a:rPr lang="en-US" b="1" baseline="0">
                <a:latin typeface="Arial" charset="0"/>
                <a:ea typeface="Arial" charset="0"/>
                <a:cs typeface="Arial" charset="0"/>
              </a:rPr>
              <a:t> and watch video 1 in the </a:t>
            </a:r>
            <a:r>
              <a:rPr lang="en-US" b="1" baseline="0" err="1">
                <a:latin typeface="Arial" charset="0"/>
                <a:ea typeface="Arial" charset="0"/>
                <a:cs typeface="Arial" charset="0"/>
              </a:rPr>
              <a:t>vimeo</a:t>
            </a:r>
            <a:r>
              <a:rPr lang="en-US" b="1" baseline="0">
                <a:latin typeface="Arial" charset="0"/>
                <a:ea typeface="Arial" charset="0"/>
                <a:cs typeface="Arial" charset="0"/>
              </a:rPr>
              <a:t> collection  ‘How Prospect works.’</a:t>
            </a:r>
          </a:p>
          <a:p>
            <a:endParaRPr lang="en-US" b="1">
              <a:latin typeface="Arial" charset="0"/>
              <a:ea typeface="Arial" charset="0"/>
              <a:cs typeface="Arial" charset="0"/>
            </a:endParaRPr>
          </a:p>
          <a:p>
            <a:r>
              <a:rPr lang="en-US" b="1" baseline="0">
                <a:latin typeface="Arial" charset="0"/>
                <a:ea typeface="Arial" charset="0"/>
                <a:cs typeface="Arial" charset="0"/>
              </a:rPr>
              <a:t>There are three other videos in the collection for reference we use for reps 2 training so just refer to the first video on the structure.</a:t>
            </a:r>
          </a:p>
          <a:p>
            <a:endParaRPr lang="en-US" b="1">
              <a:latin typeface="Arial" charset="0"/>
              <a:ea typeface="Arial" charset="0"/>
              <a:cs typeface="Arial" charset="0"/>
            </a:endParaRP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A snapshot of what their branch is like </a:t>
            </a:r>
            <a:r>
              <a:rPr lang="en-US" b="1" err="1">
                <a:latin typeface="Arial" charset="0"/>
                <a:ea typeface="Arial" charset="0"/>
                <a:cs typeface="Arial" charset="0"/>
              </a:rPr>
              <a:t>Organising</a:t>
            </a:r>
            <a:r>
              <a:rPr lang="en-US" b="1">
                <a:latin typeface="Arial" charset="0"/>
                <a:ea typeface="Arial" charset="0"/>
                <a:cs typeface="Arial" charset="0"/>
              </a:rPr>
              <a:t>/servicing &amp; what the structure of Prospect is</a:t>
            </a:r>
          </a:p>
          <a:p>
            <a:endParaRPr lang="en-GB"/>
          </a:p>
          <a:p>
            <a:r>
              <a:rPr lang="en-GB" sz="1200" kern="1200">
                <a:solidFill>
                  <a:schemeClr val="tx1"/>
                </a:solidFill>
                <a:effectLst/>
                <a:latin typeface="+mn-lt"/>
                <a:ea typeface="+mn-ea"/>
                <a:cs typeface="+mn-cs"/>
              </a:rPr>
              <a:t>Follow up for the second sessions looks at the following </a:t>
            </a:r>
            <a:r>
              <a:rPr lang="en-GB"/>
              <a:t>questions,</a:t>
            </a:r>
            <a:r>
              <a:rPr lang="en-GB" sz="1200" kern="1200">
                <a:solidFill>
                  <a:schemeClr val="tx1"/>
                </a:solidFill>
                <a:effectLst/>
                <a:latin typeface="+mn-lt"/>
                <a:ea typeface="+mn-ea"/>
                <a:cs typeface="+mn-cs"/>
              </a:rPr>
              <a:t> think about:</a:t>
            </a:r>
          </a:p>
          <a:p>
            <a:pPr lvl="0"/>
            <a:r>
              <a:rPr lang="en-GB" sz="1200" kern="1200">
                <a:solidFill>
                  <a:schemeClr val="tx1"/>
                </a:solidFill>
                <a:effectLst/>
                <a:latin typeface="+mn-lt"/>
                <a:ea typeface="+mn-ea"/>
                <a:cs typeface="+mn-cs"/>
              </a:rPr>
              <a:t>On a scale of 1-10, how well organised would you say your workplace is? </a:t>
            </a:r>
          </a:p>
          <a:p>
            <a:pPr lvl="0"/>
            <a:r>
              <a:rPr lang="en-GB" sz="1200" kern="1200">
                <a:solidFill>
                  <a:schemeClr val="tx1"/>
                </a:solidFill>
                <a:effectLst/>
                <a:latin typeface="+mn-lt"/>
                <a:ea typeface="+mn-ea"/>
                <a:cs typeface="+mn-cs"/>
              </a:rPr>
              <a:t>In what ways is your workplace organised?</a:t>
            </a:r>
          </a:p>
          <a:p>
            <a:pPr lvl="0"/>
            <a:r>
              <a:rPr lang="en-GB" sz="1200" kern="1200">
                <a:solidFill>
                  <a:schemeClr val="tx1"/>
                </a:solidFill>
                <a:effectLst/>
                <a:latin typeface="+mn-lt"/>
                <a:ea typeface="+mn-ea"/>
                <a:cs typeface="+mn-cs"/>
              </a:rPr>
              <a:t>What can be improved in the following areas:</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building membership</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communicating with members</a:t>
            </a:r>
          </a:p>
          <a:p>
            <a:pPr marL="171450" lvl="0" indent="-171450">
              <a:buFont typeface="Arial" panose="020B0604020202020204" pitchFamily="34" charset="0"/>
              <a:buChar char="•"/>
            </a:pPr>
            <a:r>
              <a:rPr lang="en-GB" sz="1200" kern="1200">
                <a:solidFill>
                  <a:schemeClr val="tx1"/>
                </a:solidFill>
                <a:effectLst/>
                <a:latin typeface="+mn-lt"/>
                <a:ea typeface="+mn-ea"/>
                <a:cs typeface="+mn-cs"/>
              </a:rPr>
              <a:t>getting members active</a:t>
            </a:r>
          </a:p>
          <a:p>
            <a:endParaRPr lang="en-US" b="0"/>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Page 11 in workbooks in a place to make notes</a:t>
            </a:r>
          </a:p>
          <a:p>
            <a:pPr marL="171450" indent="-171450">
              <a:buFont typeface="Arial" panose="020B0604020202020204" pitchFamily="34" charset="0"/>
              <a:buChar char="•"/>
            </a:pPr>
            <a:r>
              <a:rPr lang="en-GB"/>
              <a:t>You can do this in pairs but takes longer or ask them to introduce themselves if you have a larger group</a:t>
            </a:r>
          </a:p>
        </p:txBody>
      </p:sp>
      <p:sp>
        <p:nvSpPr>
          <p:cNvPr id="4" name="Slide Number Placeholder 3"/>
          <p:cNvSpPr>
            <a:spLocks noGrp="1"/>
          </p:cNvSpPr>
          <p:nvPr>
            <p:ph type="sldNum" sz="quarter" idx="5"/>
          </p:nvPr>
        </p:nvSpPr>
        <p:spPr/>
        <p:txBody>
          <a:bodyPr/>
          <a:lstStyle/>
          <a:p>
            <a:fld id="{C16B0746-24FF-0B4F-A25A-E2B460B25A57}" type="slidenum">
              <a:rPr lang="en-US" smtClean="0"/>
              <a:t>2</a:t>
            </a:fld>
            <a:endParaRPr lang="en-US"/>
          </a:p>
        </p:txBody>
      </p:sp>
    </p:spTree>
    <p:extLst>
      <p:ext uri="{BB962C8B-B14F-4D97-AF65-F5344CB8AC3E}">
        <p14:creationId xmlns:p14="http://schemas.microsoft.com/office/powerpoint/2010/main" val="959889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D0BF7-0B21-AB02-7724-A2C4147654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254C7-B5F8-0B28-DB3B-A57AC0DB1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75913C-2EA8-8929-722E-34CD3F84B27E}"/>
              </a:ext>
            </a:extLst>
          </p:cNvPr>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a:t>This session is designed to find out what the reps think a trade union is and how it can help them.</a:t>
            </a:r>
          </a:p>
          <a:p>
            <a:pPr marL="171450" indent="-171450">
              <a:buFont typeface="Arial"/>
              <a:buChar char="•"/>
            </a:pPr>
            <a:r>
              <a:rPr lang="en-US"/>
              <a:t>In particular when a rep is asked “Why should I join?”</a:t>
            </a:r>
          </a:p>
          <a:p>
            <a:pPr marL="171450" indent="-171450">
              <a:buFont typeface="Arial"/>
              <a:buChar char="•"/>
            </a:pPr>
            <a:r>
              <a:rPr lang="en-US"/>
              <a:t>One of the things all reps find hard is recruiting. What should they say to persuade someone to join.</a:t>
            </a:r>
          </a:p>
          <a:p>
            <a:pPr marL="171450" indent="-171450">
              <a:buFont typeface="Arial"/>
              <a:buChar char="•"/>
            </a:pPr>
            <a:r>
              <a:rPr lang="en-US"/>
              <a:t>Ask the question,</a:t>
            </a:r>
            <a:r>
              <a:rPr lang="en-US" baseline="0"/>
              <a:t> then go the next slide</a:t>
            </a:r>
            <a:endParaRPr lang="en-US"/>
          </a:p>
        </p:txBody>
      </p:sp>
      <p:sp>
        <p:nvSpPr>
          <p:cNvPr id="4" name="Slide Number Placeholder 3">
            <a:extLst>
              <a:ext uri="{FF2B5EF4-FFF2-40B4-BE49-F238E27FC236}">
                <a16:creationId xmlns:a16="http://schemas.microsoft.com/office/drawing/2014/main" id="{3CF84E05-6156-1592-D98F-7D61E54418D6}"/>
              </a:ext>
            </a:extLst>
          </p:cNvPr>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2901175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 </a:t>
            </a:r>
            <a:endParaRPr lang="en-US" b="1">
              <a:latin typeface="Arial" charset="0"/>
              <a:cs typeface="Arial" charset="0"/>
            </a:endParaRPr>
          </a:p>
          <a:p>
            <a:r>
              <a:rPr lang="en-US"/>
              <a:t>This is the definition you would find in a dictionary. M</a:t>
            </a:r>
            <a:r>
              <a:rPr lang="en-US" baseline="0"/>
              <a:t>ost young workers have no idea what a union is and any view they do have is one that is out of date.</a:t>
            </a:r>
          </a:p>
          <a:p>
            <a:r>
              <a:rPr lang="en-US" baseline="0"/>
              <a:t>We need to be explain this is not so and why union’s are still relevant. </a:t>
            </a:r>
          </a:p>
          <a:p>
            <a:endParaRPr lang="en-US"/>
          </a:p>
          <a:p>
            <a:pPr marL="171450" indent="-171450">
              <a:buFont typeface="Arial" charset="0"/>
              <a:buChar char="•"/>
            </a:pPr>
            <a:r>
              <a:rPr lang="en-US"/>
              <a:t>Ask why they are interested in being reps? The sort of answers we are looking for are: a safe</a:t>
            </a:r>
            <a:r>
              <a:rPr lang="en-US" baseline="0"/>
              <a:t> place to work, environmental issues and robust procedures that help members.</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a:solidFill>
                  <a:srgbClr val="44546A"/>
                </a:solidFill>
              </a:rPr>
              <a:t>•</a:t>
            </a:r>
            <a:r>
              <a:rPr lang="en-US"/>
              <a:t>Voluntary process always the best</a:t>
            </a:r>
          </a:p>
          <a:p>
            <a:pPr lvl="2"/>
            <a:r>
              <a:rPr lang="en-US">
                <a:solidFill>
                  <a:srgbClr val="44546A"/>
                </a:solidFill>
              </a:rPr>
              <a:t>•</a:t>
            </a:r>
            <a:r>
              <a:rPr lang="en-US"/>
              <a:t>New process is in appendix (4) must have minimum 21 workers; between 2%-10% must already be in membership (yet to be decided).</a:t>
            </a:r>
          </a:p>
          <a:p>
            <a:pPr lvl="2"/>
            <a:r>
              <a:rPr lang="en-US" dirty="0">
                <a:solidFill>
                  <a:srgbClr val="44546A"/>
                </a:solidFill>
              </a:rPr>
              <a:t>•</a:t>
            </a:r>
            <a:r>
              <a:rPr lang="en-US" dirty="0"/>
              <a:t>In order </a:t>
            </a:r>
            <a:r>
              <a:rPr lang="en-US" b="0" baseline="0" dirty="0"/>
              <a:t>to </a:t>
            </a:r>
            <a:r>
              <a:rPr lang="en-US" dirty="0"/>
              <a:t>be </a:t>
            </a:r>
            <a:r>
              <a:rPr lang="en-US" dirty="0" err="1"/>
              <a:t>recognised</a:t>
            </a:r>
            <a:r>
              <a:rPr lang="en-US" dirty="0"/>
              <a:t> </a:t>
            </a:r>
            <a:r>
              <a:rPr lang="en-US" b="0" baseline="0" dirty="0"/>
              <a:t>the </a:t>
            </a:r>
            <a:r>
              <a:rPr lang="en-US" dirty="0"/>
              <a:t>union must achieve a vote in </a:t>
            </a:r>
            <a:r>
              <a:rPr lang="en-US" dirty="0" err="1"/>
              <a:t>favour</a:t>
            </a:r>
            <a:r>
              <a:rPr lang="en-US" dirty="0"/>
              <a:t> of recognition from a majority of those who vote</a:t>
            </a:r>
            <a:endParaRPr lang="en-GB" dirty="0"/>
          </a:p>
          <a:p>
            <a:pPr lvl="2"/>
            <a:r>
              <a:rPr lang="en-US" dirty="0">
                <a:solidFill>
                  <a:srgbClr val="44546A"/>
                </a:solidFill>
              </a:rPr>
              <a:t>•</a:t>
            </a:r>
            <a:r>
              <a:rPr lang="en-US" dirty="0"/>
              <a:t>The legislation only provides statutory recognition in respect of bargaining over pay hours and holidays however still aim for coverage of many more terms and conditions, equality, pensions and learning. </a:t>
            </a:r>
            <a:endParaRPr lang="en-GB" dirty="0"/>
          </a:p>
          <a:p>
            <a:pPr lvl="2" indent="0">
              <a:spcBef>
                <a:spcPts val="600"/>
              </a:spcBef>
              <a:buFont typeface="Wingdings" charset="2"/>
              <a:buNone/>
            </a:pPr>
            <a:endParaRPr lang="en-US" sz="2400" b="1" dirty="0">
              <a:latin typeface="Arial"/>
              <a:cs typeface="Aria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261100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eaLnBrk="1" hangingPunct="1">
              <a:lnSpc>
                <a:spcPct val="100000"/>
              </a:lnSpc>
              <a:spcBef>
                <a:spcPts val="600"/>
              </a:spcBef>
              <a:buClr>
                <a:schemeClr val="tx2"/>
              </a:buClr>
              <a:buFont typeface="Wingdings" charset="2"/>
              <a:buNone/>
            </a:pPr>
            <a:r>
              <a:rPr lang="en-US" sz="1400" b="1">
                <a:latin typeface="Arial" charset="0"/>
                <a:ea typeface="Arial" charset="0"/>
                <a:cs typeface="Arial" charset="0"/>
              </a:rPr>
              <a:t>Outcome to be achieved: Learn</a:t>
            </a:r>
            <a:r>
              <a:rPr lang="en-US" sz="1400" b="1" baseline="0">
                <a:latin typeface="Arial" charset="0"/>
                <a:ea typeface="Arial" charset="0"/>
                <a:cs typeface="Arial" charset="0"/>
              </a:rPr>
              <a:t> what recognition is:</a:t>
            </a:r>
          </a:p>
          <a:p>
            <a:pPr lvl="2" eaLnBrk="1" hangingPunct="1">
              <a:lnSpc>
                <a:spcPct val="100000"/>
              </a:lnSpc>
              <a:spcBef>
                <a:spcPts val="600"/>
              </a:spcBef>
              <a:buClr>
                <a:schemeClr val="tx2"/>
              </a:buClr>
              <a:buFont typeface="Wingdings" charset="2"/>
              <a:buNone/>
            </a:pPr>
            <a:endParaRPr lang="en-US" sz="1400" b="1" baseline="0">
              <a:latin typeface="Arial" charset="0"/>
              <a:ea typeface="Arial" charset="0"/>
              <a:cs typeface="Arial" charset="0"/>
            </a:endParaRPr>
          </a:p>
          <a:p>
            <a:pPr lvl="2" eaLnBrk="1" hangingPunct="1">
              <a:lnSpc>
                <a:spcPct val="100000"/>
              </a:lnSpc>
              <a:spcBef>
                <a:spcPts val="600"/>
              </a:spcBef>
              <a:buClr>
                <a:schemeClr val="tx2"/>
              </a:buClr>
              <a:buFont typeface="Wingdings" charset="2"/>
              <a:buNone/>
            </a:pPr>
            <a:r>
              <a:rPr lang="en-US" altLang="en-US" sz="1400" b="0" baseline="0">
                <a:latin typeface="Arial" charset="0"/>
                <a:ea typeface="Arial" charset="0"/>
                <a:cs typeface="Arial" charset="0"/>
              </a:rPr>
              <a:t>If this is for one branch, and you know what sort of recognition agreement it has, go through it. This is something they need to know and leads to the next exercise.</a:t>
            </a:r>
            <a:endParaRPr lang="en-GB" altLang="en-US" sz="1400" b="0"/>
          </a:p>
          <a:p>
            <a:pPr lvl="2" eaLnBrk="1" hangingPunct="1">
              <a:lnSpc>
                <a:spcPct val="100000"/>
              </a:lnSpc>
              <a:spcBef>
                <a:spcPts val="600"/>
              </a:spcBef>
              <a:buClr>
                <a:schemeClr val="tx2"/>
              </a:buClr>
              <a:buFont typeface="Wingdings" charset="2"/>
              <a:buNone/>
            </a:pPr>
            <a:r>
              <a:rPr lang="en-GB" altLang="en-US" sz="1800"/>
              <a:t>Even if employer resists, union can achieve recognition if has</a:t>
            </a:r>
          </a:p>
          <a:p>
            <a:pPr marL="1439863" lvl="3" indent="-457200" eaLnBrk="1" hangingPunct="1">
              <a:spcBef>
                <a:spcPts val="600"/>
              </a:spcBef>
              <a:buClr>
                <a:schemeClr val="tx1"/>
              </a:buClr>
              <a:buFont typeface="Tahoma" charset="0"/>
              <a:buAutoNum type="alphaLcParenR"/>
            </a:pPr>
            <a:r>
              <a:rPr lang="en-GB" altLang="en-US" sz="1800"/>
              <a:t>over 50% membership; or </a:t>
            </a:r>
          </a:p>
          <a:p>
            <a:pPr marL="1439863" lvl="3" indent="-457200" eaLnBrk="1" hangingPunct="1">
              <a:spcBef>
                <a:spcPts val="600"/>
              </a:spcBef>
              <a:buClr>
                <a:schemeClr val="tx1"/>
              </a:buClr>
              <a:buFont typeface="Tahoma" charset="0"/>
              <a:buAutoNum type="alphaLcParenR"/>
            </a:pPr>
            <a:r>
              <a:rPr lang="en-GB" altLang="en-US" sz="1800"/>
              <a:t>over 10% membership </a:t>
            </a:r>
            <a:r>
              <a:rPr lang="en-GB" altLang="en-US" sz="1800">
                <a:solidFill>
                  <a:schemeClr val="tx2"/>
                </a:solidFill>
              </a:rPr>
              <a:t>and </a:t>
            </a:r>
          </a:p>
          <a:p>
            <a:pPr marL="1401763" lvl="4" indent="0" eaLnBrk="1" hangingPunct="1">
              <a:spcBef>
                <a:spcPts val="600"/>
              </a:spcBef>
              <a:buClr>
                <a:schemeClr val="tx1"/>
              </a:buClr>
              <a:buFontTx/>
              <a:buNone/>
            </a:pPr>
            <a:r>
              <a:rPr lang="en-GB" altLang="en-US" sz="1800"/>
              <a:t>gets a majority in a ballot of all employees</a:t>
            </a:r>
            <a:r>
              <a:rPr lang="en-GB" altLang="en-US" sz="2400"/>
              <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A3F4684-F84F-4E44-9D26-CB3898D7E8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436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Outcomes to be achieved: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Facts</a:t>
            </a:r>
            <a:r>
              <a:rPr lang="en-US" b="1" baseline="0">
                <a:latin typeface="Arial" charset="0"/>
                <a:ea typeface="Arial" charset="0"/>
                <a:cs typeface="Arial" charset="0"/>
              </a:rPr>
              <a:t> that can be used promote the benefits of joining Prospect: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a:p>
            <a:r>
              <a:rPr lang="en-US"/>
              <a:t>If someone is saying their</a:t>
            </a:r>
            <a:r>
              <a:rPr lang="en-US" baseline="0"/>
              <a:t> career might be affected if they join, or it is not for my level of management, the law gives anyone the right to join a union</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3997652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a:t>
            </a:r>
          </a:p>
          <a:p>
            <a:endParaRPr lang="en-US" b="1">
              <a:latin typeface="Arial" charset="0"/>
              <a:ea typeface="Arial" charset="0"/>
              <a:cs typeface="Arial" charset="0"/>
            </a:endParaRPr>
          </a:p>
          <a:p>
            <a:r>
              <a:rPr lang="en-US" b="1">
                <a:latin typeface="Arial" charset="0"/>
                <a:ea typeface="Arial" charset="0"/>
                <a:cs typeface="Arial" charset="0"/>
              </a:rPr>
              <a:t>Facts</a:t>
            </a:r>
            <a:r>
              <a:rPr lang="en-US" b="1" baseline="0">
                <a:latin typeface="Arial" charset="0"/>
                <a:ea typeface="Arial" charset="0"/>
                <a:cs typeface="Arial" charset="0"/>
              </a:rPr>
              <a:t> that can be used promote the benefits of joining Prospect</a:t>
            </a:r>
          </a:p>
          <a:p>
            <a:endParaRPr lang="en-US"/>
          </a:p>
          <a:p>
            <a:r>
              <a:rPr lang="en-US"/>
              <a:t>This slide has two clicks the first is for</a:t>
            </a:r>
            <a:r>
              <a:rPr lang="en-US" baseline="0"/>
              <a:t> trade union figures as a whole and the second is for Prospect only.</a:t>
            </a:r>
            <a:endParaRPr lang="en-US"/>
          </a:p>
          <a:p>
            <a:pPr marL="171450" indent="-171450">
              <a:buFont typeface="Arial"/>
              <a:buChar char="•"/>
            </a:pPr>
            <a:r>
              <a:rPr lang="en-US"/>
              <a:t>Prospect negotiates with more than 400 different employers.</a:t>
            </a:r>
          </a:p>
          <a:p>
            <a:pPr marL="171450" indent="-171450">
              <a:buFont typeface="Arial"/>
              <a:buChar char="•"/>
            </a:pPr>
            <a:r>
              <a:rPr lang="en-US"/>
              <a:t>These are the facts that back up</a:t>
            </a:r>
            <a:r>
              <a:rPr lang="en-US" baseline="0"/>
              <a:t> why it is value for money to join.</a:t>
            </a:r>
          </a:p>
          <a:p>
            <a:pPr marL="171450" indent="-171450">
              <a:buFont typeface="Arial"/>
              <a:buChar char="•"/>
            </a:pPr>
            <a:r>
              <a:rPr lang="en-US" b="1" baseline="0"/>
              <a:t>Always mention that local issues make the most difference to people.</a:t>
            </a:r>
            <a:endParaRPr lang="en-US" b="1"/>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2629376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There</a:t>
            </a:r>
            <a:r>
              <a:rPr lang="en-US" b="1" baseline="0">
                <a:latin typeface="Arial" charset="0"/>
                <a:ea typeface="Arial" charset="0"/>
                <a:cs typeface="Arial" charset="0"/>
              </a:rPr>
              <a:t> is no real alternative to a trade union (five minutes)</a:t>
            </a:r>
          </a:p>
          <a:p>
            <a:endParaRPr lang="en-US" b="1">
              <a:latin typeface="Arial" charset="0"/>
              <a:ea typeface="Arial" charset="0"/>
              <a:cs typeface="Arial" charset="0"/>
            </a:endParaRPr>
          </a:p>
          <a:p>
            <a:pPr marL="171450" indent="-171450">
              <a:buFont typeface="Arial" charset="0"/>
              <a:buChar char="•"/>
            </a:pPr>
            <a:r>
              <a:rPr lang="en-US"/>
              <a:t>Workbook page 13, act as moderator for the discussion and raise</a:t>
            </a:r>
            <a:r>
              <a:rPr lang="en-US" baseline="0"/>
              <a:t> questions such as:</a:t>
            </a:r>
          </a:p>
          <a:p>
            <a:pPr marL="171450" indent="-171450">
              <a:buFont typeface="Arial"/>
              <a:buChar char="•"/>
            </a:pPr>
            <a:r>
              <a:rPr lang="en-US" baseline="0"/>
              <a:t>What would happen if the employer finds out about what is being said on Facebook? </a:t>
            </a:r>
          </a:p>
          <a:p>
            <a:pPr marL="171450" indent="-171450">
              <a:buFont typeface="Arial"/>
              <a:buChar char="•"/>
            </a:pPr>
            <a:r>
              <a:rPr lang="en-US" baseline="0"/>
              <a:t>What would happen if the employer said no to a request from a forum or an individual? </a:t>
            </a:r>
          </a:p>
          <a:p>
            <a:pPr marL="171450" indent="-171450">
              <a:buFont typeface="Arial"/>
              <a:buChar char="•"/>
            </a:pPr>
            <a:r>
              <a:rPr lang="en-US" baseline="0"/>
              <a:t>How can we argue against the person who says they get a pay rise even if they don’t join (a freeloader)?</a:t>
            </a:r>
          </a:p>
          <a:p>
            <a:pPr marL="171450" indent="-171450">
              <a:buFont typeface="Arial"/>
              <a:buChar char="•"/>
            </a:pPr>
            <a:r>
              <a:rPr lang="en-US"/>
              <a:t>Sum up the benefits of union membership,</a:t>
            </a:r>
            <a:r>
              <a:rPr lang="en-US" baseline="0"/>
              <a:t> in particular for an individual member with an issue.</a:t>
            </a:r>
          </a:p>
          <a:p>
            <a:pPr marL="171450" indent="-171450">
              <a:buFont typeface="Arial"/>
              <a:buChar char="•"/>
            </a:pPr>
            <a:r>
              <a:rPr lang="en-US" baseline="0"/>
              <a:t>Generally the easiest recruitment pitch is to say why you joined. As you work in the same place, it will have resonance with the non-member and the passion will show through, rather than sounding like a script.</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380577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656328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7811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115701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696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83984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3574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2380958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extLst>
      <p:ext uri="{BB962C8B-B14F-4D97-AF65-F5344CB8AC3E}">
        <p14:creationId xmlns:p14="http://schemas.microsoft.com/office/powerpoint/2010/main" val="1842506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143483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414647111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vimeo.com/showcase/prospect-ed"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acas.org.uk/workplace-conflict-estimating-the-cost-to-employers"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statistics/trade-union-statistics-2024"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ED1E0-01C9-C0A9-2A53-932A68BCCC1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BB085F6-E496-8B9C-2738-B78BE91194C5}"/>
              </a:ext>
            </a:extLst>
          </p:cNvPr>
          <p:cNvSpPr txBox="1">
            <a:spLocks/>
          </p:cNvSpPr>
          <p:nvPr/>
        </p:nvSpPr>
        <p:spPr>
          <a:xfrm>
            <a:off x="705315" y="-103142"/>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b="1">
                <a:latin typeface="Arial"/>
                <a:cs typeface="Arial"/>
              </a:rPr>
              <a:t>Reps 1: </a:t>
            </a:r>
            <a:r>
              <a:rPr lang="en-US" b="1" i="1">
                <a:latin typeface="Arial"/>
                <a:cs typeface="Arial"/>
              </a:rPr>
              <a:t>course overview</a:t>
            </a:r>
          </a:p>
        </p:txBody>
      </p:sp>
      <p:sp>
        <p:nvSpPr>
          <p:cNvPr id="3" name="TextBox 2">
            <a:extLst>
              <a:ext uri="{FF2B5EF4-FFF2-40B4-BE49-F238E27FC236}">
                <a16:creationId xmlns:a16="http://schemas.microsoft.com/office/drawing/2014/main" id="{6038E71A-A2B7-9682-CA39-C93B35A7A7A6}"/>
              </a:ext>
            </a:extLst>
          </p:cNvPr>
          <p:cNvSpPr txBox="1"/>
          <p:nvPr/>
        </p:nvSpPr>
        <p:spPr>
          <a:xfrm>
            <a:off x="622404" y="2188926"/>
            <a:ext cx="5883904" cy="3416320"/>
          </a:xfrm>
          <a:prstGeom prst="rect">
            <a:avLst/>
          </a:prstGeom>
          <a:noFill/>
        </p:spPr>
        <p:txBody>
          <a:bodyPr wrap="square" rtlCol="0">
            <a:spAutoFit/>
          </a:bodyPr>
          <a:lstStyle/>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Tech! </a:t>
            </a: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Course materials</a:t>
            </a: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Learning outcomes</a:t>
            </a: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Timetable:</a:t>
            </a:r>
          </a:p>
          <a:p>
            <a:pPr marL="800100" lvl="1" indent="-342900">
              <a:buFont typeface="Arial" panose="020B0604020202020204" pitchFamily="34" charset="0"/>
              <a:buChar char="•"/>
            </a:pPr>
            <a:r>
              <a:rPr lang="en-GB" sz="2400">
                <a:latin typeface="Arial" panose="020B0604020202020204" pitchFamily="34" charset="0"/>
                <a:cs typeface="Arial" panose="020B0604020202020204" pitchFamily="34" charset="0"/>
              </a:rPr>
              <a:t>Break 11</a:t>
            </a:r>
          </a:p>
          <a:p>
            <a:pPr marL="800100" lvl="1" indent="-342900">
              <a:buFont typeface="Arial" panose="020B0604020202020204" pitchFamily="34" charset="0"/>
              <a:buChar char="•"/>
            </a:pPr>
            <a:r>
              <a:rPr lang="en-GB" sz="2400">
                <a:latin typeface="Arial" panose="020B0604020202020204" pitchFamily="34" charset="0"/>
                <a:cs typeface="Arial" panose="020B0604020202020204" pitchFamily="34" charset="0"/>
              </a:rPr>
              <a:t>Lunch 1</a:t>
            </a:r>
          </a:p>
          <a:p>
            <a:pPr marL="800100" lvl="1" indent="-342900">
              <a:buFont typeface="Arial" panose="020B0604020202020204" pitchFamily="34" charset="0"/>
              <a:buChar char="•"/>
            </a:pPr>
            <a:r>
              <a:rPr lang="en-GB" sz="2400">
                <a:latin typeface="Arial" panose="020B0604020202020204" pitchFamily="34" charset="0"/>
                <a:cs typeface="Arial" panose="020B0604020202020204" pitchFamily="34" charset="0"/>
              </a:rPr>
              <a:t>Finish 3.30</a:t>
            </a:r>
          </a:p>
          <a:p>
            <a:pPr marL="800100" lvl="1" indent="-342900">
              <a:buFont typeface="Arial" panose="020B0604020202020204" pitchFamily="34" charset="0"/>
              <a:buChar char="•"/>
            </a:pPr>
            <a:endParaRPr lang="en-GB" sz="2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a:latin typeface="Arial" panose="020B0604020202020204" pitchFamily="34" charset="0"/>
                <a:cs typeface="Arial" panose="020B0604020202020204" pitchFamily="34" charset="0"/>
              </a:rPr>
              <a:t>Tutor feedback</a:t>
            </a:r>
          </a:p>
        </p:txBody>
      </p:sp>
    </p:spTree>
    <p:extLst>
      <p:ext uri="{BB962C8B-B14F-4D97-AF65-F5344CB8AC3E}">
        <p14:creationId xmlns:p14="http://schemas.microsoft.com/office/powerpoint/2010/main" val="588309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943600" cy="1919503"/>
          </a:xfrm>
        </p:spPr>
        <p:txBody>
          <a:bodyPr/>
          <a:lstStyle/>
          <a:p>
            <a:r>
              <a:rPr lang="en-US" sz="4000">
                <a:latin typeface="Arial"/>
                <a:cs typeface="Arial"/>
              </a:rPr>
              <a:t>Activity C: What can a union negotiate on?</a:t>
            </a:r>
          </a:p>
        </p:txBody>
      </p:sp>
      <p:sp>
        <p:nvSpPr>
          <p:cNvPr id="5" name="TextBox 4"/>
          <p:cNvSpPr txBox="1"/>
          <p:nvPr/>
        </p:nvSpPr>
        <p:spPr>
          <a:xfrm>
            <a:off x="1505415" y="2427386"/>
            <a:ext cx="4549697" cy="1477328"/>
          </a:xfrm>
          <a:prstGeom prst="rect">
            <a:avLst/>
          </a:prstGeom>
          <a:noFill/>
        </p:spPr>
        <p:txBody>
          <a:bodyPr wrap="square" lIns="0" tIns="0" rIns="0" bIns="0" rtlCol="0">
            <a:noAutofit/>
          </a:bodyPr>
          <a:lstStyle/>
          <a:p>
            <a:r>
              <a:rPr lang="en-US" sz="2400">
                <a:latin typeface="Arial"/>
                <a:cs typeface="Arial"/>
              </a:rPr>
              <a:t>In a big group make a list of what you would like a trade union to negotiate on, over and above the statutory recognition minimum. </a:t>
            </a:r>
          </a:p>
        </p:txBody>
      </p:sp>
      <p:pic>
        <p:nvPicPr>
          <p:cNvPr id="6" name="Picture 5">
            <a:extLst>
              <a:ext uri="{FF2B5EF4-FFF2-40B4-BE49-F238E27FC236}">
                <a16:creationId xmlns:a16="http://schemas.microsoft.com/office/drawing/2014/main" id="{1D827148-213E-CC49-BC5E-E968DE4FB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637789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4278" y="417444"/>
            <a:ext cx="6704307" cy="1222513"/>
          </a:xfrm>
        </p:spPr>
        <p:txBody>
          <a:bodyPr>
            <a:normAutofit/>
          </a:bodyPr>
          <a:lstStyle/>
          <a:p>
            <a:r>
              <a:rPr lang="en-US" sz="3600">
                <a:latin typeface="Arial"/>
                <a:cs typeface="Arial"/>
              </a:rPr>
              <a:t>Activity D: Your workplace Homework</a:t>
            </a:r>
          </a:p>
        </p:txBody>
      </p:sp>
      <p:sp>
        <p:nvSpPr>
          <p:cNvPr id="6" name="Rectangle 5"/>
          <p:cNvSpPr/>
          <p:nvPr/>
        </p:nvSpPr>
        <p:spPr>
          <a:xfrm>
            <a:off x="536713" y="1779105"/>
            <a:ext cx="5864087" cy="5070619"/>
          </a:xfrm>
          <a:prstGeom prst="rect">
            <a:avLst/>
          </a:prstGeom>
        </p:spPr>
        <p:txBody>
          <a:bodyPr wrap="square" lIns="0" tIns="0" rIns="0" bIns="0">
            <a:sp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Read the statements in the workbook and tick which describes your branch at the moment. Using the questionnaire, think about how you rate your workplace.</a:t>
            </a:r>
          </a:p>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Start/think of your action plan to improve your organisation when you return to the workplace.</a:t>
            </a:r>
          </a:p>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Watch Video 1 on Union Structure </a:t>
            </a:r>
            <a:r>
              <a:rPr lang="en-GB" sz="1600">
                <a:latin typeface="Arial" panose="020B0604020202020204" pitchFamily="34" charset="0"/>
                <a:cs typeface="Arial" panose="020B0604020202020204" pitchFamily="34" charset="0"/>
              </a:rPr>
              <a:t>(10 mins)</a:t>
            </a:r>
          </a:p>
          <a:p>
            <a:pPr>
              <a:spcBef>
                <a:spcPts val="900"/>
              </a:spcBef>
            </a:pPr>
            <a:r>
              <a:rPr lang="en-GB" sz="1800" b="1" u="sng">
                <a:effectLst/>
                <a:latin typeface="Arial" panose="020B0604020202020204" pitchFamily="34" charset="0"/>
                <a:ea typeface="Times" panose="02020603050405020304" pitchFamily="18" charset="0"/>
                <a:cs typeface="Times New Roman" panose="02020603050405020304" pitchFamily="18" charset="0"/>
              </a:rPr>
              <a:t> Video link; </a:t>
            </a:r>
            <a:r>
              <a:rPr lang="en-GB" sz="1800" b="1" u="sng">
                <a:solidFill>
                  <a:srgbClr val="0000FF"/>
                </a:solidFill>
                <a:effectLst/>
                <a:latin typeface="Arial" panose="020B0604020202020204" pitchFamily="34" charset="0"/>
                <a:ea typeface="Times" panose="02020603050405020304" pitchFamily="18" charset="0"/>
                <a:cs typeface="Times New Roman" panose="02020603050405020304" pitchFamily="18" charset="0"/>
                <a:hlinkClick r:id="rId3"/>
              </a:rPr>
              <a:t>https://vimeo.com/showcase/prospect-ed</a:t>
            </a:r>
            <a:endParaRPr lang="en-GB" sz="1800" b="1" u="sng">
              <a:solidFill>
                <a:srgbClr val="0000FF"/>
              </a:solidFill>
              <a:effectLst/>
              <a:latin typeface="Arial" panose="020B0604020202020204" pitchFamily="34" charset="0"/>
              <a:ea typeface="Times" panose="02020603050405020304" pitchFamily="18" charset="0"/>
              <a:cs typeface="Times New Roman" panose="02020603050405020304" pitchFamily="18" charset="0"/>
            </a:endParaRPr>
          </a:p>
          <a:p>
            <a:pPr>
              <a:spcBef>
                <a:spcPts val="900"/>
              </a:spcBef>
            </a:pPr>
            <a:r>
              <a:rPr lang="en-GB" sz="1800" b="1" u="sng">
                <a:effectLst/>
                <a:latin typeface="Arial" panose="020B0604020202020204" pitchFamily="34" charset="0"/>
                <a:ea typeface="Times" panose="02020603050405020304" pitchFamily="18" charset="0"/>
                <a:cs typeface="Times New Roman" panose="02020603050405020304" pitchFamily="18" charset="0"/>
              </a:rPr>
              <a:t>Password – education </a:t>
            </a:r>
            <a:endParaRPr lang="en-GB" sz="1800">
              <a:effectLst/>
              <a:latin typeface="Arial" panose="020B0604020202020204" pitchFamily="34" charset="0"/>
              <a:ea typeface="Times" panose="02020603050405020304" pitchFamily="18" charset="0"/>
              <a:cs typeface="Times New Roman" panose="02020603050405020304" pitchFamily="18" charset="0"/>
            </a:endParaRPr>
          </a:p>
          <a:p>
            <a:pPr marL="342900" indent="-342900">
              <a:spcBef>
                <a:spcPts val="900"/>
              </a:spcBef>
              <a:buFont typeface="Arial" panose="020B0604020202020204" pitchFamily="34" charset="0"/>
              <a:buChar char="•"/>
            </a:pPr>
            <a:endParaRPr lang="en-GB" sz="240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E2F6039-567A-2F4D-9AAA-E339CF49D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3731343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926F5-C78F-E866-3ED5-F150D13220EF}"/>
              </a:ext>
            </a:extLst>
          </p:cNvPr>
          <p:cNvSpPr>
            <a:spLocks noGrp="1"/>
          </p:cNvSpPr>
          <p:nvPr>
            <p:ph type="ctrTitle"/>
          </p:nvPr>
        </p:nvSpPr>
        <p:spPr>
          <a:xfrm>
            <a:off x="613735" y="1120378"/>
            <a:ext cx="7347724" cy="1589999"/>
          </a:xfrm>
        </p:spPr>
        <p:txBody>
          <a:bodyPr/>
          <a:lstStyle/>
          <a:p>
            <a:r>
              <a:rPr lang="en-GB" sz="4400"/>
              <a:t>Introductions</a:t>
            </a:r>
            <a:br>
              <a:rPr lang="en-GB"/>
            </a:br>
            <a:endParaRPr lang="en-GB"/>
          </a:p>
        </p:txBody>
      </p:sp>
      <p:sp>
        <p:nvSpPr>
          <p:cNvPr id="3" name="Subtitle 2">
            <a:extLst>
              <a:ext uri="{FF2B5EF4-FFF2-40B4-BE49-F238E27FC236}">
                <a16:creationId xmlns:a16="http://schemas.microsoft.com/office/drawing/2014/main" id="{C174EA16-529A-6C0A-3D1F-496B647FABE1}"/>
              </a:ext>
            </a:extLst>
          </p:cNvPr>
          <p:cNvSpPr>
            <a:spLocks noGrp="1"/>
          </p:cNvSpPr>
          <p:nvPr>
            <p:ph type="subTitle" idx="1"/>
          </p:nvPr>
        </p:nvSpPr>
        <p:spPr>
          <a:xfrm>
            <a:off x="708837" y="2169042"/>
            <a:ext cx="8371368" cy="3412636"/>
          </a:xfrm>
        </p:spPr>
        <p:txBody>
          <a:bodyPr>
            <a:normAutofit fontScale="32500" lnSpcReduction="20000"/>
          </a:bodyPr>
          <a:lstStyle/>
          <a:p>
            <a:pPr marL="457200" lvl="0" indent="-457200">
              <a:buFont typeface="Arial" panose="020B0604020202020204" pitchFamily="34" charset="0"/>
              <a:buChar char="•"/>
            </a:pPr>
            <a:r>
              <a:rPr lang="en-GB" sz="7400"/>
              <a:t>their name </a:t>
            </a:r>
          </a:p>
          <a:p>
            <a:pPr marL="457200" lvl="0" indent="-457200">
              <a:buFont typeface="Arial" panose="020B0604020202020204" pitchFamily="34" charset="0"/>
              <a:buChar char="•"/>
            </a:pPr>
            <a:r>
              <a:rPr lang="en-GB" sz="7400"/>
              <a:t>the company they work for </a:t>
            </a:r>
          </a:p>
          <a:p>
            <a:pPr marL="457200" lvl="0" indent="-457200">
              <a:buFont typeface="Arial" panose="020B0604020202020204" pitchFamily="34" charset="0"/>
              <a:buChar char="•"/>
            </a:pPr>
            <a:r>
              <a:rPr lang="en-GB" sz="7400"/>
              <a:t>their current work role</a:t>
            </a:r>
          </a:p>
          <a:p>
            <a:pPr marL="457200" lvl="0" indent="-457200">
              <a:buFont typeface="Arial" panose="020B0604020202020204" pitchFamily="34" charset="0"/>
              <a:buChar char="•"/>
            </a:pPr>
            <a:r>
              <a:rPr lang="en-GB" sz="7400"/>
              <a:t>why they first become involved in the union </a:t>
            </a:r>
          </a:p>
          <a:p>
            <a:pPr marL="457200" lvl="0" indent="-457200">
              <a:buFont typeface="Arial" panose="020B0604020202020204" pitchFamily="34" charset="0"/>
              <a:buChar char="•"/>
            </a:pPr>
            <a:r>
              <a:rPr lang="en-GB" sz="7400"/>
              <a:t>their current union role and how long they have been active in that role </a:t>
            </a:r>
          </a:p>
          <a:p>
            <a:pPr marL="457200" lvl="0" indent="-457200">
              <a:buFont typeface="Arial" panose="020B0604020202020204" pitchFamily="34" charset="0"/>
              <a:buChar char="•"/>
            </a:pPr>
            <a:r>
              <a:rPr lang="en-GB" sz="7400"/>
              <a:t>what they want from the course</a:t>
            </a:r>
          </a:p>
          <a:p>
            <a:pPr marL="457200" lvl="0" indent="-457200">
              <a:buFont typeface="Arial" panose="020B0604020202020204" pitchFamily="34" charset="0"/>
              <a:buChar char="•"/>
            </a:pPr>
            <a:r>
              <a:rPr lang="en-GB" sz="7400"/>
              <a:t>an interesting fact about the person (preferably not work-related).</a:t>
            </a:r>
          </a:p>
          <a:p>
            <a:endParaRPr lang="en-GB"/>
          </a:p>
        </p:txBody>
      </p:sp>
    </p:spTree>
    <p:extLst>
      <p:ext uri="{BB962C8B-B14F-4D97-AF65-F5344CB8AC3E}">
        <p14:creationId xmlns:p14="http://schemas.microsoft.com/office/powerpoint/2010/main" val="1212231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A3219-A2EB-3E20-54C2-1A39D322C8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A622B-3E91-0C02-60E9-449001373816}"/>
              </a:ext>
            </a:extLst>
          </p:cNvPr>
          <p:cNvSpPr>
            <a:spLocks noGrp="1"/>
          </p:cNvSpPr>
          <p:nvPr>
            <p:ph type="ctrTitle"/>
          </p:nvPr>
        </p:nvSpPr>
        <p:spPr>
          <a:xfrm>
            <a:off x="632697" y="1676233"/>
            <a:ext cx="7939668" cy="1593199"/>
          </a:xfrm>
        </p:spPr>
        <p:txBody>
          <a:bodyPr/>
          <a:lstStyle/>
          <a:p>
            <a:r>
              <a:rPr lang="en-US">
                <a:latin typeface="Arial"/>
                <a:cs typeface="Arial"/>
              </a:rPr>
              <a:t>What is a trade union?</a:t>
            </a:r>
            <a:br>
              <a:rPr lang="en-US">
                <a:latin typeface="Arial"/>
                <a:cs typeface="Arial"/>
              </a:rPr>
            </a:br>
            <a:endParaRPr lang="en-US" sz="800">
              <a:latin typeface="Arial"/>
              <a:cs typeface="Arial"/>
            </a:endParaRPr>
          </a:p>
        </p:txBody>
      </p:sp>
    </p:spTree>
    <p:extLst>
      <p:ext uri="{BB962C8B-B14F-4D97-AF65-F5344CB8AC3E}">
        <p14:creationId xmlns:p14="http://schemas.microsoft.com/office/powerpoint/2010/main" val="3937257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4282" y="1101161"/>
            <a:ext cx="7259444" cy="1470025"/>
          </a:xfrm>
        </p:spPr>
        <p:txBody>
          <a:bodyPr>
            <a:normAutofit/>
          </a:bodyPr>
          <a:lstStyle/>
          <a:p>
            <a:r>
              <a:rPr lang="en-US" sz="4400">
                <a:latin typeface="Arial"/>
                <a:cs typeface="Arial"/>
              </a:rPr>
              <a:t>The definition </a:t>
            </a:r>
            <a:br>
              <a:rPr lang="en-US" sz="4400">
                <a:latin typeface="Arial"/>
                <a:cs typeface="Arial"/>
              </a:rPr>
            </a:br>
            <a:r>
              <a:rPr lang="en-US" sz="4400">
                <a:latin typeface="Arial"/>
                <a:cs typeface="Arial"/>
              </a:rPr>
              <a:t>of a trade union</a:t>
            </a:r>
          </a:p>
        </p:txBody>
      </p:sp>
      <p:sp>
        <p:nvSpPr>
          <p:cNvPr id="3" name="TextBox 2"/>
          <p:cNvSpPr txBox="1"/>
          <p:nvPr/>
        </p:nvSpPr>
        <p:spPr>
          <a:xfrm>
            <a:off x="904281" y="3361104"/>
            <a:ext cx="7259443" cy="1107996"/>
          </a:xfrm>
          <a:prstGeom prst="rect">
            <a:avLst/>
          </a:prstGeom>
          <a:noFill/>
        </p:spPr>
        <p:txBody>
          <a:bodyPr wrap="square" lIns="0" tIns="0" rIns="0" bIns="0" rtlCol="0">
            <a:spAutoFit/>
          </a:bodyPr>
          <a:lstStyle/>
          <a:p>
            <a:r>
              <a:rPr lang="en-US" sz="2400">
                <a:latin typeface="Arial"/>
                <a:cs typeface="Arial"/>
              </a:rPr>
              <a:t>An </a:t>
            </a:r>
            <a:r>
              <a:rPr lang="en-US" sz="2400" err="1">
                <a:latin typeface="Arial"/>
                <a:cs typeface="Arial"/>
              </a:rPr>
              <a:t>organised</a:t>
            </a:r>
            <a:r>
              <a:rPr lang="en-US" sz="2400">
                <a:latin typeface="Arial"/>
                <a:cs typeface="Arial"/>
              </a:rPr>
              <a:t> association of workers in a trade, group of trades, or profession, formed to protect and further their rights and interests.</a:t>
            </a:r>
          </a:p>
        </p:txBody>
      </p:sp>
    </p:spTree>
    <p:extLst>
      <p:ext uri="{BB962C8B-B14F-4D97-AF65-F5344CB8AC3E}">
        <p14:creationId xmlns:p14="http://schemas.microsoft.com/office/powerpoint/2010/main" val="1601616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9667" y="254985"/>
            <a:ext cx="6858000" cy="1663025"/>
          </a:xfrm>
        </p:spPr>
        <p:txBody>
          <a:bodyPr>
            <a:normAutofit/>
          </a:bodyPr>
          <a:lstStyle/>
          <a:p>
            <a:r>
              <a:rPr lang="en-US" sz="4000">
                <a:latin typeface="Arial"/>
                <a:cs typeface="Arial"/>
              </a:rPr>
              <a:t>Recognition in the workplace</a:t>
            </a:r>
          </a:p>
        </p:txBody>
      </p:sp>
      <p:sp>
        <p:nvSpPr>
          <p:cNvPr id="8" name="TextBox 7"/>
          <p:cNvSpPr txBox="1"/>
          <p:nvPr/>
        </p:nvSpPr>
        <p:spPr>
          <a:xfrm>
            <a:off x="995762" y="2087664"/>
            <a:ext cx="7895063" cy="1640239"/>
          </a:xfrm>
          <a:prstGeom prst="rect">
            <a:avLst/>
          </a:prstGeom>
          <a:noFill/>
        </p:spPr>
        <p:txBody>
          <a:bodyPr wrap="square" lIns="0" tIns="0" rIns="0" bIns="0" rtlCol="0" anchor="t">
            <a:noAutofit/>
          </a:bodyPr>
          <a:lstStyle/>
          <a:p>
            <a:pPr marL="342900" indent="-342900">
              <a:spcBef>
                <a:spcPts val="900"/>
              </a:spcBef>
              <a:buFont typeface="Arial" panose="020B0604020202020204" pitchFamily="34" charset="0"/>
              <a:buChar char="•"/>
            </a:pPr>
            <a:r>
              <a:rPr lang="en-US" sz="2400">
                <a:latin typeface="Arial" charset="0"/>
                <a:ea typeface="Arial" charset="0"/>
                <a:cs typeface="Arial" charset="0"/>
              </a:rPr>
              <a:t>Employers are not obliged to bargain with unions.</a:t>
            </a:r>
          </a:p>
          <a:p>
            <a:pPr marL="342900" indent="-342900">
              <a:spcBef>
                <a:spcPts val="900"/>
              </a:spcBef>
              <a:buFont typeface="Arial" panose="020B0604020202020204" pitchFamily="34" charset="0"/>
              <a:buChar char="•"/>
            </a:pPr>
            <a:r>
              <a:rPr lang="en-US" sz="2400">
                <a:latin typeface="Arial"/>
                <a:ea typeface="Arial" charset="0"/>
                <a:cs typeface="Arial"/>
              </a:rPr>
              <a:t>They can voluntarily recognise a union, or a union can gain statutory recognition by meeting certain criteria and applying to the Central Arbitration Committee ( CAC).</a:t>
            </a:r>
          </a:p>
        </p:txBody>
      </p:sp>
      <p:sp>
        <p:nvSpPr>
          <p:cNvPr id="9" name="TextBox 8"/>
          <p:cNvSpPr txBox="1"/>
          <p:nvPr/>
        </p:nvSpPr>
        <p:spPr>
          <a:xfrm>
            <a:off x="995762" y="4125001"/>
            <a:ext cx="7538224" cy="2215991"/>
          </a:xfrm>
          <a:prstGeom prst="rect">
            <a:avLst/>
          </a:prstGeom>
          <a:noFill/>
        </p:spPr>
        <p:txBody>
          <a:bodyPr wrap="square" lIns="0" tIns="0" rIns="0" bIns="0" rtlCol="0" anchor="t">
            <a:spAutoFit/>
          </a:bodyPr>
          <a:lstStyle/>
          <a:p>
            <a:pPr>
              <a:buFont typeface="Arial" panose="020B0604020202020204" pitchFamily="34" charset="0"/>
              <a:buChar char="•"/>
            </a:pPr>
            <a:r>
              <a:rPr lang="en-US" sz="2400">
                <a:latin typeface="Arial"/>
                <a:cs typeface="Arial"/>
              </a:rPr>
              <a:t>New recognition process as of April 2026 (see appendix 4). </a:t>
            </a:r>
            <a:endParaRPr lang="en-US"/>
          </a:p>
          <a:p>
            <a:pPr>
              <a:buFont typeface="Arial" panose="020B0604020202020204" pitchFamily="34" charset="0"/>
              <a:buChar char="•"/>
            </a:pPr>
            <a:r>
              <a:rPr lang="en-US" sz="2400" dirty="0">
                <a:latin typeface="Arial"/>
                <a:ea typeface="Arial" charset="0"/>
                <a:cs typeface="Arial"/>
              </a:rPr>
              <a:t>There is a ‘cost’ to non-engagement of workers/unions</a:t>
            </a:r>
            <a:br>
              <a:rPr lang="en-US" sz="2400" dirty="0">
                <a:latin typeface="Arial"/>
                <a:ea typeface="Arial" charset="0"/>
                <a:cs typeface="Arial"/>
              </a:rPr>
            </a:br>
            <a:r>
              <a:rPr lang="en-US" sz="2400" dirty="0">
                <a:latin typeface="Arial"/>
                <a:ea typeface="Arial" charset="0"/>
                <a:cs typeface="Arial"/>
              </a:rPr>
              <a:t> </a:t>
            </a:r>
            <a:r>
              <a:rPr lang="en-US" sz="2400" dirty="0">
                <a:latin typeface="Trebuchet MS"/>
                <a:ea typeface="Arial" charset="0"/>
                <a:cs typeface="Arial"/>
                <a:hlinkClick r:id="rId3"/>
              </a:rPr>
              <a:t>Workplace conflict: estimating the cost to employers | </a:t>
            </a:r>
            <a:r>
              <a:rPr lang="en-US" sz="2400" dirty="0" err="1">
                <a:latin typeface="Trebuchet MS"/>
                <a:ea typeface="Arial" charset="0"/>
                <a:cs typeface="Arial"/>
                <a:hlinkClick r:id="rId3"/>
              </a:rPr>
              <a:t>Acas</a:t>
            </a:r>
            <a:endParaRPr lang="en-US" err="1">
              <a:cs typeface="Arial"/>
            </a:endParaRPr>
          </a:p>
          <a:p>
            <a:pPr marL="342900" indent="-342900">
              <a:buFont typeface="Arial" panose="020B0604020202020204" pitchFamily="34" charset="0"/>
              <a:buChar char="•"/>
            </a:pPr>
            <a:endParaRPr lang="en-US" sz="2400" dirty="0">
              <a:latin typeface="Arial" charset="0"/>
              <a:ea typeface="Arial" charset="0"/>
              <a:cs typeface="Arial" charset="0"/>
            </a:endParaRPr>
          </a:p>
        </p:txBody>
      </p:sp>
    </p:spTree>
    <p:extLst>
      <p:ext uri="{BB962C8B-B14F-4D97-AF65-F5344CB8AC3E}">
        <p14:creationId xmlns:p14="http://schemas.microsoft.com/office/powerpoint/2010/main" val="1778026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450" y="0"/>
            <a:ext cx="9601200" cy="1663025"/>
          </a:xfrm>
        </p:spPr>
        <p:txBody>
          <a:bodyPr>
            <a:normAutofit/>
          </a:bodyPr>
          <a:lstStyle/>
          <a:p>
            <a:r>
              <a:rPr lang="en-GB" sz="4000">
                <a:latin typeface="Arial"/>
                <a:cs typeface="Arial"/>
              </a:rPr>
              <a:t>An unrecognised workplace  Vs a recognised workplace</a:t>
            </a:r>
          </a:p>
        </p:txBody>
      </p:sp>
      <p:graphicFrame>
        <p:nvGraphicFramePr>
          <p:cNvPr id="3" name="Table 2">
            <a:extLst>
              <a:ext uri="{FF2B5EF4-FFF2-40B4-BE49-F238E27FC236}">
                <a16:creationId xmlns:a16="http://schemas.microsoft.com/office/drawing/2014/main" id="{2183B93C-E8AE-AD6E-56B7-DFAF43CCC5A9}"/>
              </a:ext>
            </a:extLst>
          </p:cNvPr>
          <p:cNvGraphicFramePr>
            <a:graphicFrameLocks noGrp="1"/>
          </p:cNvGraphicFramePr>
          <p:nvPr/>
        </p:nvGraphicFramePr>
        <p:xfrm>
          <a:off x="161926" y="1739655"/>
          <a:ext cx="11870554" cy="5011524"/>
        </p:xfrm>
        <a:graphic>
          <a:graphicData uri="http://schemas.openxmlformats.org/drawingml/2006/table">
            <a:tbl>
              <a:tblPr firstRow="1" firstCol="1" bandRow="1">
                <a:tableStyleId>{B301B821-A1FF-4177-AEE7-76D212191A09}</a:tableStyleId>
              </a:tblPr>
              <a:tblGrid>
                <a:gridCol w="4037225">
                  <a:extLst>
                    <a:ext uri="{9D8B030D-6E8A-4147-A177-3AD203B41FA5}">
                      <a16:colId xmlns:a16="http://schemas.microsoft.com/office/drawing/2014/main" val="767832659"/>
                    </a:ext>
                  </a:extLst>
                </a:gridCol>
                <a:gridCol w="7833329">
                  <a:extLst>
                    <a:ext uri="{9D8B030D-6E8A-4147-A177-3AD203B41FA5}">
                      <a16:colId xmlns:a16="http://schemas.microsoft.com/office/drawing/2014/main" val="1570355768"/>
                    </a:ext>
                  </a:extLst>
                </a:gridCol>
              </a:tblGrid>
              <a:tr h="426821">
                <a:tc>
                  <a:txBody>
                    <a:bodyPr/>
                    <a:lstStyle/>
                    <a:p>
                      <a:pPr>
                        <a:spcBef>
                          <a:spcPts val="900"/>
                        </a:spcBef>
                      </a:pPr>
                      <a:r>
                        <a:rPr lang="en-GB" sz="2000">
                          <a:effectLst/>
                        </a:rPr>
                        <a:t>In an unrecognised workplace</a:t>
                      </a:r>
                      <a:endParaRPr lang="en-GB" sz="240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spcBef>
                          <a:spcPts val="900"/>
                        </a:spcBef>
                      </a:pPr>
                      <a:r>
                        <a:rPr lang="en-GB" sz="2000">
                          <a:effectLst/>
                        </a:rPr>
                        <a:t>In a recognised workplace</a:t>
                      </a:r>
                      <a:endParaRPr lang="en-GB" sz="240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1209581"/>
                  </a:ext>
                </a:extLst>
              </a:tr>
              <a:tr h="4584703">
                <a:tc>
                  <a:txBody>
                    <a:bodyPr/>
                    <a:lstStyle/>
                    <a:p>
                      <a:pPr>
                        <a:spcAft>
                          <a:spcPts val="1200"/>
                        </a:spcAft>
                      </a:pPr>
                      <a:r>
                        <a:rPr lang="en-GB" sz="1800" b="0">
                          <a:effectLst/>
                        </a:rPr>
                        <a:t>A union member can get:</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a:effectLst/>
                        </a:rPr>
                        <a:t>representation at disciplinary and grievance hearings with the employer.</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a:effectLst/>
                        </a:rPr>
                        <a:t>legal advice</a:t>
                      </a:r>
                    </a:p>
                    <a:p>
                      <a:pPr marL="342900" lvl="0" indent="-342900">
                        <a:spcAft>
                          <a:spcPts val="1200"/>
                        </a:spcAft>
                        <a:buFont typeface="Symbol" panose="05050102010706020507" pitchFamily="18" charset="2"/>
                        <a:buChar char=""/>
                      </a:pPr>
                      <a:r>
                        <a:rPr lang="en-GB" sz="1800" b="0">
                          <a:effectLst/>
                        </a:rPr>
                        <a:t>financial help and advice </a:t>
                      </a:r>
                    </a:p>
                    <a:p>
                      <a:pPr>
                        <a:spcAft>
                          <a:spcPts val="1200"/>
                        </a:spcAft>
                      </a:pPr>
                      <a:r>
                        <a:rPr lang="en-GB" sz="1800">
                          <a:effectLst/>
                        </a:rPr>
                        <a:t> </a:t>
                      </a:r>
                      <a:endParaRPr lang="en-GB" sz="1800">
                        <a:effectLst/>
                        <a:latin typeface="Arial" panose="020B0604020202020204" pitchFamily="34" charset="0"/>
                        <a:ea typeface="Times New Roman" panose="02020603050405020304" pitchFamily="18"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1200"/>
                        </a:spcAft>
                      </a:pPr>
                      <a:r>
                        <a:rPr lang="en-GB" sz="1800">
                          <a:effectLst/>
                        </a:rPr>
                        <a:t>On top of the individual rights, collective agreements usually cover pay arrangements and other terms and conditions of employment. </a:t>
                      </a:r>
                    </a:p>
                    <a:p>
                      <a:pPr>
                        <a:spcBef>
                          <a:spcPts val="900"/>
                        </a:spcBef>
                      </a:pPr>
                      <a:r>
                        <a:rPr lang="en-GB" sz="1800">
                          <a:effectLst/>
                        </a:rPr>
                        <a:t>These include the right to:</a:t>
                      </a:r>
                    </a:p>
                    <a:p>
                      <a:pPr marL="342900" lvl="0" indent="-342900">
                        <a:spcBef>
                          <a:spcPts val="900"/>
                        </a:spcBef>
                        <a:buFont typeface="Symbol" panose="05050102010706020507" pitchFamily="18" charset="2"/>
                        <a:buChar char=""/>
                      </a:pPr>
                      <a:r>
                        <a:rPr lang="en-GB" sz="1800">
                          <a:effectLst/>
                        </a:rPr>
                        <a:t>disclosure of information by the employer for collective bargaining purposes</a:t>
                      </a:r>
                    </a:p>
                    <a:p>
                      <a:pPr marL="342900" lvl="0" indent="-342900">
                        <a:buFont typeface="Symbol" panose="05050102010706020507" pitchFamily="18" charset="2"/>
                        <a:buChar char=""/>
                      </a:pPr>
                      <a:r>
                        <a:rPr lang="en-GB" sz="1800">
                          <a:effectLst/>
                        </a:rPr>
                        <a:t>reasonable paid time off for union reps to carry out union duties</a:t>
                      </a:r>
                    </a:p>
                    <a:p>
                      <a:pPr marL="342900" lvl="0" indent="-342900">
                        <a:buFont typeface="Symbol" panose="05050102010706020507" pitchFamily="18" charset="2"/>
                        <a:buChar char=""/>
                      </a:pPr>
                      <a:r>
                        <a:rPr lang="en-GB" sz="1800">
                          <a:effectLst/>
                        </a:rPr>
                        <a:t>reasonable paid time off for union learning reps to carry out their duties</a:t>
                      </a:r>
                    </a:p>
                    <a:p>
                      <a:pPr marL="342900" lvl="0" indent="-342900">
                        <a:buFont typeface="Symbol" panose="05050102010706020507" pitchFamily="18" charset="2"/>
                        <a:buChar char=""/>
                      </a:pPr>
                      <a:r>
                        <a:rPr lang="en-GB" sz="1800">
                          <a:effectLst/>
                        </a:rPr>
                        <a:t>reasonable unpaid time off for members to carry out union activities</a:t>
                      </a:r>
                    </a:p>
                    <a:p>
                      <a:pPr marL="342900" lvl="0" indent="-342900">
                        <a:buFont typeface="Symbol" panose="05050102010706020507" pitchFamily="18" charset="2"/>
                        <a:buChar char=""/>
                      </a:pPr>
                      <a:r>
                        <a:rPr lang="en-GB" sz="1800">
                          <a:effectLst/>
                        </a:rPr>
                        <a:t>appoint a union safety rep</a:t>
                      </a:r>
                    </a:p>
                    <a:p>
                      <a:pPr marL="342900" lvl="0" indent="-342900">
                        <a:buFont typeface="Symbol" panose="05050102010706020507" pitchFamily="18" charset="2"/>
                        <a:buChar char=""/>
                      </a:pPr>
                      <a:r>
                        <a:rPr lang="en-GB" sz="1800">
                          <a:effectLst/>
                        </a:rPr>
                        <a:t>appoint safety committee representatives</a:t>
                      </a:r>
                    </a:p>
                    <a:p>
                      <a:pPr marL="342900" lvl="0" indent="-342900">
                        <a:buFont typeface="Symbol" panose="05050102010706020507" pitchFamily="18" charset="2"/>
                        <a:buChar char=""/>
                      </a:pPr>
                      <a:r>
                        <a:rPr lang="en-GB" sz="1800">
                          <a:effectLst/>
                        </a:rPr>
                        <a:t>consultation prior to redundancy; and</a:t>
                      </a:r>
                    </a:p>
                    <a:p>
                      <a:pPr marL="342900" lvl="0" indent="-342900">
                        <a:spcAft>
                          <a:spcPts val="1200"/>
                        </a:spcAft>
                        <a:buFont typeface="Symbol" panose="05050102010706020507" pitchFamily="18" charset="2"/>
                        <a:buChar char=""/>
                      </a:pPr>
                      <a:r>
                        <a:rPr lang="en-GB" sz="1800">
                          <a:effectLst/>
                        </a:rPr>
                        <a:t>consultation prior to business transfers. </a:t>
                      </a:r>
                      <a:endParaRPr lang="en-GB" sz="1800">
                        <a:effectLst/>
                        <a:latin typeface="Arial" panose="020B0604020202020204" pitchFamily="34"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8978856"/>
                  </a:ext>
                </a:extLst>
              </a:tr>
            </a:tbl>
          </a:graphicData>
        </a:graphic>
      </p:graphicFrame>
    </p:spTree>
    <p:extLst>
      <p:ext uri="{BB962C8B-B14F-4D97-AF65-F5344CB8AC3E}">
        <p14:creationId xmlns:p14="http://schemas.microsoft.com/office/powerpoint/2010/main" val="47546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7"/>
            <a:ext cx="4277318" cy="1495756"/>
          </a:xfrm>
        </p:spPr>
        <p:txBody>
          <a:bodyPr>
            <a:normAutofit/>
          </a:bodyPr>
          <a:lstStyle/>
          <a:p>
            <a:r>
              <a:rPr lang="en-US" sz="4000">
                <a:latin typeface="Arial"/>
                <a:cs typeface="Arial"/>
              </a:rPr>
              <a:t>Your right to join a trade union</a:t>
            </a:r>
          </a:p>
        </p:txBody>
      </p:sp>
      <p:sp>
        <p:nvSpPr>
          <p:cNvPr id="3" name="TextBox 2"/>
          <p:cNvSpPr txBox="1"/>
          <p:nvPr/>
        </p:nvSpPr>
        <p:spPr>
          <a:xfrm>
            <a:off x="1505415" y="1936881"/>
            <a:ext cx="7415561" cy="4178067"/>
          </a:xfrm>
          <a:prstGeom prst="rect">
            <a:avLst/>
          </a:prstGeom>
          <a:noFill/>
        </p:spPr>
        <p:txBody>
          <a:bodyPr wrap="square" lIns="0" tIns="0" rIns="0" bIns="0" rtlCol="0">
            <a:spAutoFit/>
          </a:bodyPr>
          <a:lstStyle/>
          <a:p>
            <a:r>
              <a:rPr lang="en-US" sz="2400" b="1">
                <a:latin typeface="Arial"/>
                <a:cs typeface="Arial"/>
              </a:rPr>
              <a:t>You have the right to:</a:t>
            </a:r>
          </a:p>
          <a:p>
            <a:pPr marL="342900" indent="-342900">
              <a:buFont typeface="Arial"/>
              <a:buChar char="•"/>
            </a:pPr>
            <a:r>
              <a:rPr lang="en-US" sz="2400">
                <a:latin typeface="Arial"/>
                <a:cs typeface="Arial"/>
              </a:rPr>
              <a:t>choose to join, or not join, a union</a:t>
            </a:r>
          </a:p>
          <a:p>
            <a:pPr marL="342900" indent="-342900">
              <a:buFont typeface="Arial"/>
              <a:buChar char="•"/>
            </a:pPr>
            <a:r>
              <a:rPr lang="en-US" sz="2400">
                <a:latin typeface="Arial"/>
                <a:cs typeface="Arial"/>
              </a:rPr>
              <a:t>decide to leave or remain a member of a union</a:t>
            </a:r>
          </a:p>
          <a:p>
            <a:pPr marL="342900" indent="-342900">
              <a:buFont typeface="Arial"/>
              <a:buChar char="•"/>
            </a:pPr>
            <a:r>
              <a:rPr lang="en-US" sz="2400">
                <a:latin typeface="Arial"/>
                <a:cs typeface="Arial"/>
              </a:rPr>
              <a:t>belong to the union you choose, even if it’s not the one your employer negotiates with on pay, terms and conditions</a:t>
            </a:r>
          </a:p>
          <a:p>
            <a:pPr marL="342900" indent="-342900">
              <a:buFont typeface="Arial"/>
              <a:buChar char="•"/>
            </a:pPr>
            <a:r>
              <a:rPr lang="en-US" sz="2400">
                <a:latin typeface="Arial"/>
                <a:cs typeface="Arial"/>
              </a:rPr>
              <a:t>belong to more than one union.</a:t>
            </a:r>
          </a:p>
          <a:p>
            <a:pPr>
              <a:spcBef>
                <a:spcPts val="900"/>
              </a:spcBef>
            </a:pPr>
            <a:r>
              <a:rPr lang="en-US" sz="2400" b="1">
                <a:latin typeface="Arial"/>
                <a:cs typeface="Arial"/>
              </a:rPr>
              <a:t>Your employer isn’t allowed to:</a:t>
            </a:r>
          </a:p>
          <a:p>
            <a:pPr marL="342900" indent="-342900">
              <a:buFont typeface="Arial"/>
              <a:buChar char="•"/>
            </a:pPr>
            <a:r>
              <a:rPr lang="en-US" sz="2400">
                <a:latin typeface="Arial"/>
                <a:cs typeface="Arial"/>
              </a:rPr>
              <a:t>offer you a benefit to leave a trade union</a:t>
            </a:r>
          </a:p>
          <a:p>
            <a:pPr marL="342900" indent="-342900">
              <a:buFont typeface="Arial"/>
              <a:buChar char="•"/>
            </a:pPr>
            <a:r>
              <a:rPr lang="en-US" sz="2400">
                <a:latin typeface="Arial"/>
                <a:cs typeface="Arial"/>
              </a:rPr>
              <a:t>threaten to treat you unfairly if you don’t </a:t>
            </a:r>
            <a:br>
              <a:rPr lang="en-US" sz="2400">
                <a:latin typeface="Arial"/>
                <a:cs typeface="Arial"/>
              </a:rPr>
            </a:br>
            <a:r>
              <a:rPr lang="en-US" sz="2400">
                <a:latin typeface="Arial"/>
                <a:cs typeface="Arial"/>
              </a:rPr>
              <a:t>leave a union or stop doing union activities.</a:t>
            </a:r>
          </a:p>
        </p:txBody>
      </p:sp>
    </p:spTree>
    <p:extLst>
      <p:ext uri="{BB962C8B-B14F-4D97-AF65-F5344CB8AC3E}">
        <p14:creationId xmlns:p14="http://schemas.microsoft.com/office/powerpoint/2010/main" val="232403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412595"/>
            <a:ext cx="4438185" cy="1148576"/>
          </a:xfrm>
        </p:spPr>
        <p:txBody>
          <a:bodyPr>
            <a:noAutofit/>
          </a:bodyPr>
          <a:lstStyle/>
          <a:p>
            <a:r>
              <a:rPr lang="en-US" sz="4000">
                <a:latin typeface="Arial"/>
                <a:cs typeface="Arial"/>
              </a:rPr>
              <a:t>The benefits of trade unions</a:t>
            </a:r>
          </a:p>
        </p:txBody>
      </p:sp>
      <p:sp>
        <p:nvSpPr>
          <p:cNvPr id="3" name="TextBox 2"/>
          <p:cNvSpPr txBox="1"/>
          <p:nvPr/>
        </p:nvSpPr>
        <p:spPr>
          <a:xfrm>
            <a:off x="1505416" y="1736014"/>
            <a:ext cx="2274850" cy="4241040"/>
          </a:xfrm>
          <a:prstGeom prst="rect">
            <a:avLst/>
          </a:prstGeom>
          <a:noFill/>
        </p:spPr>
        <p:txBody>
          <a:bodyPr wrap="square" lIns="0" tIns="0" rIns="0" bIns="0" rtlCol="0">
            <a:noAutofit/>
          </a:bodyPr>
          <a:lstStyle/>
          <a:p>
            <a:pPr>
              <a:spcBef>
                <a:spcPts val="900"/>
              </a:spcBef>
            </a:pPr>
            <a:r>
              <a:rPr lang="en-US" sz="2100" b="1">
                <a:latin typeface="Arial"/>
                <a:cs typeface="Arial"/>
              </a:rPr>
              <a:t>You are better off in a workplace that </a:t>
            </a:r>
            <a:r>
              <a:rPr lang="en-US" sz="2100" b="1" err="1">
                <a:latin typeface="Arial"/>
                <a:cs typeface="Arial"/>
              </a:rPr>
              <a:t>recognises</a:t>
            </a:r>
            <a:r>
              <a:rPr lang="en-US" sz="2100" b="1">
                <a:latin typeface="Arial"/>
                <a:cs typeface="Arial"/>
              </a:rPr>
              <a:t> a union because:</a:t>
            </a:r>
          </a:p>
          <a:p>
            <a:pPr marL="342900" indent="-342900">
              <a:spcBef>
                <a:spcPts val="900"/>
              </a:spcBef>
              <a:buFont typeface="Arial"/>
              <a:buChar char="•"/>
            </a:pPr>
            <a:r>
              <a:rPr lang="en-US" sz="2100">
                <a:latin typeface="Arial"/>
                <a:cs typeface="Arial"/>
              </a:rPr>
              <a:t>You earn on average 4.9% more in salary</a:t>
            </a:r>
            <a:r>
              <a:rPr lang="en-US" sz="2100" baseline="30000">
                <a:latin typeface="Arial"/>
                <a:cs typeface="Arial"/>
              </a:rPr>
              <a:t> 1 </a:t>
            </a:r>
          </a:p>
          <a:p>
            <a:pPr marL="342900" indent="-342900">
              <a:spcBef>
                <a:spcPts val="900"/>
              </a:spcBef>
              <a:buFont typeface="Arial"/>
              <a:buChar char="•"/>
            </a:pPr>
            <a:r>
              <a:rPr lang="en-US" sz="2100">
                <a:latin typeface="Arial"/>
                <a:cs typeface="Arial"/>
              </a:rPr>
              <a:t>health and safety is better</a:t>
            </a:r>
          </a:p>
          <a:p>
            <a:pPr marL="342900" indent="-342900">
              <a:spcBef>
                <a:spcPts val="900"/>
              </a:spcBef>
              <a:buFont typeface="Arial"/>
              <a:buChar char="•"/>
            </a:pPr>
            <a:r>
              <a:rPr lang="en-US" sz="2100">
                <a:latin typeface="Arial"/>
                <a:cs typeface="Arial"/>
              </a:rPr>
              <a:t>more training.</a:t>
            </a:r>
          </a:p>
        </p:txBody>
      </p:sp>
      <p:sp>
        <p:nvSpPr>
          <p:cNvPr id="6" name="TextBox 5"/>
          <p:cNvSpPr txBox="1"/>
          <p:nvPr/>
        </p:nvSpPr>
        <p:spPr>
          <a:xfrm>
            <a:off x="4148254" y="1736014"/>
            <a:ext cx="2665783" cy="4690665"/>
          </a:xfrm>
          <a:prstGeom prst="rect">
            <a:avLst/>
          </a:prstGeom>
          <a:noFill/>
        </p:spPr>
        <p:txBody>
          <a:bodyPr wrap="square" lIns="0" tIns="0" rIns="0" bIns="0" rtlCol="0">
            <a:noAutofit/>
          </a:bodyPr>
          <a:lstStyle/>
          <a:p>
            <a:pPr>
              <a:spcBef>
                <a:spcPts val="900"/>
              </a:spcBef>
            </a:pPr>
            <a:r>
              <a:rPr lang="en-US" sz="2100" b="1">
                <a:latin typeface="Arial"/>
                <a:cs typeface="Arial"/>
              </a:rPr>
              <a:t>Trade unions all together in the UK:</a:t>
            </a:r>
          </a:p>
          <a:p>
            <a:pPr marL="342900" indent="-342900">
              <a:spcBef>
                <a:spcPts val="900"/>
              </a:spcBef>
              <a:buFont typeface="Arial"/>
              <a:buChar char="•"/>
            </a:pPr>
            <a:r>
              <a:rPr lang="en-US" sz="2100">
                <a:latin typeface="Arial"/>
                <a:cs typeface="Arial"/>
              </a:rPr>
              <a:t>6.4 million members (2024)</a:t>
            </a:r>
            <a:r>
              <a:rPr lang="en-US" sz="2100" baseline="30000">
                <a:latin typeface="Arial"/>
                <a:cs typeface="Arial"/>
              </a:rPr>
              <a:t>1</a:t>
            </a:r>
          </a:p>
          <a:p>
            <a:pPr marL="342900" indent="-342900">
              <a:spcBef>
                <a:spcPts val="900"/>
              </a:spcBef>
              <a:buFont typeface="Arial"/>
              <a:buChar char="•"/>
            </a:pPr>
            <a:r>
              <a:rPr lang="en-US" sz="2100">
                <a:latin typeface="Arial"/>
                <a:cs typeface="Arial"/>
              </a:rPr>
              <a:t>47 TUC affiliated </a:t>
            </a:r>
          </a:p>
          <a:p>
            <a:pPr marL="342900" indent="-342900">
              <a:spcBef>
                <a:spcPts val="900"/>
              </a:spcBef>
              <a:buFont typeface="Arial"/>
              <a:buChar char="•"/>
            </a:pPr>
            <a:r>
              <a:rPr lang="en-US" sz="2100">
                <a:latin typeface="Arial"/>
                <a:cs typeface="Arial"/>
              </a:rPr>
              <a:t>Unions instrumental in fighting for workers rights</a:t>
            </a:r>
            <a:r>
              <a:rPr lang="en-US" sz="2100" baseline="30000">
                <a:latin typeface="Arial"/>
                <a:cs typeface="Arial"/>
              </a:rPr>
              <a:t> 2</a:t>
            </a:r>
          </a:p>
        </p:txBody>
      </p:sp>
      <p:sp>
        <p:nvSpPr>
          <p:cNvPr id="7" name="TextBox 6"/>
          <p:cNvSpPr txBox="1"/>
          <p:nvPr/>
        </p:nvSpPr>
        <p:spPr>
          <a:xfrm>
            <a:off x="6958360" y="1754739"/>
            <a:ext cx="2780000" cy="3854323"/>
          </a:xfrm>
          <a:prstGeom prst="rect">
            <a:avLst/>
          </a:prstGeom>
          <a:noFill/>
        </p:spPr>
        <p:txBody>
          <a:bodyPr wrap="square" lIns="0" tIns="0" rIns="0" bIns="0" rtlCol="0" anchor="t">
            <a:noAutofit/>
          </a:bodyPr>
          <a:lstStyle/>
          <a:p>
            <a:pPr>
              <a:spcBef>
                <a:spcPts val="900"/>
              </a:spcBef>
            </a:pPr>
            <a:r>
              <a:rPr lang="en-US" sz="2100" b="1">
                <a:latin typeface="Arial"/>
                <a:cs typeface="Arial"/>
              </a:rPr>
              <a:t>Prospect:</a:t>
            </a:r>
          </a:p>
          <a:p>
            <a:pPr marL="342900" indent="-342900">
              <a:spcBef>
                <a:spcPts val="900"/>
              </a:spcBef>
              <a:buFont typeface="Arial"/>
              <a:buChar char="•"/>
            </a:pPr>
            <a:r>
              <a:rPr lang="en-US" sz="2100">
                <a:latin typeface="Arial"/>
                <a:cs typeface="Arial"/>
              </a:rPr>
              <a:t>Just over 162,000 members Jan 2026</a:t>
            </a:r>
          </a:p>
          <a:p>
            <a:pPr marL="342900" indent="-342900">
              <a:spcBef>
                <a:spcPts val="900"/>
              </a:spcBef>
              <a:buFont typeface="Arial"/>
              <a:buChar char="•"/>
            </a:pPr>
            <a:r>
              <a:rPr lang="en-US" sz="2100">
                <a:latin typeface="Arial"/>
                <a:cs typeface="Arial"/>
              </a:rPr>
              <a:t>Got £1.6 million in injury compensation as of December 2025</a:t>
            </a:r>
          </a:p>
          <a:p>
            <a:pPr marL="342900" indent="-342900">
              <a:spcBef>
                <a:spcPts val="900"/>
              </a:spcBef>
              <a:buFont typeface="Arial"/>
              <a:buChar char="•"/>
            </a:pPr>
            <a:r>
              <a:rPr lang="en-US" sz="2100">
                <a:latin typeface="Arial"/>
                <a:cs typeface="Arial"/>
              </a:rPr>
              <a:t>NEP provided 1136 Reps with training in 2025</a:t>
            </a:r>
          </a:p>
        </p:txBody>
      </p:sp>
      <p:sp>
        <p:nvSpPr>
          <p:cNvPr id="4" name="TextBox 3">
            <a:extLst>
              <a:ext uri="{FF2B5EF4-FFF2-40B4-BE49-F238E27FC236}">
                <a16:creationId xmlns:a16="http://schemas.microsoft.com/office/drawing/2014/main" id="{7DFFD9AB-C811-EA59-4E55-28E553B573DB}"/>
              </a:ext>
            </a:extLst>
          </p:cNvPr>
          <p:cNvSpPr txBox="1"/>
          <p:nvPr/>
        </p:nvSpPr>
        <p:spPr>
          <a:xfrm>
            <a:off x="503327" y="5544668"/>
            <a:ext cx="6376557" cy="1846659"/>
          </a:xfrm>
          <a:prstGeom prst="rect">
            <a:avLst/>
          </a:prstGeom>
          <a:noFill/>
        </p:spPr>
        <p:txBody>
          <a:bodyPr wrap="square" lIns="91440" tIns="45720" rIns="91440" bIns="45720" rtlCol="0" anchor="t">
            <a:spAutoFit/>
          </a:bodyPr>
          <a:lstStyle/>
          <a:p>
            <a:r>
              <a:rPr lang="en-GB" u="sng" baseline="30000">
                <a:hlinkClick r:id="rId3">
                  <a:extLst>
                    <a:ext uri="{A12FA001-AC4F-418D-AE19-62706E023703}">
                      <ahyp:hlinkClr xmlns:ahyp="http://schemas.microsoft.com/office/drawing/2018/hyperlinkcolor" val="tx"/>
                    </a:ext>
                  </a:extLst>
                </a:hlinkClick>
              </a:rPr>
              <a:t>1</a:t>
            </a:r>
            <a:r>
              <a:rPr lang="en-GB" u="sng">
                <a:hlinkClick r:id="rId3">
                  <a:extLst>
                    <a:ext uri="{A12FA001-AC4F-418D-AE19-62706E023703}">
                      <ahyp:hlinkClr xmlns:ahyp="http://schemas.microsoft.com/office/drawing/2018/hyperlinkcolor" val="tx"/>
                    </a:ext>
                  </a:extLst>
                </a:hlinkClick>
              </a:rPr>
              <a:t> Trade </a:t>
            </a:r>
            <a:r>
              <a:rPr lang="en-GB" sz="2000" u="sng">
                <a:hlinkClick r:id="rId3">
                  <a:extLst>
                    <a:ext uri="{A12FA001-AC4F-418D-AE19-62706E023703}">
                      <ahyp:hlinkClr xmlns:ahyp="http://schemas.microsoft.com/office/drawing/2018/hyperlinkcolor" val="tx"/>
                    </a:ext>
                  </a:extLst>
                </a:hlinkClick>
              </a:rPr>
              <a:t>union</a:t>
            </a:r>
            <a:r>
              <a:rPr lang="en-GB" u="sng">
                <a:hlinkClick r:id="rId3">
                  <a:extLst>
                    <a:ext uri="{A12FA001-AC4F-418D-AE19-62706E023703}">
                      <ahyp:hlinkClr xmlns:ahyp="http://schemas.microsoft.com/office/drawing/2018/hyperlinkcolor" val="tx"/>
                    </a:ext>
                  </a:extLst>
                </a:hlinkClick>
              </a:rPr>
              <a:t> statistics 2024 - GOV.Uk</a:t>
            </a:r>
            <a:br>
              <a:rPr lang="en-GB" u="sng">
                <a:hlinkClick r:id="rId3">
                  <a:extLst>
                    <a:ext uri="{A12FA001-AC4F-418D-AE19-62706E023703}">
                      <ahyp:hlinkClr xmlns:ahyp="http://schemas.microsoft.com/office/drawing/2018/hyperlinkcolor" val="tx"/>
                    </a:ext>
                  </a:extLst>
                </a:hlinkClick>
              </a:rPr>
            </a:br>
            <a:r>
              <a:rPr lang="en-GB" sz="2800" u="sng" baseline="30000">
                <a:hlinkClick r:id="rId3">
                  <a:extLst>
                    <a:ext uri="{A12FA001-AC4F-418D-AE19-62706E023703}">
                      <ahyp:hlinkClr xmlns:ahyp="http://schemas.microsoft.com/office/drawing/2018/hyperlinkcolor" val="tx"/>
                    </a:ext>
                  </a:extLst>
                </a:hlinkClick>
              </a:rPr>
              <a:t>2</a:t>
            </a:r>
            <a:r>
              <a:rPr lang="en-GB" sz="2800" baseline="30000">
                <a:ea typeface="+mn-lt"/>
                <a:cs typeface="+mn-lt"/>
              </a:rPr>
              <a:t>www.acas.org.uk/employment-rights-act-2025</a:t>
            </a:r>
            <a:br>
              <a:rPr lang="en-GB" sz="2800" baseline="30000">
                <a:ea typeface="+mn-lt"/>
                <a:cs typeface="+mn-lt"/>
              </a:rPr>
            </a:br>
            <a:endParaRPr lang="en-GB" sz="2800" u="sng"/>
          </a:p>
          <a:p>
            <a:endParaRPr lang="en-GB" sz="2800" baseline="30000"/>
          </a:p>
          <a:p>
            <a:endParaRPr lang="en-GB" sz="1600" baseline="30000"/>
          </a:p>
          <a:p>
            <a:endParaRPr lang="en-GB"/>
          </a:p>
        </p:txBody>
      </p:sp>
    </p:spTree>
    <p:extLst>
      <p:ext uri="{BB962C8B-B14F-4D97-AF65-F5344CB8AC3E}">
        <p14:creationId xmlns:p14="http://schemas.microsoft.com/office/powerpoint/2010/main" val="238472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0634" y="0"/>
            <a:ext cx="7326351" cy="1919503"/>
          </a:xfrm>
        </p:spPr>
        <p:txBody>
          <a:bodyPr/>
          <a:lstStyle/>
          <a:p>
            <a:r>
              <a:rPr lang="en-US" sz="4000">
                <a:latin typeface="Arial"/>
                <a:cs typeface="Arial"/>
              </a:rPr>
              <a:t>Activity B: Other options</a:t>
            </a:r>
          </a:p>
        </p:txBody>
      </p:sp>
      <p:sp>
        <p:nvSpPr>
          <p:cNvPr id="5" name="TextBox 4"/>
          <p:cNvSpPr txBox="1"/>
          <p:nvPr/>
        </p:nvSpPr>
        <p:spPr>
          <a:xfrm>
            <a:off x="1505415" y="2427386"/>
            <a:ext cx="5085885" cy="3262432"/>
          </a:xfrm>
          <a:prstGeom prst="rect">
            <a:avLst/>
          </a:prstGeom>
          <a:noFill/>
        </p:spPr>
        <p:txBody>
          <a:bodyPr wrap="square" lIns="0" tIns="0" rIns="0" bIns="0" rtlCol="0">
            <a:spAutoFit/>
          </a:bodyPr>
          <a:lstStyle/>
          <a:p>
            <a:r>
              <a:rPr lang="en-US" sz="2400">
                <a:latin typeface="Arial"/>
                <a:cs typeface="Arial"/>
              </a:rPr>
              <a:t>Discuss the benefits of being in a trade union as opposed to some of the following options:</a:t>
            </a:r>
          </a:p>
          <a:p>
            <a:pPr marL="342900" indent="-342900">
              <a:spcBef>
                <a:spcPts val="600"/>
              </a:spcBef>
              <a:buFont typeface="Arial"/>
              <a:buChar char="•"/>
            </a:pPr>
            <a:r>
              <a:rPr lang="en-US" sz="2400">
                <a:latin typeface="Arial"/>
                <a:cs typeface="Arial"/>
              </a:rPr>
              <a:t>Facebook group or other social media groups</a:t>
            </a:r>
          </a:p>
          <a:p>
            <a:pPr marL="342900" indent="-342900">
              <a:spcBef>
                <a:spcPts val="600"/>
              </a:spcBef>
              <a:buFont typeface="Arial"/>
              <a:buChar char="•"/>
            </a:pPr>
            <a:r>
              <a:rPr lang="en-US" sz="2400">
                <a:latin typeface="Arial"/>
                <a:cs typeface="Arial"/>
              </a:rPr>
              <a:t>Workers/employee’s forum</a:t>
            </a:r>
          </a:p>
          <a:p>
            <a:pPr marL="342900" indent="-342900">
              <a:spcBef>
                <a:spcPts val="600"/>
              </a:spcBef>
              <a:buFont typeface="Arial"/>
              <a:buChar char="•"/>
            </a:pPr>
            <a:r>
              <a:rPr lang="en-US" sz="2400">
                <a:latin typeface="Arial"/>
                <a:cs typeface="Arial"/>
              </a:rPr>
              <a:t>Single employee action</a:t>
            </a:r>
          </a:p>
          <a:p>
            <a:pPr marL="342900" indent="-342900">
              <a:spcBef>
                <a:spcPts val="600"/>
              </a:spcBef>
              <a:buFont typeface="Arial"/>
              <a:buChar char="•"/>
            </a:pPr>
            <a:r>
              <a:rPr lang="en-US" sz="2400">
                <a:latin typeface="Arial"/>
                <a:cs typeface="Arial"/>
              </a:rPr>
              <a:t>Professional body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2895553315"/>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9ee50a468a1df45cb04c4cf7cf53f91b">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0682d65b56c2810fb0605dcc6fee6b1a"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Props1.xml><?xml version="1.0" encoding="utf-8"?>
<ds:datastoreItem xmlns:ds="http://schemas.openxmlformats.org/officeDocument/2006/customXml" ds:itemID="{F0EF1896-1171-4373-834E-44D33E590BC3}">
  <ds:schemaRefs>
    <ds:schemaRef ds:uri="http://schemas.microsoft.com/sharepoint/v3/contenttype/forms"/>
  </ds:schemaRefs>
</ds:datastoreItem>
</file>

<file path=customXml/itemProps2.xml><?xml version="1.0" encoding="utf-8"?>
<ds:datastoreItem xmlns:ds="http://schemas.openxmlformats.org/officeDocument/2006/customXml" ds:itemID="{DCB5799D-484E-4F67-B2DD-9AA5793E29C5}">
  <ds:schemaRefs>
    <ds:schemaRef ds:uri="0ecf5486-e989-4379-bfee-e9488933998c"/>
    <ds:schemaRef ds:uri="95c4e850-32b5-4d18-96f2-9b7a5c16f8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F8E2033-CC29-45CD-B92D-D16C16613205}">
  <ds:schemaRefs>
    <ds:schemaRef ds:uri="0ecf5486-e989-4379-bfee-e9488933998c"/>
    <ds:schemaRef ds:uri="95c4e850-32b5-4d18-96f2-9b7a5c16f8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Application>Microsoft Office PowerPoint</Application>
  <PresentationFormat>Widescreen</PresentationFormat>
  <Slides>11</Slides>
  <Notes>11</Notes>
  <HiddenSlides>0</HiddenSlide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Prospect-Bectu-theme</vt:lpstr>
      <vt:lpstr>2019-01389-Template-Bectu-Powerpoint-template-Version-12-09-2019 (1)</vt:lpstr>
      <vt:lpstr>PowerPoint Presentation</vt:lpstr>
      <vt:lpstr>Introductions </vt:lpstr>
      <vt:lpstr>What is a trade union? </vt:lpstr>
      <vt:lpstr>The definition  of a trade union</vt:lpstr>
      <vt:lpstr>Recognition in the workplace</vt:lpstr>
      <vt:lpstr>An unrecognised workplace  Vs a recognised workplace</vt:lpstr>
      <vt:lpstr>Your right to join a trade union</vt:lpstr>
      <vt:lpstr>The benefits of trade unions</vt:lpstr>
      <vt:lpstr>Activity B: Other options</vt:lpstr>
      <vt:lpstr>Activity C: What can a union negotiate on?</vt:lpstr>
      <vt:lpstr>Activity D: Your workplace 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revision>29</cp:revision>
  <cp:lastPrinted>2026-01-13T09:26:04Z</cp:lastPrinted>
  <dcterms:created xsi:type="dcterms:W3CDTF">2019-10-02T11:31:35Z</dcterms:created>
  <dcterms:modified xsi:type="dcterms:W3CDTF">2026-04-21T08:52:51Z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732686997</vt:i4>
  </property>
  <property fmtid="{D5CDD505-2E9C-101B-9397-08002B2CF9AE}" pid="3" name="_NewReviewCycle">
    <vt:lpwstr/>
  </property>
  <property fmtid="{D5CDD505-2E9C-101B-9397-08002B2CF9AE}" pid="4" name="_EmailSubject">
    <vt:lpwstr>New materials</vt:lpwstr>
  </property>
  <property fmtid="{D5CDD505-2E9C-101B-9397-08002B2CF9AE}" pid="5" name="_AuthorEmail">
    <vt:lpwstr>Kathryn.Sharratt@prospect.org.uk</vt:lpwstr>
  </property>
  <property fmtid="{D5CDD505-2E9C-101B-9397-08002B2CF9AE}" pid="6" name="_AuthorEmailDisplayName">
    <vt:lpwstr>Kathryn Sharratt</vt:lpwstr>
  </property>
  <property fmtid="{D5CDD505-2E9C-101B-9397-08002B2CF9AE}" pid="7" name="_PreviousAdHocReviewCycleID">
    <vt:i4>-2097654845</vt:i4>
  </property>
  <property fmtid="{D5CDD505-2E9C-101B-9397-08002B2CF9AE}" pid="8" name="ContentTypeId">
    <vt:lpwstr>0x010100D8D7AC766A08B146B6390D5D437781FB</vt:lpwstr>
  </property>
  <property fmtid="{D5CDD505-2E9C-101B-9397-08002B2CF9AE}" pid="9" name="MediaServiceImageTags">
    <vt:lpwstr/>
  </property>
</Properties>
</file>