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17"/>
  </p:notesMasterIdLst>
  <p:handoutMasterIdLst>
    <p:handoutMasterId r:id="rId18"/>
  </p:handoutMasterIdLst>
  <p:sldIdLst>
    <p:sldId id="554" r:id="rId6"/>
    <p:sldId id="555" r:id="rId7"/>
    <p:sldId id="553" r:id="rId8"/>
    <p:sldId id="511" r:id="rId9"/>
    <p:sldId id="518" r:id="rId10"/>
    <p:sldId id="552" r:id="rId11"/>
    <p:sldId id="514" r:id="rId12"/>
    <p:sldId id="513" r:id="rId13"/>
    <p:sldId id="512" r:id="rId14"/>
    <p:sldId id="519" r:id="rId15"/>
    <p:sldId id="550" r:id="rId16"/>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F1FBB-BAC1-49D8-BBB6-E3D87A709044}" v="259" dt="2026-01-14T10:40:58.559"/>
    <p1510:client id="{FC943D0D-BD7C-486A-B7D5-D7F5DC421B05}" v="4" dt="2026-01-15T07:37:04.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68377" autoAdjust="0"/>
  </p:normalViewPr>
  <p:slideViewPr>
    <p:cSldViewPr snapToGrid="0">
      <p:cViewPr>
        <p:scale>
          <a:sx n="90" d="100"/>
          <a:sy n="90" d="100"/>
        </p:scale>
        <p:origin x="304" y="-6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1/15/2026</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1/15/2026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spect.org.uk/tutor-pr1-pr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2B29-B86E-A23E-C1DC-6252AA90D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97256-0738-0069-02FE-B7E3FB419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9AF05-F26E-6155-2035-559B3F23D01B}"/>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en-US" baseline="0" dirty="0"/>
              <a:t>Introduce yourself including your pro nouns</a:t>
            </a:r>
          </a:p>
          <a:p>
            <a:pPr marL="171450" indent="-171450">
              <a:buFont typeface="Arial" panose="020B0604020202020204" pitchFamily="34" charset="0"/>
              <a:buChar char="•"/>
            </a:pPr>
            <a:r>
              <a:rPr lang="en-US" baseline="0" dirty="0"/>
              <a:t>Talk through some of the technology e.g. cameras on + mute when not speaking + use of virtual hands and use of chat </a:t>
            </a:r>
          </a:p>
          <a:p>
            <a:pPr marL="171450" indent="-171450">
              <a:buFont typeface="Arial" panose="020B0604020202020204" pitchFamily="34" charset="0"/>
              <a:buChar char="•"/>
            </a:pPr>
            <a:r>
              <a:rPr lang="en-US" baseline="0" dirty="0"/>
              <a:t>Their joining instructions asked them to go to </a:t>
            </a:r>
            <a:r>
              <a:rPr lang="en-GB" baseline="0" dirty="0">
                <a:hlinkClick r:id="rId3"/>
              </a:rPr>
              <a:t>Tutor resources – Prospect | Prospect</a:t>
            </a:r>
            <a:r>
              <a:rPr lang="en-GB" baseline="0" dirty="0"/>
              <a:t>; download workbook and do some pre reading. Show them the webpage and open up the workbook and talk through various sections including Learning outcomes, course timetable, equality and diversity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Explain that this is an interactive course and reps are encouraged to discuss ideas, ask questions and participate in the sessions. We will have opportunity to talk to each other and share experiences from different workplaces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For some of the activities we will use interactive tools like </a:t>
            </a:r>
            <a:r>
              <a:rPr lang="en-GB" sz="1200" kern="1200" dirty="0" err="1">
                <a:solidFill>
                  <a:schemeClr val="dk1"/>
                </a:solidFill>
                <a:effectLst/>
                <a:latin typeface="+mn-lt"/>
                <a:ea typeface="+mn-ea"/>
                <a:cs typeface="+mn-cs"/>
              </a:rPr>
              <a:t>slido</a:t>
            </a:r>
            <a:r>
              <a:rPr lang="en-GB" sz="1200" kern="1200" dirty="0">
                <a:solidFill>
                  <a:schemeClr val="dk1"/>
                </a:solidFill>
                <a:effectLst/>
                <a:latin typeface="+mn-lt"/>
                <a:ea typeface="+mn-ea"/>
                <a:cs typeface="+mn-cs"/>
              </a:rPr>
              <a:t> or whiteboard or chat (whatever you are most confident in using).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Explain how the tutors feedback works.</a:t>
            </a:r>
            <a:br>
              <a:rPr lang="en-US" dirty="0"/>
            </a:br>
            <a:endParaRPr lang="en-US" dirty="0"/>
          </a:p>
        </p:txBody>
      </p:sp>
      <p:sp>
        <p:nvSpPr>
          <p:cNvPr id="4" name="Slide Number Placeholder 3">
            <a:extLst>
              <a:ext uri="{FF2B5EF4-FFF2-40B4-BE49-F238E27FC236}">
                <a16:creationId xmlns:a16="http://schemas.microsoft.com/office/drawing/2014/main" id="{2EF18CF0-3BE2-0A7A-4B48-9884D69FE686}"/>
              </a:ext>
            </a:extLst>
          </p:cNvPr>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21236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0" dirty="0">
                <a:latin typeface="Arial" charset="0"/>
                <a:ea typeface="Arial" charset="0"/>
                <a:cs typeface="Arial" charset="0"/>
              </a:rPr>
              <a:t>You can run this in a number of ways: Open a word cloud in slido.com, use whiteboard or chat</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p>
          <a:p>
            <a:endParaRPr lang="en-US" baseline="0" dirty="0"/>
          </a:p>
          <a:p>
            <a:pPr marL="0" indent="0">
              <a:buFont typeface="Arial" charset="0"/>
              <a:buNone/>
            </a:pPr>
            <a:r>
              <a:rPr lang="en-US" dirty="0"/>
              <a:t>Sum up with explaining that negotiating is finding a compromise/middle ground that both sides are happy with. </a:t>
            </a:r>
          </a:p>
          <a:p>
            <a:pPr marL="0" indent="0">
              <a:buFont typeface="Arial" charset="0"/>
              <a:buNone/>
            </a:pPr>
            <a:endParaRPr lang="en-US" dirty="0"/>
          </a:p>
          <a:p>
            <a:pPr marL="0" indent="0">
              <a:buFont typeface="Arial" charset="0"/>
              <a:buNone/>
            </a:pPr>
            <a:r>
              <a:rPr lang="en-US" dirty="0"/>
              <a:t>Talk about how </a:t>
            </a:r>
            <a:r>
              <a:rPr lang="en-US" dirty="0" err="1"/>
              <a:t>organising</a:t>
            </a:r>
            <a:r>
              <a:rPr lang="en-US" dirty="0"/>
              <a:t> and campaigning are also an important part of the negotiation cycle which give power to your arguments. We will look at </a:t>
            </a:r>
            <a:r>
              <a:rPr lang="en-US" dirty="0" err="1"/>
              <a:t>organising</a:t>
            </a:r>
            <a:r>
              <a:rPr lang="en-US" dirty="0"/>
              <a:t> in the next section.</a:t>
            </a:r>
          </a:p>
          <a:p>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Set as homework. To complete statements</a:t>
            </a:r>
            <a:r>
              <a:rPr lang="en-US" b="1" baseline="0">
                <a:latin typeface="Arial" charset="0"/>
                <a:ea typeface="Arial" charset="0"/>
                <a:cs typeface="Arial" charset="0"/>
              </a:rPr>
              <a:t> and watch video 1 in the </a:t>
            </a:r>
            <a:r>
              <a:rPr lang="en-US" b="1" baseline="0" err="1">
                <a:latin typeface="Arial" charset="0"/>
                <a:ea typeface="Arial" charset="0"/>
                <a:cs typeface="Arial" charset="0"/>
              </a:rPr>
              <a:t>vimeo</a:t>
            </a:r>
            <a:r>
              <a:rPr lang="en-US" b="1" baseline="0">
                <a:latin typeface="Arial" charset="0"/>
                <a:ea typeface="Arial" charset="0"/>
                <a:cs typeface="Arial" charset="0"/>
              </a:rPr>
              <a:t> collection  ‘How Prospect works.’</a:t>
            </a:r>
          </a:p>
          <a:p>
            <a:endParaRPr lang="en-US" b="1">
              <a:latin typeface="Arial" charset="0"/>
              <a:ea typeface="Arial" charset="0"/>
              <a:cs typeface="Arial" charset="0"/>
            </a:endParaRPr>
          </a:p>
          <a:p>
            <a:r>
              <a:rPr lang="en-US" b="1" baseline="0">
                <a:latin typeface="Arial" charset="0"/>
                <a:ea typeface="Arial" charset="0"/>
                <a:cs typeface="Arial" charset="0"/>
              </a:rPr>
              <a:t>There are three other videos in the collection for reference we use for reps 2 training so just refer to the first video on the structure.</a:t>
            </a:r>
          </a:p>
          <a:p>
            <a:endParaRPr lang="en-US" b="1">
              <a:latin typeface="Arial" charset="0"/>
              <a:ea typeface="Arial" charset="0"/>
              <a:cs typeface="Arial" charset="0"/>
            </a:endParaRP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A snapshot of what their branch is like </a:t>
            </a:r>
            <a:r>
              <a:rPr lang="en-US" b="1" err="1">
                <a:latin typeface="Arial" charset="0"/>
                <a:ea typeface="Arial" charset="0"/>
                <a:cs typeface="Arial" charset="0"/>
              </a:rPr>
              <a:t>Organising</a:t>
            </a:r>
            <a:r>
              <a:rPr lang="en-US" b="1">
                <a:latin typeface="Arial" charset="0"/>
                <a:ea typeface="Arial" charset="0"/>
                <a:cs typeface="Arial" charset="0"/>
              </a:rPr>
              <a:t>/servicing &amp; what the structure of Prospect is</a:t>
            </a:r>
          </a:p>
          <a:p>
            <a:endParaRPr lang="en-GB"/>
          </a:p>
          <a:p>
            <a:r>
              <a:rPr lang="en-GB" sz="1200" kern="1200">
                <a:solidFill>
                  <a:schemeClr val="tx1"/>
                </a:solidFill>
                <a:effectLst/>
                <a:latin typeface="+mn-lt"/>
                <a:ea typeface="+mn-ea"/>
                <a:cs typeface="+mn-cs"/>
              </a:rPr>
              <a:t>Follow up for the second sessions looks at the following </a:t>
            </a:r>
            <a:r>
              <a:rPr lang="en-GB"/>
              <a:t>questions,</a:t>
            </a:r>
            <a:r>
              <a:rPr lang="en-GB" sz="1200" kern="1200">
                <a:solidFill>
                  <a:schemeClr val="tx1"/>
                </a:solidFill>
                <a:effectLst/>
                <a:latin typeface="+mn-lt"/>
                <a:ea typeface="+mn-ea"/>
                <a:cs typeface="+mn-cs"/>
              </a:rPr>
              <a:t> think about:</a:t>
            </a:r>
          </a:p>
          <a:p>
            <a:pPr lvl="0"/>
            <a:r>
              <a:rPr lang="en-GB" sz="1200" kern="1200">
                <a:solidFill>
                  <a:schemeClr val="tx1"/>
                </a:solidFill>
                <a:effectLst/>
                <a:latin typeface="+mn-lt"/>
                <a:ea typeface="+mn-ea"/>
                <a:cs typeface="+mn-cs"/>
              </a:rPr>
              <a:t>On a scale of 1-10, how well organised would you say your workplace is? </a:t>
            </a:r>
          </a:p>
          <a:p>
            <a:pPr lvl="0"/>
            <a:r>
              <a:rPr lang="en-GB" sz="1200" kern="1200">
                <a:solidFill>
                  <a:schemeClr val="tx1"/>
                </a:solidFill>
                <a:effectLst/>
                <a:latin typeface="+mn-lt"/>
                <a:ea typeface="+mn-ea"/>
                <a:cs typeface="+mn-cs"/>
              </a:rPr>
              <a:t>In what ways is your workplace organised?</a:t>
            </a:r>
          </a:p>
          <a:p>
            <a:pPr lvl="0"/>
            <a:r>
              <a:rPr lang="en-GB" sz="1200" kern="120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getting members active</a:t>
            </a:r>
          </a:p>
          <a:p>
            <a:endParaRPr lang="en-US" b="0"/>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Page 11 in workbooks in a place to make notes</a:t>
            </a:r>
          </a:p>
          <a:p>
            <a:pPr marL="171450" indent="-171450">
              <a:buFont typeface="Arial" panose="020B0604020202020204" pitchFamily="34" charset="0"/>
              <a:buChar char="•"/>
            </a:pPr>
            <a:r>
              <a:rPr lang="en-GB" dirty="0"/>
              <a:t>You can do this in pairs but takes longer or ask them to introduce themselves if you have a larger group</a:t>
            </a:r>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95988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D0BF7-0B21-AB02-7724-A2C414765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254C7-B5F8-0B28-DB3B-A57AC0DB1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5913C-2EA8-8929-722E-34CD3F84B27E}"/>
              </a:ext>
            </a:extLst>
          </p:cNvPr>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In particular 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a:extLst>
              <a:ext uri="{FF2B5EF4-FFF2-40B4-BE49-F238E27FC236}">
                <a16:creationId xmlns:a16="http://schemas.microsoft.com/office/drawing/2014/main" id="{3CF84E05-6156-1592-D98F-7D61E54418D6}"/>
              </a:ext>
            </a:extLst>
          </p:cNvPr>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90117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are still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dirty="0">
                <a:latin typeface="Arial" charset="0"/>
                <a:ea typeface="Arial" charset="0"/>
                <a:cs typeface="Arial" charset="0"/>
              </a:rPr>
              <a:t>Outcome to be achieved: Learn</a:t>
            </a:r>
            <a:r>
              <a:rPr lang="en-US" sz="2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dirty="0"/>
          </a:p>
          <a:p>
            <a:pPr lvl="2" eaLnBrk="1" hangingPunct="1">
              <a:lnSpc>
                <a:spcPct val="100000"/>
              </a:lnSpc>
              <a:spcBef>
                <a:spcPts val="600"/>
              </a:spcBef>
              <a:buClr>
                <a:schemeClr val="tx2"/>
              </a:buClr>
              <a:buFont typeface="Wingdings" charset="2"/>
              <a:buNone/>
            </a:pPr>
            <a:r>
              <a:rPr lang="en-GB" altLang="en-US" sz="24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dirty="0"/>
              <a:t>over 50% membership; or </a:t>
            </a:r>
          </a:p>
          <a:p>
            <a:pPr marL="1439863" lvl="3" indent="-457200" eaLnBrk="1" hangingPunct="1">
              <a:spcBef>
                <a:spcPts val="600"/>
              </a:spcBef>
              <a:buClr>
                <a:schemeClr val="tx1"/>
              </a:buClr>
              <a:buFont typeface="Tahoma" charset="0"/>
              <a:buAutoNum type="alphaLcParenR"/>
            </a:pPr>
            <a:r>
              <a:rPr lang="en-GB" altLang="en-US" dirty="0"/>
              <a:t>over 10% membership </a:t>
            </a:r>
            <a:r>
              <a:rPr lang="en-GB" altLang="en-US" dirty="0">
                <a:solidFill>
                  <a:schemeClr val="tx2"/>
                </a:solidFill>
              </a:rPr>
              <a:t>and </a:t>
            </a:r>
          </a:p>
          <a:p>
            <a:pPr marL="1401763" lvl="4" indent="0" eaLnBrk="1" hangingPunct="1">
              <a:spcBef>
                <a:spcPts val="600"/>
              </a:spcBef>
              <a:buClr>
                <a:schemeClr val="tx1"/>
              </a:buClr>
              <a:buFontTx/>
              <a:buNone/>
            </a:pPr>
            <a:r>
              <a:rPr lang="en-GB" altLang="en-US" sz="2400" dirty="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a:latin typeface="Arial" charset="0"/>
                <a:ea typeface="Arial" charset="0"/>
                <a:cs typeface="Arial" charset="0"/>
              </a:rPr>
              <a:t>Outcome to be achieved: Learn</a:t>
            </a:r>
            <a:r>
              <a:rPr lang="en-US" sz="1400" b="1" baseline="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a:p>
          <a:p>
            <a:pPr lvl="2" eaLnBrk="1" hangingPunct="1">
              <a:lnSpc>
                <a:spcPct val="100000"/>
              </a:lnSpc>
              <a:spcBef>
                <a:spcPts val="600"/>
              </a:spcBef>
              <a:buClr>
                <a:schemeClr val="tx2"/>
              </a:buClr>
              <a:buFont typeface="Wingdings" charset="2"/>
              <a:buNone/>
            </a:pPr>
            <a:r>
              <a:rPr lang="en-GB" altLang="en-US" sz="180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a:t>over 50% membership; or </a:t>
            </a:r>
          </a:p>
          <a:p>
            <a:pPr marL="1439863" lvl="3" indent="-457200" eaLnBrk="1" hangingPunct="1">
              <a:spcBef>
                <a:spcPts val="600"/>
              </a:spcBef>
              <a:buClr>
                <a:schemeClr val="tx1"/>
              </a:buClr>
              <a:buFont typeface="Tahoma" charset="0"/>
              <a:buAutoNum type="alphaLcParenR"/>
            </a:pPr>
            <a:r>
              <a:rPr lang="en-GB" altLang="en-US" sz="1800"/>
              <a:t>over 10% membership </a:t>
            </a:r>
            <a:r>
              <a:rPr lang="en-GB" altLang="en-US" sz="1800">
                <a:solidFill>
                  <a:schemeClr val="tx2"/>
                </a:solidFill>
              </a:rPr>
              <a:t>and </a:t>
            </a:r>
          </a:p>
          <a:p>
            <a:pPr marL="1401763" lvl="4" indent="0" eaLnBrk="1" hangingPunct="1">
              <a:spcBef>
                <a:spcPts val="600"/>
              </a:spcBef>
              <a:buClr>
                <a:schemeClr val="tx1"/>
              </a:buClr>
              <a:buFontTx/>
              <a:buNone/>
            </a:pPr>
            <a:r>
              <a:rPr lang="en-GB" altLang="en-US" sz="1800"/>
              <a:t>gets a majority in a ballot of all employees</a:t>
            </a:r>
            <a:r>
              <a:rPr lang="en-GB" altLang="en-US" sz="240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Facts</a:t>
            </a:r>
            <a:r>
              <a:rPr lang="en-US" b="1" baseline="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a:t>If someone is saying their</a:t>
            </a:r>
            <a:r>
              <a:rPr lang="en-US" baseline="0"/>
              <a:t> career might be affected if they join, or it is not for my level of management, the law gives anyone the right to join a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dirty="0"/>
              <a:t>These 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13,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trade-union-statistics-202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D1E0-01C9-C0A9-2A53-932A68BCCC1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BB085F6-E496-8B9C-2738-B78BE91194C5}"/>
              </a:ext>
            </a:extLst>
          </p:cNvPr>
          <p:cNvSpPr txBox="1">
            <a:spLocks/>
          </p:cNvSpPr>
          <p:nvPr/>
        </p:nvSpPr>
        <p:spPr>
          <a:xfrm>
            <a:off x="705315" y="-103142"/>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latin typeface="Arial"/>
                <a:cs typeface="Arial"/>
              </a:rPr>
              <a:t>Reps 1: </a:t>
            </a:r>
            <a:r>
              <a:rPr lang="en-US" b="1" i="1" dirty="0">
                <a:latin typeface="Arial"/>
                <a:cs typeface="Arial"/>
              </a:rPr>
              <a:t>course overview</a:t>
            </a:r>
          </a:p>
        </p:txBody>
      </p:sp>
      <p:sp>
        <p:nvSpPr>
          <p:cNvPr id="3" name="TextBox 2">
            <a:extLst>
              <a:ext uri="{FF2B5EF4-FFF2-40B4-BE49-F238E27FC236}">
                <a16:creationId xmlns:a16="http://schemas.microsoft.com/office/drawing/2014/main" id="{6038E71A-A2B7-9682-CA39-C93B35A7A7A6}"/>
              </a:ext>
            </a:extLst>
          </p:cNvPr>
          <p:cNvSpPr txBox="1"/>
          <p:nvPr/>
        </p:nvSpPr>
        <p:spPr>
          <a:xfrm>
            <a:off x="622404" y="2188926"/>
            <a:ext cx="5883904"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Tech!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Course materials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Learning outcomes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Timetable:</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Break 11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Lunch 1</a:t>
            </a:r>
          </a:p>
          <a:p>
            <a:pPr marL="800100" lvl="1"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Finish 3.30</a:t>
            </a:r>
          </a:p>
          <a:p>
            <a:pPr marL="800100" lvl="1"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Tutor feedback</a:t>
            </a:r>
          </a:p>
        </p:txBody>
      </p:sp>
    </p:spTree>
    <p:extLst>
      <p:ext uri="{BB962C8B-B14F-4D97-AF65-F5344CB8AC3E}">
        <p14:creationId xmlns:p14="http://schemas.microsoft.com/office/powerpoint/2010/main" val="588309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a:latin typeface="Arial"/>
                <a:cs typeface="Arial"/>
              </a:rPr>
              <a:t>Activity D: Your workplace Homework</a:t>
            </a:r>
          </a:p>
        </p:txBody>
      </p:sp>
      <p:sp>
        <p:nvSpPr>
          <p:cNvPr id="6" name="Rectangle 5"/>
          <p:cNvSpPr/>
          <p:nvPr/>
        </p:nvSpPr>
        <p:spPr>
          <a:xfrm>
            <a:off x="536713" y="1779105"/>
            <a:ext cx="5864087" cy="50706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Watch Video 1 on Union Structure </a:t>
            </a:r>
            <a:r>
              <a:rPr lang="en-GB" sz="1600">
                <a:latin typeface="Arial" panose="020B0604020202020204" pitchFamily="34" charset="0"/>
                <a:cs typeface="Arial" panose="020B0604020202020204" pitchFamily="34" charset="0"/>
              </a:rPr>
              <a:t>(10 mins)</a:t>
            </a: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 Video link; </a:t>
            </a:r>
            <a:r>
              <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https://vimeo.com/showcase/prospect-ed</a:t>
            </a:r>
            <a:endParaRPr lang="en-GB" sz="1800" b="1" u="sng">
              <a:solidFill>
                <a:srgbClr val="0000FF"/>
              </a:solidFill>
              <a:effectLst/>
              <a:latin typeface="Arial" panose="020B0604020202020204" pitchFamily="34" charset="0"/>
              <a:ea typeface="Times" panose="02020603050405020304" pitchFamily="18" charset="0"/>
              <a:cs typeface="Times New Roman" panose="02020603050405020304" pitchFamily="18" charset="0"/>
            </a:endParaRPr>
          </a:p>
          <a:p>
            <a:pPr>
              <a:spcBef>
                <a:spcPts val="900"/>
              </a:spcBef>
            </a:pPr>
            <a:r>
              <a:rPr lang="en-GB" sz="1800" b="1" u="sng">
                <a:effectLst/>
                <a:latin typeface="Arial" panose="020B0604020202020204" pitchFamily="34" charset="0"/>
                <a:ea typeface="Times" panose="02020603050405020304" pitchFamily="18" charset="0"/>
                <a:cs typeface="Times New Roman" panose="02020603050405020304" pitchFamily="18" charset="0"/>
              </a:rPr>
              <a:t>Password – education </a:t>
            </a:r>
            <a:endParaRPr lang="en-GB" sz="1800">
              <a:effectLst/>
              <a:latin typeface="Arial" panose="020B0604020202020204" pitchFamily="34" charset="0"/>
              <a:ea typeface="Times" panose="02020603050405020304" pitchFamily="18" charset="0"/>
              <a:cs typeface="Times New Roman" panose="02020603050405020304" pitchFamily="18" charset="0"/>
            </a:endParaRPr>
          </a:p>
          <a:p>
            <a:pPr marL="342900" indent="-342900">
              <a:spcBef>
                <a:spcPts val="900"/>
              </a:spcBef>
              <a:buFont typeface="Arial" panose="020B0604020202020204" pitchFamily="34" charset="0"/>
              <a:buChar char="•"/>
            </a:pPr>
            <a:endParaRPr lang="en-GB" sz="2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26F5-C78F-E866-3ED5-F150D13220EF}"/>
              </a:ext>
            </a:extLst>
          </p:cNvPr>
          <p:cNvSpPr>
            <a:spLocks noGrp="1"/>
          </p:cNvSpPr>
          <p:nvPr>
            <p:ph type="ctrTitle"/>
          </p:nvPr>
        </p:nvSpPr>
        <p:spPr>
          <a:xfrm>
            <a:off x="613735" y="1120378"/>
            <a:ext cx="7347724" cy="1589999"/>
          </a:xfrm>
        </p:spPr>
        <p:txBody>
          <a:bodyPr/>
          <a:lstStyle/>
          <a:p>
            <a:r>
              <a:rPr lang="en-GB" sz="4400" dirty="0"/>
              <a:t>Introductions</a:t>
            </a:r>
            <a:br>
              <a:rPr lang="en-GB" dirty="0"/>
            </a:br>
            <a:endParaRPr lang="en-GB" dirty="0"/>
          </a:p>
        </p:txBody>
      </p:sp>
      <p:sp>
        <p:nvSpPr>
          <p:cNvPr id="3" name="Subtitle 2">
            <a:extLst>
              <a:ext uri="{FF2B5EF4-FFF2-40B4-BE49-F238E27FC236}">
                <a16:creationId xmlns:a16="http://schemas.microsoft.com/office/drawing/2014/main" id="{C174EA16-529A-6C0A-3D1F-496B647FABE1}"/>
              </a:ext>
            </a:extLst>
          </p:cNvPr>
          <p:cNvSpPr>
            <a:spLocks noGrp="1"/>
          </p:cNvSpPr>
          <p:nvPr>
            <p:ph type="subTitle" idx="1"/>
          </p:nvPr>
        </p:nvSpPr>
        <p:spPr>
          <a:xfrm>
            <a:off x="708837" y="2169042"/>
            <a:ext cx="8371368" cy="3412636"/>
          </a:xfrm>
        </p:spPr>
        <p:txBody>
          <a:bodyPr>
            <a:normAutofit fontScale="32500" lnSpcReduction="20000"/>
          </a:bodyPr>
          <a:lstStyle/>
          <a:p>
            <a:pPr marL="457200" lvl="0" indent="-457200">
              <a:buFont typeface="Arial" panose="020B0604020202020204" pitchFamily="34" charset="0"/>
              <a:buChar char="•"/>
            </a:pPr>
            <a:r>
              <a:rPr lang="en-GB" sz="7400" dirty="0"/>
              <a:t>their name </a:t>
            </a:r>
          </a:p>
          <a:p>
            <a:pPr marL="457200" lvl="0" indent="-457200">
              <a:buFont typeface="Arial" panose="020B0604020202020204" pitchFamily="34" charset="0"/>
              <a:buChar char="•"/>
            </a:pPr>
            <a:r>
              <a:rPr lang="en-GB" sz="7400" dirty="0"/>
              <a:t>the company they work for </a:t>
            </a:r>
          </a:p>
          <a:p>
            <a:pPr marL="457200" lvl="0" indent="-457200">
              <a:buFont typeface="Arial" panose="020B0604020202020204" pitchFamily="34" charset="0"/>
              <a:buChar char="•"/>
            </a:pPr>
            <a:r>
              <a:rPr lang="en-GB" sz="7400" dirty="0"/>
              <a:t>their current work role</a:t>
            </a:r>
          </a:p>
          <a:p>
            <a:pPr marL="457200" lvl="0" indent="-457200">
              <a:buFont typeface="Arial" panose="020B0604020202020204" pitchFamily="34" charset="0"/>
              <a:buChar char="•"/>
            </a:pPr>
            <a:r>
              <a:rPr lang="en-GB" sz="7400" dirty="0"/>
              <a:t>why they first become involved in the union </a:t>
            </a:r>
          </a:p>
          <a:p>
            <a:pPr marL="457200" lvl="0" indent="-457200">
              <a:buFont typeface="Arial" panose="020B0604020202020204" pitchFamily="34" charset="0"/>
              <a:buChar char="•"/>
            </a:pPr>
            <a:r>
              <a:rPr lang="en-GB" sz="7400" dirty="0"/>
              <a:t>their current union role and how long they have been active in that role </a:t>
            </a:r>
          </a:p>
          <a:p>
            <a:pPr marL="457200" lvl="0" indent="-457200">
              <a:buFont typeface="Arial" panose="020B0604020202020204" pitchFamily="34" charset="0"/>
              <a:buChar char="•"/>
            </a:pPr>
            <a:r>
              <a:rPr lang="en-GB" sz="7400" dirty="0"/>
              <a:t>what they want from the course</a:t>
            </a:r>
          </a:p>
          <a:p>
            <a:pPr marL="457200" lvl="0" indent="-457200">
              <a:buFont typeface="Arial" panose="020B0604020202020204" pitchFamily="34" charset="0"/>
              <a:buChar char="•"/>
            </a:pPr>
            <a:r>
              <a:rPr lang="en-GB" sz="7400" dirty="0"/>
              <a:t>an interesting fact about the person (preferably not work-related).</a:t>
            </a:r>
          </a:p>
          <a:p>
            <a:endParaRPr lang="en-GB" dirty="0"/>
          </a:p>
        </p:txBody>
      </p:sp>
    </p:spTree>
    <p:extLst>
      <p:ext uri="{BB962C8B-B14F-4D97-AF65-F5344CB8AC3E}">
        <p14:creationId xmlns:p14="http://schemas.microsoft.com/office/powerpoint/2010/main" val="121223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3219-A2EB-3E20-54C2-1A39D322C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A622B-3E91-0C02-60E9-449001373816}"/>
              </a:ext>
            </a:extLst>
          </p:cNvPr>
          <p:cNvSpPr>
            <a:spLocks noGrp="1"/>
          </p:cNvSpPr>
          <p:nvPr>
            <p:ph type="ctrTitle"/>
          </p:nvPr>
        </p:nvSpPr>
        <p:spPr>
          <a:xfrm>
            <a:off x="632697" y="1676233"/>
            <a:ext cx="7939668" cy="1593199"/>
          </a:xfrm>
        </p:spPr>
        <p:txBody>
          <a:bodyPr/>
          <a:lstStyle/>
          <a:p>
            <a:r>
              <a:rPr lang="en-US" dirty="0">
                <a:latin typeface="Arial"/>
                <a:cs typeface="Arial"/>
              </a:rPr>
              <a:t>What is a trade union?</a:t>
            </a:r>
            <a:br>
              <a:rPr lang="en-US" dirty="0">
                <a:latin typeface="Arial"/>
                <a:cs typeface="Arial"/>
              </a:rPr>
            </a:br>
            <a:endParaRPr lang="en-US" sz="800" dirty="0">
              <a:latin typeface="Arial"/>
              <a:cs typeface="Arial"/>
            </a:endParaRPr>
          </a:p>
        </p:txBody>
      </p:sp>
    </p:spTree>
    <p:extLst>
      <p:ext uri="{BB962C8B-B14F-4D97-AF65-F5344CB8AC3E}">
        <p14:creationId xmlns:p14="http://schemas.microsoft.com/office/powerpoint/2010/main" val="393725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282" y="1101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904281" y="3361104"/>
            <a:ext cx="7259443"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667" y="254985"/>
            <a:ext cx="6858000"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995762" y="2087664"/>
            <a:ext cx="7895063" cy="1640239"/>
          </a:xfrm>
          <a:prstGeom prst="rect">
            <a:avLst/>
          </a:prstGeom>
          <a:noFill/>
        </p:spPr>
        <p:txBody>
          <a:bodyPr wrap="square" lIns="0" tIns="0" rIns="0" bIns="0" rtlCol="0">
            <a:noAutofit/>
          </a:bodyPr>
          <a:lstStyle/>
          <a:p>
            <a:pPr marL="342900" indent="-3429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342900" indent="-3429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995762" y="3727903"/>
            <a:ext cx="7538224" cy="184665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400" dirty="0">
                <a:latin typeface="Arial" charset="0"/>
                <a:ea typeface="Arial" charset="0"/>
                <a:cs typeface="Arial" charset="0"/>
              </a:rPr>
              <a:t>With a recognition agreement in place, the employer ‘</a:t>
            </a:r>
            <a:r>
              <a:rPr lang="en-US" sz="2400" dirty="0" err="1">
                <a:latin typeface="Arial" charset="0"/>
                <a:ea typeface="Arial" charset="0"/>
                <a:cs typeface="Arial" charset="0"/>
              </a:rPr>
              <a:t>recognises</a:t>
            </a:r>
            <a:r>
              <a:rPr lang="en-US" sz="2400" dirty="0">
                <a:latin typeface="Arial" charset="0"/>
                <a:ea typeface="Arial" charset="0"/>
                <a:cs typeface="Arial" charset="0"/>
              </a:rPr>
              <a:t>’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a:effectLst/>
                        </a:rPr>
                        <a:t>In an unrecognised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a:effectLst/>
                        </a:rPr>
                        <a:t>In a recognised workplace</a:t>
                      </a:r>
                      <a:endParaRPr lang="en-GB" sz="240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a:effectLst/>
                        </a:rPr>
                        <a:t>legal advice</a:t>
                      </a:r>
                    </a:p>
                    <a:p>
                      <a:pPr marL="342900" lvl="0" indent="-342900">
                        <a:spcAft>
                          <a:spcPts val="1200"/>
                        </a:spcAft>
                        <a:buFont typeface="Symbol" panose="05050102010706020507" pitchFamily="18" charset="2"/>
                        <a:buChar char=""/>
                      </a:pPr>
                      <a:r>
                        <a:rPr lang="en-GB" sz="1800" b="0">
                          <a:effectLst/>
                        </a:rPr>
                        <a:t>financial help and advice </a:t>
                      </a:r>
                    </a:p>
                    <a:p>
                      <a:pPr>
                        <a:spcAft>
                          <a:spcPts val="1200"/>
                        </a:spcAft>
                      </a:pPr>
                      <a:r>
                        <a:rPr lang="en-GB" sz="1800">
                          <a:effectLst/>
                        </a:rPr>
                        <a:t> </a:t>
                      </a:r>
                      <a:endParaRPr lang="en-GB" sz="180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a:effectLst/>
                        </a:rPr>
                        <a:t>On top of the individual rights, collective agreements usually cover pay arrangements and other terms and conditions of employment. </a:t>
                      </a:r>
                    </a:p>
                    <a:p>
                      <a:pPr>
                        <a:spcBef>
                          <a:spcPts val="900"/>
                        </a:spcBef>
                      </a:pPr>
                      <a:r>
                        <a:rPr lang="en-GB" sz="1800">
                          <a:effectLst/>
                        </a:rPr>
                        <a:t>These include the right to:</a:t>
                      </a:r>
                    </a:p>
                    <a:p>
                      <a:pPr marL="342900" lvl="0" indent="-342900">
                        <a:spcBef>
                          <a:spcPts val="900"/>
                        </a:spcBef>
                        <a:buFont typeface="Symbol" panose="05050102010706020507" pitchFamily="18" charset="2"/>
                        <a:buChar char=""/>
                      </a:pPr>
                      <a:r>
                        <a:rPr lang="en-GB" sz="1800">
                          <a:effectLst/>
                        </a:rPr>
                        <a:t>disclosure of information by the employer for collective bargaining purposes</a:t>
                      </a:r>
                    </a:p>
                    <a:p>
                      <a:pPr marL="342900" lvl="0" indent="-342900">
                        <a:buFont typeface="Symbol" panose="05050102010706020507" pitchFamily="18" charset="2"/>
                        <a:buChar char=""/>
                      </a:pPr>
                      <a:r>
                        <a:rPr lang="en-GB" sz="1800">
                          <a:effectLst/>
                        </a:rPr>
                        <a:t>reasonable paid time off for union reps to carry out union duties</a:t>
                      </a:r>
                    </a:p>
                    <a:p>
                      <a:pPr marL="342900" lvl="0" indent="-342900">
                        <a:buFont typeface="Symbol" panose="05050102010706020507" pitchFamily="18" charset="2"/>
                        <a:buChar char=""/>
                      </a:pPr>
                      <a:r>
                        <a:rPr lang="en-GB" sz="1800">
                          <a:effectLst/>
                        </a:rPr>
                        <a:t>reasonable paid time off for union learning reps to carry out their duties</a:t>
                      </a:r>
                    </a:p>
                    <a:p>
                      <a:pPr marL="342900" lvl="0" indent="-342900">
                        <a:buFont typeface="Symbol" panose="05050102010706020507" pitchFamily="18" charset="2"/>
                        <a:buChar char=""/>
                      </a:pPr>
                      <a:r>
                        <a:rPr lang="en-GB" sz="1800">
                          <a:effectLst/>
                        </a:rPr>
                        <a:t>reasonable unpaid time off for members to carry out union activities</a:t>
                      </a:r>
                    </a:p>
                    <a:p>
                      <a:pPr marL="342900" lvl="0" indent="-342900">
                        <a:buFont typeface="Symbol" panose="05050102010706020507" pitchFamily="18" charset="2"/>
                        <a:buChar char=""/>
                      </a:pPr>
                      <a:r>
                        <a:rPr lang="en-GB" sz="1800">
                          <a:effectLst/>
                        </a:rPr>
                        <a:t>appoint a union safety rep</a:t>
                      </a:r>
                    </a:p>
                    <a:p>
                      <a:pPr marL="342900" lvl="0" indent="-342900">
                        <a:buFont typeface="Symbol" panose="05050102010706020507" pitchFamily="18" charset="2"/>
                        <a:buChar char=""/>
                      </a:pPr>
                      <a:r>
                        <a:rPr lang="en-GB" sz="1800">
                          <a:effectLst/>
                        </a:rPr>
                        <a:t>appoint safety committee representatives</a:t>
                      </a:r>
                    </a:p>
                    <a:p>
                      <a:pPr marL="342900" lvl="0" indent="-342900">
                        <a:buFont typeface="Symbol" panose="05050102010706020507" pitchFamily="18" charset="2"/>
                        <a:buChar char=""/>
                      </a:pPr>
                      <a:r>
                        <a:rPr lang="en-GB" sz="1800">
                          <a:effectLst/>
                        </a:rPr>
                        <a:t>consultation prior to redundancy; and</a:t>
                      </a:r>
                    </a:p>
                    <a:p>
                      <a:pPr marL="342900" lvl="0" indent="-342900">
                        <a:spcAft>
                          <a:spcPts val="1200"/>
                        </a:spcAft>
                        <a:buFont typeface="Symbol" panose="05050102010706020507" pitchFamily="18" charset="2"/>
                        <a:buChar char=""/>
                      </a:pPr>
                      <a:r>
                        <a:rPr lang="en-GB" sz="1800">
                          <a:effectLst/>
                        </a:rPr>
                        <a:t>consultation prior to business transfers. </a:t>
                      </a:r>
                      <a:endParaRPr lang="en-GB" sz="180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dirty="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earn on average 4.9% more in salary</a:t>
            </a:r>
            <a:r>
              <a:rPr lang="en-US" sz="2100" baseline="30000" dirty="0">
                <a:latin typeface="Arial"/>
                <a:cs typeface="Arial"/>
              </a:rPr>
              <a:t> 1 </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6" name="TextBox 5"/>
          <p:cNvSpPr txBox="1"/>
          <p:nvPr/>
        </p:nvSpPr>
        <p:spPr>
          <a:xfrm>
            <a:off x="4148254" y="1736014"/>
            <a:ext cx="2665783" cy="469066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(2024)</a:t>
            </a:r>
            <a:r>
              <a:rPr lang="en-US" sz="2100" baseline="30000" dirty="0">
                <a:latin typeface="Arial"/>
                <a:cs typeface="Arial"/>
              </a:rPr>
              <a:t>1</a:t>
            </a:r>
          </a:p>
          <a:p>
            <a:pPr marL="342900" indent="-342900">
              <a:spcBef>
                <a:spcPts val="900"/>
              </a:spcBef>
              <a:buFont typeface="Arial"/>
              <a:buChar char="•"/>
            </a:pPr>
            <a:r>
              <a:rPr lang="en-US" sz="2100" dirty="0">
                <a:latin typeface="Arial"/>
                <a:cs typeface="Arial"/>
              </a:rPr>
              <a:t>47 TUC affiliated </a:t>
            </a:r>
          </a:p>
          <a:p>
            <a:pPr marL="342900" indent="-342900">
              <a:spcBef>
                <a:spcPts val="900"/>
              </a:spcBef>
              <a:buFont typeface="Arial"/>
              <a:buChar char="•"/>
            </a:pPr>
            <a:r>
              <a:rPr lang="en-US" sz="2100" dirty="0">
                <a:latin typeface="Arial"/>
                <a:cs typeface="Arial"/>
              </a:rPr>
              <a:t>Unions instrumental in fighting for workers rights</a:t>
            </a:r>
            <a:r>
              <a:rPr lang="en-US" sz="2100" baseline="30000" dirty="0">
                <a:latin typeface="Arial"/>
                <a:cs typeface="Arial"/>
              </a:rPr>
              <a:t> 2</a:t>
            </a:r>
          </a:p>
        </p:txBody>
      </p:sp>
      <p:sp>
        <p:nvSpPr>
          <p:cNvPr id="7" name="TextBox 6"/>
          <p:cNvSpPr txBox="1"/>
          <p:nvPr/>
        </p:nvSpPr>
        <p:spPr>
          <a:xfrm>
            <a:off x="6958360" y="1754739"/>
            <a:ext cx="2780000" cy="3854323"/>
          </a:xfrm>
          <a:prstGeom prst="rect">
            <a:avLst/>
          </a:prstGeom>
          <a:noFill/>
        </p:spPr>
        <p:txBody>
          <a:bodyPr wrap="square" lIns="0" tIns="0" rIns="0" bIns="0" rtlCol="0" anchor="t">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over 162,000 members Jan 2026</a:t>
            </a:r>
          </a:p>
          <a:p>
            <a:pPr marL="342900" indent="-342900">
              <a:spcBef>
                <a:spcPts val="900"/>
              </a:spcBef>
              <a:buFont typeface="Arial"/>
              <a:buChar char="•"/>
            </a:pPr>
            <a:r>
              <a:rPr lang="en-US" sz="2100" dirty="0">
                <a:latin typeface="Arial"/>
                <a:cs typeface="Arial"/>
              </a:rPr>
              <a:t>Got £1.6 million in injury compensation as of December 2025</a:t>
            </a:r>
          </a:p>
          <a:p>
            <a:pPr marL="342900" indent="-342900">
              <a:spcBef>
                <a:spcPts val="900"/>
              </a:spcBef>
              <a:buFont typeface="Arial"/>
              <a:buChar char="•"/>
            </a:pPr>
            <a:r>
              <a:rPr lang="en-US" sz="2100" dirty="0">
                <a:latin typeface="Arial"/>
                <a:cs typeface="Arial"/>
              </a:rPr>
              <a:t>NEP provided 1136 Reps with training in 2025</a:t>
            </a:r>
          </a:p>
        </p:txBody>
      </p:sp>
      <p:sp>
        <p:nvSpPr>
          <p:cNvPr id="4" name="TextBox 3">
            <a:extLst>
              <a:ext uri="{FF2B5EF4-FFF2-40B4-BE49-F238E27FC236}">
                <a16:creationId xmlns:a16="http://schemas.microsoft.com/office/drawing/2014/main" id="{7DFFD9AB-C811-EA59-4E55-28E553B573DB}"/>
              </a:ext>
            </a:extLst>
          </p:cNvPr>
          <p:cNvSpPr txBox="1"/>
          <p:nvPr/>
        </p:nvSpPr>
        <p:spPr>
          <a:xfrm>
            <a:off x="716687" y="6215228"/>
            <a:ext cx="5543437" cy="861774"/>
          </a:xfrm>
          <a:prstGeom prst="rect">
            <a:avLst/>
          </a:prstGeom>
          <a:noFill/>
        </p:spPr>
        <p:txBody>
          <a:bodyPr wrap="square" rtlCol="0">
            <a:spAutoFit/>
          </a:bodyPr>
          <a:lstStyle/>
          <a:p>
            <a:r>
              <a:rPr lang="en-GB" sz="1600" u="sng" baseline="30000" dirty="0">
                <a:hlinkClick r:id="rId3">
                  <a:extLst>
                    <a:ext uri="{A12FA001-AC4F-418D-AE19-62706E023703}">
                      <ahyp:hlinkClr xmlns:ahyp="http://schemas.microsoft.com/office/drawing/2018/hyperlinkcolor" val="tx"/>
                    </a:ext>
                  </a:extLst>
                </a:hlinkClick>
              </a:rPr>
              <a:t>1</a:t>
            </a:r>
            <a:r>
              <a:rPr lang="en-GB" sz="1600" u="sng" dirty="0">
                <a:hlinkClick r:id="rId3">
                  <a:extLst>
                    <a:ext uri="{A12FA001-AC4F-418D-AE19-62706E023703}">
                      <ahyp:hlinkClr xmlns:ahyp="http://schemas.microsoft.com/office/drawing/2018/hyperlinkcolor" val="tx"/>
                    </a:ext>
                  </a:extLst>
                </a:hlinkClick>
              </a:rPr>
              <a:t> Trade union statistics 2024 - GOV.U</a:t>
            </a:r>
            <a:br>
              <a:rPr lang="en-GB" sz="1600" u="sng" dirty="0">
                <a:hlinkClick r:id="rId3">
                  <a:extLst>
                    <a:ext uri="{A12FA001-AC4F-418D-AE19-62706E023703}">
                      <ahyp:hlinkClr xmlns:ahyp="http://schemas.microsoft.com/office/drawing/2018/hyperlinkcolor" val="tx"/>
                    </a:ext>
                  </a:extLst>
                </a:hlinkClick>
              </a:rPr>
            </a:br>
            <a:r>
              <a:rPr lang="en-GB" sz="1600" u="sng" baseline="30000" dirty="0">
                <a:hlinkClick r:id="rId3">
                  <a:extLst>
                    <a:ext uri="{A12FA001-AC4F-418D-AE19-62706E023703}">
                      <ahyp:hlinkClr xmlns:ahyp="http://schemas.microsoft.com/office/drawing/2018/hyperlinkcolor" val="tx"/>
                    </a:ext>
                  </a:extLst>
                </a:hlinkClick>
              </a:rPr>
              <a:t>2</a:t>
            </a:r>
            <a:r>
              <a:rPr lang="en-GB" sz="1600" u="sng" dirty="0">
                <a:hlinkClick r:id="rId3">
                  <a:extLst>
                    <a:ext uri="{A12FA001-AC4F-418D-AE19-62706E023703}">
                      <ahyp:hlinkClr xmlns:ahyp="http://schemas.microsoft.com/office/drawing/2018/hyperlinkcolor" val="tx"/>
                    </a:ext>
                  </a:extLst>
                </a:hlinkClick>
              </a:rPr>
              <a:t>www.acas.org.uk/employment-rights-bill</a:t>
            </a:r>
            <a:endParaRPr lang="en-GB" sz="1600" u="sng" dirty="0"/>
          </a:p>
          <a:p>
            <a:endParaRPr lang="en-GB" dirty="0"/>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634" y="0"/>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a:latin typeface="Arial"/>
                <a:cs typeface="Arial"/>
              </a:rPr>
              <a:t>Discuss the benefits of being in a trade union as opposed to some of the following options:</a:t>
            </a:r>
          </a:p>
          <a:p>
            <a:pPr marL="342900" indent="-342900">
              <a:spcBef>
                <a:spcPts val="600"/>
              </a:spcBef>
              <a:buFont typeface="Arial"/>
              <a:buChar char="•"/>
            </a:pPr>
            <a:r>
              <a:rPr lang="en-US" sz="2400">
                <a:latin typeface="Arial"/>
                <a:cs typeface="Arial"/>
              </a:rPr>
              <a:t>Facebook group or other social media groups</a:t>
            </a:r>
          </a:p>
          <a:p>
            <a:pPr marL="342900" indent="-342900">
              <a:spcBef>
                <a:spcPts val="600"/>
              </a:spcBef>
              <a:buFont typeface="Arial"/>
              <a:buChar char="•"/>
            </a:pPr>
            <a:r>
              <a:rPr lang="en-US" sz="2400">
                <a:latin typeface="Arial"/>
                <a:cs typeface="Arial"/>
              </a:rPr>
              <a:t>Workers/employee’s forum</a:t>
            </a:r>
          </a:p>
          <a:p>
            <a:pPr marL="342900" indent="-342900">
              <a:spcBef>
                <a:spcPts val="600"/>
              </a:spcBef>
              <a:buFont typeface="Arial"/>
              <a:buChar char="•"/>
            </a:pPr>
            <a:r>
              <a:rPr lang="en-US" sz="2400">
                <a:latin typeface="Arial"/>
                <a:cs typeface="Arial"/>
              </a:rPr>
              <a:t>Single employee action</a:t>
            </a:r>
          </a:p>
          <a:p>
            <a:pPr marL="342900" indent="-342900">
              <a:spcBef>
                <a:spcPts val="600"/>
              </a:spcBef>
              <a:buFont typeface="Arial"/>
              <a:buChar char="•"/>
            </a:pPr>
            <a:r>
              <a:rPr lang="en-US" sz="240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F1896-1171-4373-834E-44D33E590BC3}">
  <ds:schemaRefs>
    <ds:schemaRef ds:uri="http://schemas.microsoft.com/sharepoint/v3/contenttype/forms"/>
  </ds:schemaRefs>
</ds:datastoreItem>
</file>

<file path=customXml/itemProps2.xml><?xml version="1.0" encoding="utf-8"?>
<ds:datastoreItem xmlns:ds="http://schemas.openxmlformats.org/officeDocument/2006/customXml" ds:itemID="{9F8E2033-CC29-45CD-B92D-D16C16613205}">
  <ds:schemaRefs>
    <ds:schemaRef ds:uri="http://www.w3.org/XML/1998/namespace"/>
    <ds:schemaRef ds:uri="http://schemas.microsoft.com/office/infopath/2007/PartnerControls"/>
    <ds:schemaRef ds:uri="http://purl.org/dc/elements/1.1/"/>
    <ds:schemaRef ds:uri="http://schemas.microsoft.com/office/2006/documentManagement/types"/>
    <ds:schemaRef ds:uri="95c4e850-32b5-4d18-96f2-9b7a5c16f8c4"/>
    <ds:schemaRef ds:uri="http://schemas.microsoft.com/office/2006/metadata/properties"/>
    <ds:schemaRef ds:uri="http://purl.org/dc/terms/"/>
    <ds:schemaRef ds:uri="http://purl.org/dc/dcmitype/"/>
    <ds:schemaRef ds:uri="http://schemas.openxmlformats.org/package/2006/metadata/core-properties"/>
    <ds:schemaRef ds:uri="0ecf5486-e989-4379-bfee-e9488933998c"/>
  </ds:schemaRefs>
</ds:datastoreItem>
</file>

<file path=customXml/itemProps3.xml><?xml version="1.0" encoding="utf-8"?>
<ds:datastoreItem xmlns:ds="http://schemas.openxmlformats.org/officeDocument/2006/customXml" ds:itemID="{DCB5799D-484E-4F67-B2DD-9AA5793E2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0</TotalTime>
  <Words>1735</Words>
  <Application>Microsoft Office PowerPoint</Application>
  <PresentationFormat>Widescreen</PresentationFormat>
  <Paragraphs>178</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Symbol</vt:lpstr>
      <vt:lpstr>Tahoma</vt:lpstr>
      <vt:lpstr>Wingdings</vt:lpstr>
      <vt:lpstr>Wingdings 3</vt:lpstr>
      <vt:lpstr>Prospect-Bectu-theme</vt:lpstr>
      <vt:lpstr>2019-01389-Template-Bectu-Powerpoint-template-Version-12-09-2019 (1)</vt:lpstr>
      <vt:lpstr>PowerPoint Presentation</vt:lpstr>
      <vt:lpstr>Introductions </vt:lpstr>
      <vt:lpstr>What is a trade union? </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Abbie Jenkinson</cp:lastModifiedBy>
  <cp:revision>4</cp:revision>
  <cp:lastPrinted>2026-01-13T09:26:04Z</cp:lastPrinted>
  <dcterms:created xsi:type="dcterms:W3CDTF">2019-10-02T11:31:35Z</dcterms:created>
  <dcterms:modified xsi:type="dcterms:W3CDTF">2026-01-15T07:37:04Z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y fmtid="{D5CDD505-2E9C-101B-9397-08002B2CF9AE}" pid="8" name="ContentTypeId">
    <vt:lpwstr>0x010100D8D7AC766A08B146B6390D5D437781FB</vt:lpwstr>
  </property>
  <property fmtid="{D5CDD505-2E9C-101B-9397-08002B2CF9AE}" pid="9" name="MediaServiceImageTags">
    <vt:lpwstr/>
  </property>
</Properties>
</file>