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22"/>
  </p:notesMasterIdLst>
  <p:sldIdLst>
    <p:sldId id="510" r:id="rId6"/>
    <p:sldId id="537" r:id="rId7"/>
    <p:sldId id="573" r:id="rId8"/>
    <p:sldId id="574" r:id="rId9"/>
    <p:sldId id="575" r:id="rId10"/>
    <p:sldId id="512" r:id="rId11"/>
    <p:sldId id="576" r:id="rId12"/>
    <p:sldId id="577" r:id="rId13"/>
    <p:sldId id="535" r:id="rId14"/>
    <p:sldId id="547" r:id="rId15"/>
    <p:sldId id="578" r:id="rId16"/>
    <p:sldId id="579" r:id="rId17"/>
    <p:sldId id="572" r:id="rId18"/>
    <p:sldId id="581" r:id="rId19"/>
    <p:sldId id="583" r:id="rId20"/>
    <p:sldId id="5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AAFA1-73D6-F786-EFD9-7D7BB2D7CC3C}" name="Kathryn Sharratt" initials="KS" userId="S::kathryn.sharratt@prospect.org.uk::97cf956a-b3a7-4e73-864d-44684f77c5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39F4D-C507-47D2-9E54-5BD70810154E}" v="4" dt="2026-01-15T08:37:41.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52"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a:effectLst/>
              <a:latin typeface="Arial"/>
              <a:ea typeface="Times New Roman"/>
              <a:cs typeface="Times New Roman"/>
            </a:rPr>
            <a:t>Growing Membership</a:t>
          </a:r>
          <a:endParaRPr lang="en-US"/>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a:effectLst/>
              <a:latin typeface="Arial"/>
              <a:ea typeface="Times New Roman"/>
              <a:cs typeface="Times New Roman"/>
            </a:rPr>
            <a:t>Members set and support union’s negotiating priorities</a:t>
          </a:r>
          <a:endParaRPr lang="en-US"/>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a:effectLst/>
              <a:latin typeface="Arial"/>
              <a:ea typeface="Times New Roman"/>
              <a:cs typeface="Times New Roman"/>
            </a:rPr>
            <a:t>Negotiations deliver results</a:t>
          </a:r>
          <a:endParaRPr lang="en-US"/>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a:effectLst/>
              <a:latin typeface="Arial"/>
              <a:ea typeface="Times New Roman"/>
              <a:cs typeface="Times New Roman"/>
            </a:rPr>
            <a:t>Encourages others to join</a:t>
          </a:r>
          <a:endParaRPr lang="en-US"/>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Growing Membership</a:t>
          </a:r>
          <a:endParaRPr lang="en-US" sz="1400" kern="120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Members set and support union’s negotiating priorities</a:t>
          </a:r>
          <a:endParaRPr lang="en-US" sz="1400" kern="120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Negotiations deliver results</a:t>
          </a:r>
          <a:endParaRPr lang="en-US" sz="1400" kern="120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Encourages others to join</a:t>
          </a:r>
          <a:endParaRPr lang="en-US" sz="1400" kern="120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b="1">
              <a:latin typeface="Arial" charset="0"/>
              <a:ea typeface="Arial" charset="0"/>
              <a:cs typeface="Arial" charset="0"/>
            </a:endParaRPr>
          </a:p>
          <a:p>
            <a:r>
              <a:rPr lang="en-US" b="1">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a:latin typeface="Arial" charset="0"/>
              <a:ea typeface="Arial" charset="0"/>
              <a:cs typeface="Arial" charset="0"/>
            </a:endParaRPr>
          </a:p>
          <a:p>
            <a:r>
              <a:rPr lang="en-US" b="1">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how you need all the ingredients to make a strong branch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Effective local organisation – meaning </a:t>
            </a:r>
            <a:r>
              <a:rPr lang="en-GB" sz="1200" b="1" kern="1200">
                <a:solidFill>
                  <a:schemeClr val="tx1"/>
                </a:solidFill>
                <a:effectLst/>
                <a:latin typeface="+mn-lt"/>
                <a:ea typeface="+mn-ea"/>
                <a:cs typeface="+mn-cs"/>
              </a:rPr>
              <a:t>reps like you</a:t>
            </a:r>
            <a:r>
              <a:rPr lang="en-GB" sz="1200" kern="1200">
                <a:solidFill>
                  <a:schemeClr val="tx1"/>
                </a:solidFill>
                <a:effectLst/>
                <a:latin typeface="+mn-lt"/>
                <a:ea typeface="+mn-ea"/>
                <a:cs typeface="+mn-cs"/>
              </a:rPr>
              <a:t> – stands at the heart of Prospect’s ability to keep the virtuous circle going. Local union reps…</a:t>
            </a:r>
          </a:p>
          <a:p>
            <a:pPr lvl="0"/>
            <a:r>
              <a:rPr lang="en-GB" sz="1200" kern="1200">
                <a:solidFill>
                  <a:schemeClr val="tx1"/>
                </a:solidFill>
                <a:effectLst/>
                <a:latin typeface="+mn-lt"/>
                <a:ea typeface="+mn-ea"/>
                <a:cs typeface="+mn-cs"/>
              </a:rPr>
              <a:t>are the union’s eyes and ears, picking up issues that matter to members and can be resolved by negotiation. </a:t>
            </a:r>
          </a:p>
          <a:p>
            <a:pPr lvl="0"/>
            <a:r>
              <a:rPr lang="en-GB" sz="1200" kern="120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a:solidFill>
                  <a:schemeClr val="tx1"/>
                </a:solidFill>
                <a:effectLst/>
                <a:latin typeface="+mn-lt"/>
                <a:ea typeface="+mn-ea"/>
                <a:cs typeface="+mn-cs"/>
              </a:rPr>
              <a:t>give the union a positive profile – visible on notice boards, identified with important issues.</a:t>
            </a:r>
          </a:p>
          <a:p>
            <a:pPr lvl="0"/>
            <a:r>
              <a:rPr lang="en-GB" sz="1200" kern="1200">
                <a:solidFill>
                  <a:schemeClr val="tx1"/>
                </a:solidFill>
                <a:effectLst/>
                <a:latin typeface="+mn-lt"/>
                <a:ea typeface="+mn-ea"/>
                <a:cs typeface="+mn-cs"/>
              </a:rPr>
              <a:t>grow the union by talking about joining to colleagues who are not yet in Prospect </a:t>
            </a:r>
          </a:p>
          <a:p>
            <a:pPr lvl="0"/>
            <a:r>
              <a:rPr lang="en-GB" sz="1200" kern="1200">
                <a:solidFill>
                  <a:schemeClr val="tx1"/>
                </a:solidFill>
                <a:effectLst/>
                <a:latin typeface="+mn-lt"/>
                <a:ea typeface="+mn-ea"/>
                <a:cs typeface="+mn-cs"/>
              </a:rPr>
              <a:t>keep members in touch with the wider union,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by organising meetings and events with visiting speakers from beyond the branch.</a:t>
            </a:r>
          </a:p>
          <a:p>
            <a:r>
              <a:rPr lang="en-GB" sz="1200" kern="120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661" y="4293394"/>
            <a:ext cx="6496464" cy="3707606"/>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a:effectLst/>
                <a:latin typeface="Calibri" panose="020F0502020204030204" pitchFamily="34" charset="0"/>
                <a:ea typeface="Times New Roman" panose="02020603050405020304" pitchFamily="18" charset="0"/>
                <a:cs typeface="Arial" panose="020B0604020202020204" pitchFamily="34" charset="0"/>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90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900" err="1">
                <a:effectLst/>
                <a:latin typeface="Calibri" panose="020F0502020204030204" pitchFamily="34" charset="0"/>
                <a:ea typeface="Times New Roman" panose="02020603050405020304" pitchFamily="18" charset="0"/>
                <a:cs typeface="Arial" panose="020B0604020202020204" pitchFamily="34" charset="0"/>
              </a:rPr>
              <a:t>Bectu</a:t>
            </a:r>
            <a:r>
              <a:rPr lang="en-GB" sz="90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90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900" err="1">
                <a:effectLst/>
                <a:latin typeface="Calibri" panose="020F0502020204030204" pitchFamily="34" charset="0"/>
                <a:ea typeface="Times New Roman" panose="02020603050405020304" pitchFamily="18" charset="0"/>
                <a:cs typeface="Arial" panose="020B0604020202020204" pitchFamily="34" charset="0"/>
              </a:rPr>
              <a:t>ebranch</a:t>
            </a:r>
            <a:r>
              <a:rPr lang="en-GB" sz="90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90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the action plan and ensure reps are clear on the task. To complete, where possible before the follow up with the organiser. </a:t>
            </a: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3651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teams where no polls are set up – use these links/QR codes for the evaluations &amp; EDI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06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it may be that if you H&amp;S reps you need to mention the brown book</a:t>
            </a:r>
          </a:p>
          <a:p>
            <a:r>
              <a:rPr lang="en-US"/>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rights of a rep are split broadly to into two categories; duties and activities.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a:t>
            </a:r>
          </a:p>
          <a:p>
            <a:r>
              <a:rPr lang="en-GB"/>
              <a:t>What is a duty? As listed on slide……. Anything that benefits the employer/ reps need to inform/consult or negotiate on</a:t>
            </a:r>
          </a:p>
          <a:p>
            <a:r>
              <a:rPr lang="en-GB"/>
              <a:t>Reasonable paid time off by employer in recognised workplace.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a:t>
            </a:r>
          </a:p>
          <a:p>
            <a:r>
              <a:rPr lang="en-GB"/>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a:p>
          <a:p>
            <a:r>
              <a:rPr lang="en-GB"/>
              <a:t>It is important that reps understand that the ACAS guidance is the minimum  expected but reps need to check their own agreement as the facility time may be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endParaRPr lang="en-US" b="1" baseline="0">
              <a:latin typeface="Arial" charset="0"/>
              <a:ea typeface="Arial" charset="0"/>
              <a:cs typeface="Arial" charset="0"/>
            </a:endParaRPr>
          </a:p>
          <a:p>
            <a:r>
              <a:rPr lang="en-GB"/>
              <a:t>A rep should always try to build good relationship with their manager to show they are professional in their role, this includes keeping the employer informed if they need facility time.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GB"/>
              <a:t>Using the information on the previous slides, look at the word doc with the headings and decide as a group which examples would fit under which headings. Examples on page 28 of workbook.</a:t>
            </a:r>
            <a:br>
              <a:rPr lang="en-GB">
                <a:cs typeface="+mn-lt"/>
              </a:rPr>
            </a:br>
            <a:br>
              <a:rPr lang="en-GB">
                <a:cs typeface="+mn-lt"/>
              </a:rPr>
            </a:br>
            <a:r>
              <a:rPr lang="en-GB">
                <a:ea typeface="Calibri"/>
                <a:cs typeface="Calibri"/>
              </a:rPr>
              <a:t>Tutor may prefer to use the 'red herring' document (available on the tutor resource page – Activity F – red herring doc). This has the answers filled in already except for two wrong ones for the reps to spot. Feedback this provided more discussion and understanding of this activity and positive from reps. </a:t>
            </a:r>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GB" b="1">
              <a:latin typeface="Arial" charset="0"/>
              <a:ea typeface="Arial" charset="0"/>
              <a:cs typeface="Arial" charset="0"/>
            </a:endParaRP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latin typeface="Arial" charset="0"/>
              <a:ea typeface="Arial" charset="0"/>
              <a:cs typeface="Arial" charset="0"/>
            </a:endParaRPr>
          </a:p>
          <a:p>
            <a:r>
              <a:rPr lang="en-GB"/>
              <a:t>Density – proportion of members to help campaign./add their voice</a:t>
            </a:r>
          </a:p>
          <a:p>
            <a:r>
              <a:rPr lang="en-GB"/>
              <a:t>Engaged members – keeping information relevant and specific, timely and useful. </a:t>
            </a:r>
          </a:p>
          <a:p>
            <a:r>
              <a:rPr lang="en-GB"/>
              <a:t>Visible profile – is the union visible in the workplace, if you started a job tomorrow, would you know how to join the union? </a:t>
            </a:r>
          </a:p>
          <a:p>
            <a:r>
              <a:rPr lang="en-GB"/>
              <a:t>Constructive dialogue – do you listen to members? Do you have opportunities to discuss issues? Is it worthwhile conversation? </a:t>
            </a:r>
          </a:p>
          <a:p>
            <a:r>
              <a:rPr lang="en-GB"/>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a:t>Representatives – Key role in the communications between the employer and the members and the union and it’s members. Supporting/advisory roles. </a:t>
            </a:r>
          </a:p>
          <a:p>
            <a:r>
              <a:rPr lang="en-GB"/>
              <a:t>Equality and Diversity. – Encourage reps that this should be paramount in their thinking in line with union values. A key benefit to demonstrate to members – improving conditions for all.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165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424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40034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711120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5214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ectu.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e/eiTaixC7yz"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L:</a:t>
            </a:r>
            <a:br>
              <a:rPr lang="en-US" sz="4000">
                <a:latin typeface="Arial"/>
                <a:cs typeface="Arial"/>
              </a:rPr>
            </a:br>
            <a:r>
              <a:rPr lang="en-US" sz="4000">
                <a:latin typeface="Arial"/>
                <a:cs typeface="Arial"/>
              </a:rPr>
              <a:t>Chart your work area</a:t>
            </a:r>
          </a:p>
        </p:txBody>
      </p:sp>
      <p:sp>
        <p:nvSpPr>
          <p:cNvPr id="5" name="TextBox 4"/>
          <p:cNvSpPr txBox="1"/>
          <p:nvPr/>
        </p:nvSpPr>
        <p:spPr>
          <a:xfrm>
            <a:off x="437746" y="2427386"/>
            <a:ext cx="5749046" cy="5470728"/>
          </a:xfrm>
          <a:prstGeom prst="rect">
            <a:avLst/>
          </a:prstGeom>
          <a:noFill/>
        </p:spPr>
        <p:txBody>
          <a:bodyPr wrap="square" lIns="0" tIns="0" rIns="0" bIns="0" rtlCol="0">
            <a:spAutoFit/>
          </a:bodyPr>
          <a:lstStyle/>
          <a:p>
            <a:pPr>
              <a:spcBef>
                <a:spcPts val="900"/>
              </a:spcBef>
            </a:pPr>
            <a:r>
              <a:rPr lang="en-US" sz="2200">
                <a:latin typeface="Arial"/>
                <a:cs typeface="Arial"/>
              </a:rPr>
              <a:t>The tutor will provide a scenario for you (in workbooks) Activity L</a:t>
            </a:r>
          </a:p>
          <a:p>
            <a:pPr>
              <a:spcBef>
                <a:spcPts val="900"/>
              </a:spcBef>
            </a:pPr>
            <a:r>
              <a:rPr lang="en-US">
                <a:latin typeface="Arial"/>
                <a:cs typeface="Arial"/>
              </a:rPr>
              <a:t>Devise a strategy to</a:t>
            </a:r>
            <a:r>
              <a:rPr lang="en-GB">
                <a:effectLst/>
                <a:latin typeface="Arial" panose="020B0604020202020204" pitchFamily="34" charset="0"/>
                <a:ea typeface="Times" panose="02020603050405020304" pitchFamily="18" charset="0"/>
              </a:rPr>
              <a:t> </a:t>
            </a:r>
            <a:r>
              <a:rPr lang="en-GB" sz="180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a:effectLst/>
                <a:latin typeface="Arial" panose="020B0604020202020204" pitchFamily="34" charset="0"/>
                <a:ea typeface="Times" panose="02020603050405020304" pitchFamily="18" charset="0"/>
              </a:rPr>
              <a:t>What message do the branch want to communicate to the management?</a:t>
            </a:r>
          </a:p>
          <a:p>
            <a:pPr marL="215900" indent="-215900">
              <a:spcBef>
                <a:spcPts val="600"/>
              </a:spcBef>
              <a:tabLst>
                <a:tab pos="215900" algn="l"/>
              </a:tabLst>
            </a:pPr>
            <a:r>
              <a:rPr lang="en-GB" sz="1800">
                <a:effectLst/>
                <a:latin typeface="Arial" panose="020B0604020202020204" pitchFamily="34" charset="0"/>
                <a:ea typeface="Times" panose="02020603050405020304" pitchFamily="18" charset="0"/>
              </a:rPr>
              <a:t>  </a:t>
            </a:r>
          </a:p>
          <a:p>
            <a:pPr>
              <a:spcBef>
                <a:spcPts val="900"/>
              </a:spcBef>
            </a:pPr>
            <a:endParaRPr lang="en-US" sz="2200">
              <a:latin typeface="Arial"/>
              <a:cs typeface="Arial"/>
            </a:endParaRP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54001"/>
            <a:ext cx="7760988" cy="896619"/>
          </a:xfrm>
        </p:spPr>
        <p:txBody>
          <a:bodyPr/>
          <a:lstStyle/>
          <a:p>
            <a:r>
              <a:rPr lang="en-GB"/>
              <a:t>Action Plan – Tasks</a:t>
            </a:r>
          </a:p>
        </p:txBody>
      </p:sp>
      <p:pic>
        <p:nvPicPr>
          <p:cNvPr id="4" name="Picture 3">
            <a:extLst>
              <a:ext uri="{FF2B5EF4-FFF2-40B4-BE49-F238E27FC236}">
                <a16:creationId xmlns:a16="http://schemas.microsoft.com/office/drawing/2014/main" id="{B5352CF9-AC6F-179B-5896-A33FB14FAC60}"/>
              </a:ext>
            </a:extLst>
          </p:cNvPr>
          <p:cNvPicPr>
            <a:picLocks noChangeAspect="1"/>
          </p:cNvPicPr>
          <p:nvPr/>
        </p:nvPicPr>
        <p:blipFill>
          <a:blip r:embed="rId3"/>
          <a:stretch>
            <a:fillRect/>
          </a:stretch>
        </p:blipFill>
        <p:spPr>
          <a:xfrm>
            <a:off x="1557867" y="1408006"/>
            <a:ext cx="5127413" cy="5358554"/>
          </a:xfrm>
          <a:prstGeom prst="rect">
            <a:avLst/>
          </a:prstGeom>
        </p:spPr>
      </p:pic>
    </p:spTree>
    <p:extLst>
      <p:ext uri="{BB962C8B-B14F-4D97-AF65-F5344CB8AC3E}">
        <p14:creationId xmlns:p14="http://schemas.microsoft.com/office/powerpoint/2010/main" val="270199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621A-51B0-4BDF-90D5-976C561E1EA7}"/>
              </a:ext>
            </a:extLst>
          </p:cNvPr>
          <p:cNvSpPr>
            <a:spLocks noGrp="1"/>
          </p:cNvSpPr>
          <p:nvPr>
            <p:ph type="title"/>
          </p:nvPr>
        </p:nvSpPr>
        <p:spPr>
          <a:xfrm>
            <a:off x="1475523" y="894271"/>
            <a:ext cx="7760988" cy="1356560"/>
          </a:xfrm>
        </p:spPr>
        <p:txBody>
          <a:bodyPr/>
          <a:lstStyle/>
          <a:p>
            <a:r>
              <a:rPr lang="en-GB"/>
              <a:t>What next?</a:t>
            </a:r>
          </a:p>
        </p:txBody>
      </p:sp>
      <p:sp>
        <p:nvSpPr>
          <p:cNvPr id="3" name="Content Placeholder 2">
            <a:extLst>
              <a:ext uri="{FF2B5EF4-FFF2-40B4-BE49-F238E27FC236}">
                <a16:creationId xmlns:a16="http://schemas.microsoft.com/office/drawing/2014/main" id="{2B6218EC-D006-49EF-8073-8A7C399C90CF}"/>
              </a:ext>
            </a:extLst>
          </p:cNvPr>
          <p:cNvSpPr>
            <a:spLocks noGrp="1"/>
          </p:cNvSpPr>
          <p:nvPr>
            <p:ph idx="1"/>
          </p:nvPr>
        </p:nvSpPr>
        <p:spPr>
          <a:xfrm>
            <a:off x="237392" y="2844800"/>
            <a:ext cx="10603523" cy="3810977"/>
          </a:xfrm>
        </p:spPr>
        <p:txBody>
          <a:bodyPr>
            <a:normAutofit/>
          </a:bodyPr>
          <a:lstStyle/>
          <a:p>
            <a:r>
              <a:rPr lang="en-GB" sz="1700"/>
              <a:t>Reps part 2 (Case Handler) runs over 3 mornings Tuesday – Thursday in one week, running 3-4 times monthly. (not available for freelancers)</a:t>
            </a:r>
          </a:p>
          <a:p>
            <a:r>
              <a:rPr lang="en-GB" sz="1700"/>
              <a:t>Negotiation Skills – runs over 3 mornings, Tuesday – Thursday, in one week, running 3-4 times a year online (as demand requires)</a:t>
            </a:r>
          </a:p>
          <a:p>
            <a:r>
              <a:rPr lang="en-GB" sz="1700"/>
              <a:t>Health and Safety (running once a month over 4 sessions)</a:t>
            </a:r>
          </a:p>
          <a:p>
            <a:r>
              <a:rPr lang="en-GB" sz="1700"/>
              <a:t>Public Speaking (running 3 session prior to conference)</a:t>
            </a: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1700" b="0" i="0" u="none" strike="noStrike" kern="1200" cap="none" spc="0" normalizeH="0" baseline="0" noProof="0">
                <a:ln>
                  <a:noFill/>
                </a:ln>
                <a:solidFill>
                  <a:srgbClr val="000000">
                    <a:lumMod val="75000"/>
                    <a:lumOff val="25000"/>
                  </a:srgbClr>
                </a:solidFill>
                <a:effectLst/>
                <a:uLnTx/>
                <a:uFillTx/>
                <a:latin typeface="Arial" charset="0"/>
                <a:cs typeface="Arial" charset="0"/>
              </a:rPr>
              <a:t>Further details;</a:t>
            </a:r>
            <a:endParaRPr kumimoji="0" lang="en-GB" sz="2000" b="0" i="0" u="none" strike="noStrike" kern="1200" cap="none" spc="0" normalizeH="0" baseline="0" noProof="0">
              <a:ln>
                <a:noFill/>
              </a:ln>
              <a:solidFill>
                <a:srgbClr val="000000">
                  <a:lumMod val="75000"/>
                  <a:lumOff val="25000"/>
                </a:srgbClr>
              </a:solidFill>
              <a:effectLst/>
              <a:uLnTx/>
              <a:uFillTx/>
              <a:latin typeface="Arial" charset="0"/>
              <a:cs typeface="Arial" charset="0"/>
            </a:endParaRP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000" b="0" i="0" u="none" strike="noStrike" kern="1200" cap="none" spc="0" normalizeH="0" baseline="0" noProof="0">
                <a:ln>
                  <a:noFill/>
                </a:ln>
                <a:solidFill>
                  <a:srgbClr val="000000">
                    <a:lumMod val="75000"/>
                    <a:lumOff val="25000"/>
                  </a:srgbClr>
                </a:solidFill>
                <a:effectLst/>
                <a:uLnTx/>
                <a:uFillTx/>
                <a:latin typeface="Arial" charset="0"/>
                <a:cs typeface="Arial" charset="0"/>
                <a:hlinkClick r:id="rId3"/>
              </a:rPr>
              <a:t>https://bectu.org.uk/training-for-reps/</a:t>
            </a:r>
            <a:r>
              <a:rPr lang="en-GB" sz="2000">
                <a:solidFill>
                  <a:srgbClr val="000000">
                    <a:lumMod val="75000"/>
                    <a:lumOff val="25000"/>
                  </a:srgbClr>
                </a:solidFill>
              </a:rPr>
              <a:t> </a:t>
            </a:r>
            <a:r>
              <a:rPr kumimoji="0" lang="en-GB" sz="2000" b="0" i="0" u="none" strike="noStrike" kern="1200" cap="none" spc="0" normalizeH="0" baseline="0" noProof="0">
                <a:ln>
                  <a:noFill/>
                </a:ln>
                <a:solidFill>
                  <a:srgbClr val="000000">
                    <a:lumMod val="75000"/>
                    <a:lumOff val="25000"/>
                  </a:srgbClr>
                </a:solidFill>
                <a:effectLst/>
                <a:uLnTx/>
                <a:uFillTx/>
                <a:latin typeface="Arial" charset="0"/>
                <a:cs typeface="Arial" charset="0"/>
              </a:rPr>
              <a:t>or contact your Organising Official. </a:t>
            </a:r>
          </a:p>
          <a:p>
            <a:endParaRPr lang="en-GB"/>
          </a:p>
        </p:txBody>
      </p:sp>
    </p:spTree>
    <p:extLst>
      <p:ext uri="{BB962C8B-B14F-4D97-AF65-F5344CB8AC3E}">
        <p14:creationId xmlns:p14="http://schemas.microsoft.com/office/powerpoint/2010/main" val="259816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915847" y="1004687"/>
            <a:ext cx="6661869" cy="1141406"/>
          </a:xfrm>
        </p:spPr>
        <p:txBody>
          <a:bodyPr>
            <a:normAutofit fontScale="90000"/>
          </a:bodyPr>
          <a:lstStyle/>
          <a:p>
            <a:r>
              <a:rPr lang="en-GB" dirty="0"/>
              <a:t>Evaluation &amp; EDI</a:t>
            </a:r>
            <a:br>
              <a:rPr lang="en-GB" dirty="0"/>
            </a:br>
            <a:endParaRPr lang="en-GB" dirty="0"/>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a:xfrm>
            <a:off x="821255" y="2264334"/>
            <a:ext cx="7760988" cy="3139136"/>
          </a:xfrm>
        </p:spPr>
        <p:txBody>
          <a:bodyPr/>
          <a:lstStyle/>
          <a:p>
            <a:pPr marL="0" lvl="0" indent="0" defTabSz="914400" eaLnBrk="0" fontAlgn="base" hangingPunct="0">
              <a:spcBef>
                <a:spcPct val="0"/>
              </a:spcBef>
              <a:spcAft>
                <a:spcPct val="0"/>
              </a:spcAft>
              <a:buClrTx/>
              <a:buSzTx/>
              <a:buNone/>
            </a:pPr>
            <a:r>
              <a:rPr lang="en-US" altLang="en-US" dirty="0">
                <a:solidFill>
                  <a:schemeClr val="tx1"/>
                </a:solidFill>
                <a:latin typeface="Arial" panose="020B0604020202020204" pitchFamily="34" charset="0"/>
                <a:hlinkClick r:id="rId3"/>
              </a:rPr>
              <a:t>Evaluation form 2026  – Fill in form</a:t>
            </a:r>
            <a:endParaRPr lang="en-US" altLang="en-US" dirty="0">
              <a:solidFill>
                <a:schemeClr val="tx1"/>
              </a:solidFill>
              <a:latin typeface="Arial" panose="020B0604020202020204" pitchFamily="34" charset="0"/>
            </a:endParaRPr>
          </a:p>
          <a:p>
            <a:endParaRPr lang="en-GB" dirty="0"/>
          </a:p>
        </p:txBody>
      </p:sp>
      <p:pic>
        <p:nvPicPr>
          <p:cNvPr id="5" name="Picture 4" descr="A qr code on a blue background&#10;&#10;AI-generated content may be incorrect.">
            <a:extLst>
              <a:ext uri="{FF2B5EF4-FFF2-40B4-BE49-F238E27FC236}">
                <a16:creationId xmlns:a16="http://schemas.microsoft.com/office/drawing/2014/main" id="{A5ED5815-3CD0-EBED-9E90-E58F6F32D040}"/>
              </a:ext>
            </a:extLst>
          </p:cNvPr>
          <p:cNvPicPr>
            <a:picLocks noChangeAspect="1"/>
          </p:cNvPicPr>
          <p:nvPr/>
        </p:nvPicPr>
        <p:blipFill>
          <a:blip r:embed="rId4"/>
          <a:stretch>
            <a:fillRect/>
          </a:stretch>
        </p:blipFill>
        <p:spPr>
          <a:xfrm>
            <a:off x="1779949" y="3239128"/>
            <a:ext cx="3025462" cy="3025462"/>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err="1">
                <a:latin typeface="Arial" panose="020B0604020202020204" pitchFamily="34" charset="0"/>
                <a:cs typeface="Arial" panose="020B0604020202020204" pitchFamily="34" charset="0"/>
              </a:rPr>
              <a:t>Acas</a:t>
            </a:r>
            <a:r>
              <a:rPr lang="en-GB" sz="220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a:latin typeface="Arial" panose="020B0604020202020204" pitchFamily="34" charset="0"/>
                <a:cs typeface="Arial" panose="020B0604020202020204" pitchFamily="34" charset="0"/>
              </a:rPr>
              <a:t>ACAS Code of Practice 3</a:t>
            </a:r>
          </a:p>
          <a:p>
            <a:pPr>
              <a:spcBef>
                <a:spcPts val="1200"/>
              </a:spcBef>
            </a:pPr>
            <a:endParaRPr lang="en-GB" sz="220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a:t>
            </a:r>
          </a:p>
          <a:p>
            <a:pPr>
              <a:spcBef>
                <a:spcPts val="1200"/>
              </a:spcBef>
            </a:pPr>
            <a:r>
              <a:rPr lang="en-GB" sz="220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err="1">
                <a:latin typeface="Arial" panose="020B0604020202020204" pitchFamily="34" charset="0"/>
                <a:cs typeface="Arial" panose="020B0604020202020204" pitchFamily="34" charset="0"/>
              </a:rPr>
              <a:t>eg</a:t>
            </a:r>
            <a:r>
              <a:rPr lang="en-GB" sz="220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which are seen as different from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 </a:t>
            </a:r>
          </a:p>
          <a:p>
            <a:pPr>
              <a:spcBef>
                <a:spcPts val="1200"/>
              </a:spcBef>
            </a:pPr>
            <a:r>
              <a:rPr lang="en-GB" sz="220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 </a:t>
            </a:r>
            <a:br>
              <a:rPr lang="en-US" sz="4000">
                <a:latin typeface="Arial"/>
                <a:cs typeface="Arial"/>
              </a:rPr>
            </a:br>
            <a:r>
              <a:rPr lang="en-US" sz="400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big group, for the following examples, come up with what are the reps rights and what they can check to confirm this?</a:t>
            </a:r>
          </a:p>
          <a:p>
            <a:pPr>
              <a:spcBef>
                <a:spcPts val="900"/>
              </a:spcBef>
            </a:pPr>
            <a:r>
              <a:rPr lang="en-US" sz="2400">
                <a:latin typeface="Arial"/>
                <a:cs typeface="Arial"/>
              </a:rPr>
              <a:t>What other options are there?</a:t>
            </a: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G: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As a big group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D105D9-B080-4376-B184-FB5E50FEBD98}">
  <ds:schemaRefs>
    <ds:schemaRef ds:uri="http://www.w3.org/XML/1998/namespace"/>
    <ds:schemaRef ds:uri="http://schemas.microsoft.com/office/infopath/2007/PartnerControls"/>
    <ds:schemaRef ds:uri="http://purl.org/dc/elements/1.1/"/>
    <ds:schemaRef ds:uri="95c4e850-32b5-4d18-96f2-9b7a5c16f8c4"/>
    <ds:schemaRef ds:uri="http://schemas.microsoft.com/office/2006/metadata/properties"/>
    <ds:schemaRef ds:uri="http://purl.org/dc/terms/"/>
    <ds:schemaRef ds:uri="0ecf5486-e989-4379-bfee-e9488933998c"/>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F73D28A-EAED-4AAD-8F08-655745AECEF1}">
  <ds:schemaRefs>
    <ds:schemaRef ds:uri="http://schemas.microsoft.com/sharepoint/v3/contenttype/forms"/>
  </ds:schemaRefs>
</ds:datastoreItem>
</file>

<file path=customXml/itemProps3.xml><?xml version="1.0" encoding="utf-8"?>
<ds:datastoreItem xmlns:ds="http://schemas.openxmlformats.org/officeDocument/2006/customXml" ds:itemID="{CEEE8BF0-9023-4953-A290-AEB359C2F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0</TotalTime>
  <Words>2056</Words>
  <Application>Microsoft Office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Symbol</vt:lpstr>
      <vt:lpstr>Wingdings 3</vt:lpstr>
      <vt:lpstr>2019-01389-Template-Bectu-Powerpoint-template-Version-12-09-2019 (1)</vt:lpstr>
      <vt:lpstr>Prospect-Bectu-theme</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Action Plan – Tasks</vt:lpstr>
      <vt:lpstr>What next?</vt:lpstr>
      <vt:lpstr>Evaluation &amp; EDI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Abbie Jenkinson</cp:lastModifiedBy>
  <cp:revision>2</cp:revision>
  <cp:lastPrinted>2019-08-27T12:20:31Z</cp:lastPrinted>
  <dcterms:created xsi:type="dcterms:W3CDTF">2019-10-02T11:32:19Z</dcterms:created>
  <dcterms:modified xsi:type="dcterms:W3CDTF">2026-01-15T08:37:42Z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