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32"/>
  </p:notesMasterIdLst>
  <p:handoutMasterIdLst>
    <p:handoutMasterId r:id="rId33"/>
  </p:handoutMasterIdLst>
  <p:sldIdLst>
    <p:sldId id="582" r:id="rId5"/>
    <p:sldId id="583" r:id="rId6"/>
    <p:sldId id="569" r:id="rId7"/>
    <p:sldId id="577" r:id="rId8"/>
    <p:sldId id="553" r:id="rId9"/>
    <p:sldId id="596" r:id="rId10"/>
    <p:sldId id="556" r:id="rId11"/>
    <p:sldId id="557" r:id="rId12"/>
    <p:sldId id="562" r:id="rId13"/>
    <p:sldId id="564" r:id="rId14"/>
    <p:sldId id="551" r:id="rId15"/>
    <p:sldId id="552" r:id="rId16"/>
    <p:sldId id="594" r:id="rId17"/>
    <p:sldId id="588" r:id="rId18"/>
    <p:sldId id="516" r:id="rId19"/>
    <p:sldId id="599" r:id="rId20"/>
    <p:sldId id="584" r:id="rId21"/>
    <p:sldId id="554" r:id="rId22"/>
    <p:sldId id="587" r:id="rId23"/>
    <p:sldId id="535" r:id="rId24"/>
    <p:sldId id="547" r:id="rId25"/>
    <p:sldId id="585" r:id="rId26"/>
    <p:sldId id="598" r:id="rId27"/>
    <p:sldId id="579" r:id="rId28"/>
    <p:sldId id="580" r:id="rId29"/>
    <p:sldId id="593" r:id="rId30"/>
    <p:sldId id="592" r:id="rId31"/>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61B"/>
    <a:srgbClr val="D30071"/>
    <a:srgbClr val="FFCD00"/>
    <a:srgbClr val="088375"/>
    <a:srgbClr val="FBD603"/>
    <a:srgbClr val="008476"/>
    <a:srgbClr val="FEC86E"/>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32653-EA88-4357-AC11-EA9A385CC11C}" v="2" dt="2025-10-14T13:47:01.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3" autoAdjust="0"/>
    <p:restoredTop sz="69598" autoAdjust="0"/>
  </p:normalViewPr>
  <p:slideViewPr>
    <p:cSldViewPr snapToGrid="0" snapToObjects="1">
      <p:cViewPr varScale="1">
        <p:scale>
          <a:sx n="68" d="100"/>
          <a:sy n="68" d="100"/>
        </p:scale>
        <p:origin x="204" y="64"/>
      </p:cViewPr>
      <p:guideLst>
        <p:guide orient="horz" pos="2160"/>
        <p:guide pos="3840"/>
      </p:guideLst>
    </p:cSldViewPr>
  </p:slideViewPr>
  <p:outlineViewPr>
    <p:cViewPr>
      <p:scale>
        <a:sx n="33" d="100"/>
        <a:sy n="33" d="100"/>
      </p:scale>
      <p:origin x="0" y="-1208"/>
    </p:cViewPr>
  </p:outlineViewPr>
  <p:notesTextViewPr>
    <p:cViewPr>
      <p:scale>
        <a:sx n="110" d="100"/>
        <a:sy n="110" d="100"/>
      </p:scale>
      <p:origin x="0" y="0"/>
    </p:cViewPr>
  </p:notesTextViewPr>
  <p:notesViewPr>
    <p:cSldViewPr snapToGrid="0" snapToObjects="1">
      <p:cViewPr varScale="1">
        <p:scale>
          <a:sx n="76" d="100"/>
          <a:sy n="76"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97cf956a-b3a7-4e73-864d-44684f77c5c1" providerId="ADAL" clId="{0EED3DFB-DAA9-4333-AC10-C45BA9A191AB}"/>
    <pc:docChg chg="custSel modSld">
      <pc:chgData name="Kathryn Sharratt" userId="97cf956a-b3a7-4e73-864d-44684f77c5c1" providerId="ADAL" clId="{0EED3DFB-DAA9-4333-AC10-C45BA9A191AB}" dt="2024-07-24T11:11:12.404" v="183" actId="313"/>
      <pc:docMkLst>
        <pc:docMk/>
      </pc:docMkLst>
      <pc:sldChg chg="modNotesTx">
        <pc:chgData name="Kathryn Sharratt" userId="97cf956a-b3a7-4e73-864d-44684f77c5c1" providerId="ADAL" clId="{0EED3DFB-DAA9-4333-AC10-C45BA9A191AB}" dt="2024-07-24T11:08:12.840" v="98" actId="20577"/>
        <pc:sldMkLst>
          <pc:docMk/>
          <pc:sldMk cId="1057764991" sldId="579"/>
        </pc:sldMkLst>
      </pc:sldChg>
      <pc:sldChg chg="delSp mod">
        <pc:chgData name="Kathryn Sharratt" userId="97cf956a-b3a7-4e73-864d-44684f77c5c1" providerId="ADAL" clId="{0EED3DFB-DAA9-4333-AC10-C45BA9A191AB}" dt="2024-07-24T11:03:33.066" v="0" actId="21"/>
        <pc:sldMkLst>
          <pc:docMk/>
          <pc:sldMk cId="4148359592" sldId="582"/>
        </pc:sldMkLst>
      </pc:sldChg>
      <pc:sldChg chg="delSp modSp mod">
        <pc:chgData name="Kathryn Sharratt" userId="97cf956a-b3a7-4e73-864d-44684f77c5c1" providerId="ADAL" clId="{0EED3DFB-DAA9-4333-AC10-C45BA9A191AB}" dt="2024-07-24T11:04:06.446" v="42" actId="20577"/>
        <pc:sldMkLst>
          <pc:docMk/>
          <pc:sldMk cId="3152202352" sldId="592"/>
        </pc:sldMkLst>
      </pc:sldChg>
      <pc:sldChg chg="addSp modSp mod modNotesTx">
        <pc:chgData name="Kathryn Sharratt" userId="97cf956a-b3a7-4e73-864d-44684f77c5c1" providerId="ADAL" clId="{0EED3DFB-DAA9-4333-AC10-C45BA9A191AB}" dt="2024-07-24T11:11:12.404" v="183" actId="313"/>
        <pc:sldMkLst>
          <pc:docMk/>
          <pc:sldMk cId="406829516" sldId="593"/>
        </pc:sldMkLst>
      </pc:sldChg>
      <pc:sldChg chg="delSp modSp mod">
        <pc:chgData name="Kathryn Sharratt" userId="97cf956a-b3a7-4e73-864d-44684f77c5c1" providerId="ADAL" clId="{0EED3DFB-DAA9-4333-AC10-C45BA9A191AB}" dt="2024-07-24T11:05:06.232" v="48" actId="14100"/>
        <pc:sldMkLst>
          <pc:docMk/>
          <pc:sldMk cId="4036779371" sldId="598"/>
        </pc:sldMkLst>
      </pc:sldChg>
    </pc:docChg>
  </pc:docChgLst>
  <pc:docChgLst>
    <pc:chgData name="Robert Lauder" userId="11afe618-ca63-4ed7-8d07-44c976d07b91" providerId="ADAL" clId="{A058A5CF-F697-4AA8-9471-876074F27389}"/>
    <pc:docChg chg="undo redo custSel addSld delSld modSld sldOrd">
      <pc:chgData name="Robert Lauder" userId="11afe618-ca63-4ed7-8d07-44c976d07b91" providerId="ADAL" clId="{A058A5CF-F697-4AA8-9471-876074F27389}" dt="2024-01-11T14:41:10.437" v="3545" actId="6549"/>
      <pc:docMkLst>
        <pc:docMk/>
      </pc:docMkLst>
      <pc:sldChg chg="del">
        <pc:chgData name="Robert Lauder" userId="11afe618-ca63-4ed7-8d07-44c976d07b91" providerId="ADAL" clId="{A058A5CF-F697-4AA8-9471-876074F27389}" dt="2024-01-11T11:40:24.257" v="1110" actId="47"/>
        <pc:sldMkLst>
          <pc:docMk/>
          <pc:sldMk cId="1280770083" sldId="510"/>
        </pc:sldMkLst>
      </pc:sldChg>
      <pc:sldChg chg="del">
        <pc:chgData name="Robert Lauder" userId="11afe618-ca63-4ed7-8d07-44c976d07b91" providerId="ADAL" clId="{A058A5CF-F697-4AA8-9471-876074F27389}" dt="2024-01-11T11:30:14.450" v="141" actId="47"/>
        <pc:sldMkLst>
          <pc:docMk/>
          <pc:sldMk cId="3952921714" sldId="512"/>
        </pc:sldMkLst>
      </pc:sldChg>
      <pc:sldChg chg="ord modNotesTx">
        <pc:chgData name="Robert Lauder" userId="11afe618-ca63-4ed7-8d07-44c976d07b91" providerId="ADAL" clId="{A058A5CF-F697-4AA8-9471-876074F27389}" dt="2024-01-11T11:36:40.410" v="957"/>
        <pc:sldMkLst>
          <pc:docMk/>
          <pc:sldMk cId="1101697096" sldId="516"/>
        </pc:sldMkLst>
      </pc:sldChg>
      <pc:sldChg chg="del">
        <pc:chgData name="Robert Lauder" userId="11afe618-ca63-4ed7-8d07-44c976d07b91" providerId="ADAL" clId="{A058A5CF-F697-4AA8-9471-876074F27389}" dt="2024-01-11T11:28:20.685" v="3" actId="47"/>
        <pc:sldMkLst>
          <pc:docMk/>
          <pc:sldMk cId="1710601920" sldId="517"/>
        </pc:sldMkLst>
      </pc:sldChg>
      <pc:sldChg chg="del">
        <pc:chgData name="Robert Lauder" userId="11afe618-ca63-4ed7-8d07-44c976d07b91" providerId="ADAL" clId="{A058A5CF-F697-4AA8-9471-876074F27389}" dt="2024-01-11T11:28:31.848" v="4" actId="47"/>
        <pc:sldMkLst>
          <pc:docMk/>
          <pc:sldMk cId="1887229691" sldId="524"/>
        </pc:sldMkLst>
      </pc:sldChg>
      <pc:sldChg chg="del">
        <pc:chgData name="Robert Lauder" userId="11afe618-ca63-4ed7-8d07-44c976d07b91" providerId="ADAL" clId="{A058A5CF-F697-4AA8-9471-876074F27389}" dt="2024-01-11T11:28:31.848" v="4" actId="47"/>
        <pc:sldMkLst>
          <pc:docMk/>
          <pc:sldMk cId="1932150098" sldId="525"/>
        </pc:sldMkLst>
      </pc:sldChg>
      <pc:sldChg chg="del">
        <pc:chgData name="Robert Lauder" userId="11afe618-ca63-4ed7-8d07-44c976d07b91" providerId="ADAL" clId="{A058A5CF-F697-4AA8-9471-876074F27389}" dt="2024-01-11T11:30:14.450" v="141" actId="47"/>
        <pc:sldMkLst>
          <pc:docMk/>
          <pc:sldMk cId="1677483893" sldId="535"/>
        </pc:sldMkLst>
      </pc:sldChg>
      <pc:sldChg chg="add">
        <pc:chgData name="Robert Lauder" userId="11afe618-ca63-4ed7-8d07-44c976d07b91" providerId="ADAL" clId="{A058A5CF-F697-4AA8-9471-876074F27389}" dt="2024-01-11T11:32:24.235" v="398"/>
        <pc:sldMkLst>
          <pc:docMk/>
          <pc:sldMk cId="2298415949" sldId="535"/>
        </pc:sldMkLst>
      </pc:sldChg>
      <pc:sldChg chg="add">
        <pc:chgData name="Robert Lauder" userId="11afe618-ca63-4ed7-8d07-44c976d07b91" providerId="ADAL" clId="{A058A5CF-F697-4AA8-9471-876074F27389}" dt="2024-01-11T11:32:24.235" v="398"/>
        <pc:sldMkLst>
          <pc:docMk/>
          <pc:sldMk cId="478417963" sldId="547"/>
        </pc:sldMkLst>
      </pc:sldChg>
      <pc:sldChg chg="add ord">
        <pc:chgData name="Robert Lauder" userId="11afe618-ca63-4ed7-8d07-44c976d07b91" providerId="ADAL" clId="{A058A5CF-F697-4AA8-9471-876074F27389}" dt="2024-01-11T13:04:31.285" v="2360"/>
        <pc:sldMkLst>
          <pc:docMk/>
          <pc:sldMk cId="4096617231" sldId="551"/>
        </pc:sldMkLst>
      </pc:sldChg>
      <pc:sldChg chg="add ord">
        <pc:chgData name="Robert Lauder" userId="11afe618-ca63-4ed7-8d07-44c976d07b91" providerId="ADAL" clId="{A058A5CF-F697-4AA8-9471-876074F27389}" dt="2024-01-11T13:00:17.505" v="2022"/>
        <pc:sldMkLst>
          <pc:docMk/>
          <pc:sldMk cId="3686849272" sldId="552"/>
        </pc:sldMkLst>
      </pc:sldChg>
      <pc:sldChg chg="del ord">
        <pc:chgData name="Robert Lauder" userId="11afe618-ca63-4ed7-8d07-44c976d07b91" providerId="ADAL" clId="{A058A5CF-F697-4AA8-9471-876074F27389}" dt="2024-01-11T11:33:17.779" v="434" actId="47"/>
        <pc:sldMkLst>
          <pc:docMk/>
          <pc:sldMk cId="1742833761" sldId="553"/>
        </pc:sldMkLst>
      </pc:sldChg>
      <pc:sldChg chg="modSp add mod ord">
        <pc:chgData name="Robert Lauder" userId="11afe618-ca63-4ed7-8d07-44c976d07b91" providerId="ADAL" clId="{A058A5CF-F697-4AA8-9471-876074F27389}" dt="2024-01-11T13:05:03.744" v="2394" actId="313"/>
        <pc:sldMkLst>
          <pc:docMk/>
          <pc:sldMk cId="3339756429" sldId="553"/>
        </pc:sldMkLst>
      </pc:sldChg>
      <pc:sldChg chg="modSp mod ord">
        <pc:chgData name="Robert Lauder" userId="11afe618-ca63-4ed7-8d07-44c976d07b91" providerId="ADAL" clId="{A058A5CF-F697-4AA8-9471-876074F27389}" dt="2024-01-11T11:36:40.410" v="957"/>
        <pc:sldMkLst>
          <pc:docMk/>
          <pc:sldMk cId="1312802630" sldId="554"/>
        </pc:sldMkLst>
      </pc:sldChg>
      <pc:sldChg chg="modSp add mod ord">
        <pc:chgData name="Robert Lauder" userId="11afe618-ca63-4ed7-8d07-44c976d07b91" providerId="ADAL" clId="{A058A5CF-F697-4AA8-9471-876074F27389}" dt="2024-01-11T12:58:49.746" v="1930" actId="1076"/>
        <pc:sldMkLst>
          <pc:docMk/>
          <pc:sldMk cId="3146860378" sldId="556"/>
        </pc:sldMkLst>
      </pc:sldChg>
      <pc:sldChg chg="add ord">
        <pc:chgData name="Robert Lauder" userId="11afe618-ca63-4ed7-8d07-44c976d07b91" providerId="ADAL" clId="{A058A5CF-F697-4AA8-9471-876074F27389}" dt="2024-01-11T12:59:08.518" v="1935"/>
        <pc:sldMkLst>
          <pc:docMk/>
          <pc:sldMk cId="1419935809" sldId="557"/>
        </pc:sldMkLst>
      </pc:sldChg>
      <pc:sldChg chg="del">
        <pc:chgData name="Robert Lauder" userId="11afe618-ca63-4ed7-8d07-44c976d07b91" providerId="ADAL" clId="{A058A5CF-F697-4AA8-9471-876074F27389}" dt="2024-01-11T11:40:24.257" v="1110" actId="47"/>
        <pc:sldMkLst>
          <pc:docMk/>
          <pc:sldMk cId="1678792462" sldId="559"/>
        </pc:sldMkLst>
      </pc:sldChg>
      <pc:sldChg chg="add ord">
        <pc:chgData name="Robert Lauder" userId="11afe618-ca63-4ed7-8d07-44c976d07b91" providerId="ADAL" clId="{A058A5CF-F697-4AA8-9471-876074F27389}" dt="2024-01-11T12:59:15.180" v="1937"/>
        <pc:sldMkLst>
          <pc:docMk/>
          <pc:sldMk cId="3453256576" sldId="562"/>
        </pc:sldMkLst>
      </pc:sldChg>
      <pc:sldChg chg="del">
        <pc:chgData name="Robert Lauder" userId="11afe618-ca63-4ed7-8d07-44c976d07b91" providerId="ADAL" clId="{A058A5CF-F697-4AA8-9471-876074F27389}" dt="2024-01-11T11:28:20.685" v="3" actId="47"/>
        <pc:sldMkLst>
          <pc:docMk/>
          <pc:sldMk cId="1481111497" sldId="563"/>
        </pc:sldMkLst>
      </pc:sldChg>
      <pc:sldChg chg="modSp add mod ord modNotesTx">
        <pc:chgData name="Robert Lauder" userId="11afe618-ca63-4ed7-8d07-44c976d07b91" providerId="ADAL" clId="{A058A5CF-F697-4AA8-9471-876074F27389}" dt="2024-01-11T13:06:46.820" v="2794" actId="20577"/>
        <pc:sldMkLst>
          <pc:docMk/>
          <pc:sldMk cId="1308068508" sldId="564"/>
        </pc:sldMkLst>
      </pc:sldChg>
      <pc:sldChg chg="del">
        <pc:chgData name="Robert Lauder" userId="11afe618-ca63-4ed7-8d07-44c976d07b91" providerId="ADAL" clId="{A058A5CF-F697-4AA8-9471-876074F27389}" dt="2024-01-11T11:29:00.656" v="16" actId="47"/>
        <pc:sldMkLst>
          <pc:docMk/>
          <pc:sldMk cId="3929898361" sldId="564"/>
        </pc:sldMkLst>
      </pc:sldChg>
      <pc:sldChg chg="mod ord modShow modNotesTx">
        <pc:chgData name="Robert Lauder" userId="11afe618-ca63-4ed7-8d07-44c976d07b91" providerId="ADAL" clId="{A058A5CF-F697-4AA8-9471-876074F27389}" dt="2024-01-11T11:31:31.536" v="394" actId="20577"/>
        <pc:sldMkLst>
          <pc:docMk/>
          <pc:sldMk cId="4109996675" sldId="569"/>
        </pc:sldMkLst>
      </pc:sldChg>
      <pc:sldChg chg="del">
        <pc:chgData name="Robert Lauder" userId="11afe618-ca63-4ed7-8d07-44c976d07b91" providerId="ADAL" clId="{A058A5CF-F697-4AA8-9471-876074F27389}" dt="2024-01-11T11:28:31.848" v="4" actId="47"/>
        <pc:sldMkLst>
          <pc:docMk/>
          <pc:sldMk cId="1387356294" sldId="575"/>
        </pc:sldMkLst>
      </pc:sldChg>
      <pc:sldChg chg="del">
        <pc:chgData name="Robert Lauder" userId="11afe618-ca63-4ed7-8d07-44c976d07b91" providerId="ADAL" clId="{A058A5CF-F697-4AA8-9471-876074F27389}" dt="2024-01-11T11:29:00.656" v="16" actId="47"/>
        <pc:sldMkLst>
          <pc:docMk/>
          <pc:sldMk cId="1110128666" sldId="576"/>
        </pc:sldMkLst>
      </pc:sldChg>
      <pc:sldChg chg="modSp add mod ord modNotesTx">
        <pc:chgData name="Robert Lauder" userId="11afe618-ca63-4ed7-8d07-44c976d07b91" providerId="ADAL" clId="{A058A5CF-F697-4AA8-9471-876074F27389}" dt="2024-01-11T13:09:28.661" v="3358" actId="20577"/>
        <pc:sldMkLst>
          <pc:docMk/>
          <pc:sldMk cId="276270351" sldId="577"/>
        </pc:sldMkLst>
      </pc:sldChg>
      <pc:sldChg chg="del">
        <pc:chgData name="Robert Lauder" userId="11afe618-ca63-4ed7-8d07-44c976d07b91" providerId="ADAL" clId="{A058A5CF-F697-4AA8-9471-876074F27389}" dt="2024-01-11T11:29:00.656" v="16" actId="47"/>
        <pc:sldMkLst>
          <pc:docMk/>
          <pc:sldMk cId="2547937306" sldId="577"/>
        </pc:sldMkLst>
      </pc:sldChg>
      <pc:sldChg chg="del">
        <pc:chgData name="Robert Lauder" userId="11afe618-ca63-4ed7-8d07-44c976d07b91" providerId="ADAL" clId="{A058A5CF-F697-4AA8-9471-876074F27389}" dt="2024-01-11T11:40:24.257" v="1110" actId="47"/>
        <pc:sldMkLst>
          <pc:docMk/>
          <pc:sldMk cId="2594667888" sldId="578"/>
        </pc:sldMkLst>
      </pc:sldChg>
      <pc:sldChg chg="modSp add del mod modNotesTx">
        <pc:chgData name="Robert Lauder" userId="11afe618-ca63-4ed7-8d07-44c976d07b91" providerId="ADAL" clId="{A058A5CF-F697-4AA8-9471-876074F27389}" dt="2024-01-11T13:59:39.686" v="3484" actId="47"/>
        <pc:sldMkLst>
          <pc:docMk/>
          <pc:sldMk cId="1057764991" sldId="579"/>
        </pc:sldMkLst>
      </pc:sldChg>
      <pc:sldChg chg="del">
        <pc:chgData name="Robert Lauder" userId="11afe618-ca63-4ed7-8d07-44c976d07b91" providerId="ADAL" clId="{A058A5CF-F697-4AA8-9471-876074F27389}" dt="2024-01-11T11:29:07.917" v="17" actId="47"/>
        <pc:sldMkLst>
          <pc:docMk/>
          <pc:sldMk cId="3152202352" sldId="579"/>
        </pc:sldMkLst>
      </pc:sldChg>
      <pc:sldChg chg="add modNotesTx">
        <pc:chgData name="Robert Lauder" userId="11afe618-ca63-4ed7-8d07-44c976d07b91" providerId="ADAL" clId="{A058A5CF-F697-4AA8-9471-876074F27389}" dt="2024-01-11T14:41:10.437" v="3545" actId="6549"/>
        <pc:sldMkLst>
          <pc:docMk/>
          <pc:sldMk cId="922255272" sldId="580"/>
        </pc:sldMkLst>
      </pc:sldChg>
      <pc:sldChg chg="del">
        <pc:chgData name="Robert Lauder" userId="11afe618-ca63-4ed7-8d07-44c976d07b91" providerId="ADAL" clId="{A058A5CF-F697-4AA8-9471-876074F27389}" dt="2024-01-11T11:29:07.917" v="17" actId="47"/>
        <pc:sldMkLst>
          <pc:docMk/>
          <pc:sldMk cId="2846785760" sldId="580"/>
        </pc:sldMkLst>
      </pc:sldChg>
      <pc:sldChg chg="delSp add del mod">
        <pc:chgData name="Robert Lauder" userId="11afe618-ca63-4ed7-8d07-44c976d07b91" providerId="ADAL" clId="{A058A5CF-F697-4AA8-9471-876074F27389}" dt="2024-01-11T11:50:03.455" v="1501" actId="47"/>
        <pc:sldMkLst>
          <pc:docMk/>
          <pc:sldMk cId="1108740814" sldId="581"/>
        </pc:sldMkLst>
      </pc:sldChg>
      <pc:sldChg chg="del">
        <pc:chgData name="Robert Lauder" userId="11afe618-ca63-4ed7-8d07-44c976d07b91" providerId="ADAL" clId="{A058A5CF-F697-4AA8-9471-876074F27389}" dt="2024-01-11T11:40:24.257" v="1110" actId="47"/>
        <pc:sldMkLst>
          <pc:docMk/>
          <pc:sldMk cId="3703607484" sldId="581"/>
        </pc:sldMkLst>
      </pc:sldChg>
      <pc:sldChg chg="addSp modSp add mod modNotesTx">
        <pc:chgData name="Robert Lauder" userId="11afe618-ca63-4ed7-8d07-44c976d07b91" providerId="ADAL" clId="{A058A5CF-F697-4AA8-9471-876074F27389}" dt="2024-01-11T13:59:04.760" v="3476"/>
        <pc:sldMkLst>
          <pc:docMk/>
          <pc:sldMk cId="4148359592" sldId="582"/>
        </pc:sldMkLst>
      </pc:sldChg>
      <pc:sldChg chg="modSp new mod modNotesTx">
        <pc:chgData name="Robert Lauder" userId="11afe618-ca63-4ed7-8d07-44c976d07b91" providerId="ADAL" clId="{A058A5CF-F697-4AA8-9471-876074F27389}" dt="2024-01-11T11:35:48.457" v="934" actId="20577"/>
        <pc:sldMkLst>
          <pc:docMk/>
          <pc:sldMk cId="4082201828" sldId="583"/>
        </pc:sldMkLst>
      </pc:sldChg>
      <pc:sldChg chg="modSp new del mod">
        <pc:chgData name="Robert Lauder" userId="11afe618-ca63-4ed7-8d07-44c976d07b91" providerId="ADAL" clId="{A058A5CF-F697-4AA8-9471-876074F27389}" dt="2024-01-11T12:09:28.152" v="1893" actId="47"/>
        <pc:sldMkLst>
          <pc:docMk/>
          <pc:sldMk cId="893596429" sldId="584"/>
        </pc:sldMkLst>
      </pc:sldChg>
      <pc:sldChg chg="new del">
        <pc:chgData name="Robert Lauder" userId="11afe618-ca63-4ed7-8d07-44c976d07b91" providerId="ADAL" clId="{A058A5CF-F697-4AA8-9471-876074F27389}" dt="2024-01-11T11:31:47.994" v="397" actId="47"/>
        <pc:sldMkLst>
          <pc:docMk/>
          <pc:sldMk cId="2423582653" sldId="585"/>
        </pc:sldMkLst>
      </pc:sldChg>
      <pc:sldChg chg="modSp add mod">
        <pc:chgData name="Robert Lauder" userId="11afe618-ca63-4ed7-8d07-44c976d07b91" providerId="ADAL" clId="{A058A5CF-F697-4AA8-9471-876074F27389}" dt="2024-01-11T11:41:47.132" v="1228" actId="20577"/>
        <pc:sldMkLst>
          <pc:docMk/>
          <pc:sldMk cId="3251358175" sldId="585"/>
        </pc:sldMkLst>
      </pc:sldChg>
      <pc:sldChg chg="new del">
        <pc:chgData name="Robert Lauder" userId="11afe618-ca63-4ed7-8d07-44c976d07b91" providerId="ADAL" clId="{A058A5CF-F697-4AA8-9471-876074F27389}" dt="2024-01-11T11:36:42.334" v="958" actId="47"/>
        <pc:sldMkLst>
          <pc:docMk/>
          <pc:sldMk cId="2046710123" sldId="586"/>
        </pc:sldMkLst>
      </pc:sldChg>
      <pc:sldChg chg="add">
        <pc:chgData name="Robert Lauder" userId="11afe618-ca63-4ed7-8d07-44c976d07b91" providerId="ADAL" clId="{A058A5CF-F697-4AA8-9471-876074F27389}" dt="2024-01-11T11:36:27.384" v="938"/>
        <pc:sldMkLst>
          <pc:docMk/>
          <pc:sldMk cId="3740892049" sldId="587"/>
        </pc:sldMkLst>
      </pc:sldChg>
      <pc:sldChg chg="modSp new mod ord modNotesTx">
        <pc:chgData name="Robert Lauder" userId="11afe618-ca63-4ed7-8d07-44c976d07b91" providerId="ADAL" clId="{A058A5CF-F697-4AA8-9471-876074F27389}" dt="2024-01-11T14:36:47.256" v="3544" actId="20577"/>
        <pc:sldMkLst>
          <pc:docMk/>
          <pc:sldMk cId="4028253209" sldId="588"/>
        </pc:sldMkLst>
      </pc:sldChg>
      <pc:sldChg chg="new del">
        <pc:chgData name="Robert Lauder" userId="11afe618-ca63-4ed7-8d07-44c976d07b91" providerId="ADAL" clId="{A058A5CF-F697-4AA8-9471-876074F27389}" dt="2024-01-11T11:37:55.030" v="984" actId="47"/>
        <pc:sldMkLst>
          <pc:docMk/>
          <pc:sldMk cId="3212554799" sldId="589"/>
        </pc:sldMkLst>
      </pc:sldChg>
      <pc:sldChg chg="modSp add mod">
        <pc:chgData name="Robert Lauder" userId="11afe618-ca63-4ed7-8d07-44c976d07b91" providerId="ADAL" clId="{A058A5CF-F697-4AA8-9471-876074F27389}" dt="2024-01-11T11:41:29.969" v="1210" actId="14100"/>
        <pc:sldMkLst>
          <pc:docMk/>
          <pc:sldMk cId="2184648542" sldId="590"/>
        </pc:sldMkLst>
      </pc:sldChg>
      <pc:sldChg chg="modSp add mod modNotesTx">
        <pc:chgData name="Robert Lauder" userId="11afe618-ca63-4ed7-8d07-44c976d07b91" providerId="ADAL" clId="{A058A5CF-F697-4AA8-9471-876074F27389}" dt="2024-01-11T13:10:50.231" v="3475" actId="20577"/>
        <pc:sldMkLst>
          <pc:docMk/>
          <pc:sldMk cId="2394236660" sldId="591"/>
        </pc:sldMkLst>
      </pc:sldChg>
      <pc:sldChg chg="addSp modSp add mod modNotesTx">
        <pc:chgData name="Robert Lauder" userId="11afe618-ca63-4ed7-8d07-44c976d07b91" providerId="ADAL" clId="{A058A5CF-F697-4AA8-9471-876074F27389}" dt="2024-01-11T14:00:35.605" v="3533"/>
        <pc:sldMkLst>
          <pc:docMk/>
          <pc:sldMk cId="3152202352" sldId="592"/>
        </pc:sldMkLst>
      </pc:sldChg>
      <pc:sldChg chg="delSp modSp new mod modNotesTx">
        <pc:chgData name="Robert Lauder" userId="11afe618-ca63-4ed7-8d07-44c976d07b91" providerId="ADAL" clId="{A058A5CF-F697-4AA8-9471-876074F27389}" dt="2024-01-11T11:50:43.591" v="1682" actId="20577"/>
        <pc:sldMkLst>
          <pc:docMk/>
          <pc:sldMk cId="406829516" sldId="593"/>
        </pc:sldMkLst>
      </pc:sldChg>
      <pc:sldChg chg="add modNotesTx">
        <pc:chgData name="Robert Lauder" userId="11afe618-ca63-4ed7-8d07-44c976d07b91" providerId="ADAL" clId="{A058A5CF-F697-4AA8-9471-876074F27389}" dt="2024-01-11T14:34:05.336" v="3534" actId="6549"/>
        <pc:sldMkLst>
          <pc:docMk/>
          <pc:sldMk cId="2820382150" sldId="594"/>
        </pc:sldMkLst>
      </pc:sldChg>
      <pc:sldChg chg="new del">
        <pc:chgData name="Robert Lauder" userId="11afe618-ca63-4ed7-8d07-44c976d07b91" providerId="ADAL" clId="{A058A5CF-F697-4AA8-9471-876074F27389}" dt="2024-01-11T13:00:19.953" v="2023" actId="47"/>
        <pc:sldMkLst>
          <pc:docMk/>
          <pc:sldMk cId="1311603040" sldId="595"/>
        </pc:sldMkLst>
      </pc:sldChg>
      <pc:sldChg chg="modSp add mod ord">
        <pc:chgData name="Robert Lauder" userId="11afe618-ca63-4ed7-8d07-44c976d07b91" providerId="ADAL" clId="{A058A5CF-F697-4AA8-9471-876074F27389}" dt="2024-01-11T12:59:00.177" v="1933" actId="27636"/>
        <pc:sldMkLst>
          <pc:docMk/>
          <pc:sldMk cId="3230329679" sldId="596"/>
        </pc:sldMkLst>
      </pc:sldChg>
      <pc:sldChg chg="addSp modSp new del">
        <pc:chgData name="Robert Lauder" userId="11afe618-ca63-4ed7-8d07-44c976d07b91" providerId="ADAL" clId="{A058A5CF-F697-4AA8-9471-876074F27389}" dt="2024-01-11T13:59:32.431" v="3480" actId="47"/>
        <pc:sldMkLst>
          <pc:docMk/>
          <pc:sldMk cId="450640152" sldId="597"/>
        </pc:sldMkLst>
      </pc:sldChg>
      <pc:sldChg chg="addSp modSp add del mod">
        <pc:chgData name="Robert Lauder" userId="11afe618-ca63-4ed7-8d07-44c976d07b91" providerId="ADAL" clId="{A058A5CF-F697-4AA8-9471-876074F27389}" dt="2024-01-11T14:00:24.137" v="3531" actId="1076"/>
        <pc:sldMkLst>
          <pc:docMk/>
          <pc:sldMk cId="4036779371" sldId="598"/>
        </pc:sldMkLst>
      </pc:sldChg>
      <pc:sldChg chg="add del">
        <pc:chgData name="Robert Lauder" userId="11afe618-ca63-4ed7-8d07-44c976d07b91" providerId="ADAL" clId="{A058A5CF-F697-4AA8-9471-876074F27389}" dt="2024-01-11T13:59:35.521" v="3482" actId="2696"/>
        <pc:sldMkLst>
          <pc:docMk/>
          <pc:sldMk cId="2615537894" sldId="599"/>
        </pc:sldMkLst>
      </pc:sldChg>
    </pc:docChg>
  </pc:docChgLst>
  <pc:docChgLst>
    <pc:chgData name="Martin Roberts" userId="809e680c-7cbe-4ca5-8db2-be1c15666466" providerId="ADAL" clId="{6A3EF416-3506-47D7-8931-231E38BC5C9D}"/>
    <pc:docChg chg="custSel addSld delSld modSld">
      <pc:chgData name="Martin Roberts" userId="809e680c-7cbe-4ca5-8db2-be1c15666466" providerId="ADAL" clId="{6A3EF416-3506-47D7-8931-231E38BC5C9D}" dt="2025-10-14T14:37:16.089" v="13" actId="20577"/>
      <pc:docMkLst>
        <pc:docMk/>
      </pc:docMkLst>
      <pc:sldChg chg="modSp mod">
        <pc:chgData name="Martin Roberts" userId="809e680c-7cbe-4ca5-8db2-be1c15666466" providerId="ADAL" clId="{6A3EF416-3506-47D7-8931-231E38BC5C9D}" dt="2025-10-14T14:37:16.089" v="13" actId="20577"/>
        <pc:sldMkLst>
          <pc:docMk/>
          <pc:sldMk cId="4148359592" sldId="582"/>
        </pc:sldMkLst>
        <pc:spChg chg="mod">
          <ac:chgData name="Martin Roberts" userId="809e680c-7cbe-4ca5-8db2-be1c15666466" providerId="ADAL" clId="{6A3EF416-3506-47D7-8931-231E38BC5C9D}" dt="2025-10-14T14:37:16.089" v="13" actId="20577"/>
          <ac:spMkLst>
            <pc:docMk/>
            <pc:sldMk cId="4148359592" sldId="582"/>
            <ac:spMk id="5" creationId="{52F3AE98-121A-6127-A506-84D0C9B5E2FA}"/>
          </ac:spMkLst>
        </pc:spChg>
      </pc:sldChg>
      <pc:sldChg chg="add">
        <pc:chgData name="Martin Roberts" userId="809e680c-7cbe-4ca5-8db2-be1c15666466" providerId="ADAL" clId="{6A3EF416-3506-47D7-8931-231E38BC5C9D}" dt="2025-10-14T13:47:01.324" v="4"/>
        <pc:sldMkLst>
          <pc:docMk/>
          <pc:sldMk cId="805729037" sldId="584"/>
        </pc:sldMkLst>
      </pc:sldChg>
      <pc:sldChg chg="del">
        <pc:chgData name="Martin Roberts" userId="809e680c-7cbe-4ca5-8db2-be1c15666466" providerId="ADAL" clId="{6A3EF416-3506-47D7-8931-231E38BC5C9D}" dt="2025-10-14T13:46:43.520" v="3" actId="47"/>
        <pc:sldMkLst>
          <pc:docMk/>
          <pc:sldMk cId="2184648542" sldId="590"/>
        </pc:sldMkLst>
      </pc:sldChg>
      <pc:sldChg chg="del">
        <pc:chgData name="Martin Roberts" userId="809e680c-7cbe-4ca5-8db2-be1c15666466" providerId="ADAL" clId="{6A3EF416-3506-47D7-8931-231E38BC5C9D}" dt="2025-10-14T13:47:04.118" v="5" actId="47"/>
        <pc:sldMkLst>
          <pc:docMk/>
          <pc:sldMk cId="2394236660" sldId="591"/>
        </pc:sldMkLst>
      </pc:sldChg>
      <pc:sldChg chg="delSp modSp mod">
        <pc:chgData name="Martin Roberts" userId="809e680c-7cbe-4ca5-8db2-be1c15666466" providerId="ADAL" clId="{6A3EF416-3506-47D7-8931-231E38BC5C9D}" dt="2025-10-14T13:46:02.684" v="1" actId="478"/>
        <pc:sldMkLst>
          <pc:docMk/>
          <pc:sldMk cId="406829516" sldId="593"/>
        </pc:sldMkLst>
        <pc:spChg chg="del">
          <ac:chgData name="Martin Roberts" userId="809e680c-7cbe-4ca5-8db2-be1c15666466" providerId="ADAL" clId="{6A3EF416-3506-47D7-8931-231E38BC5C9D}" dt="2025-10-14T13:46:02.684" v="1" actId="478"/>
          <ac:spMkLst>
            <pc:docMk/>
            <pc:sldMk cId="406829516" sldId="593"/>
            <ac:spMk id="2" creationId="{89E030D1-5BE9-EC06-7507-0FD890B031DB}"/>
          </ac:spMkLst>
        </pc:spChg>
        <pc:picChg chg="mod">
          <ac:chgData name="Martin Roberts" userId="809e680c-7cbe-4ca5-8db2-be1c15666466" providerId="ADAL" clId="{6A3EF416-3506-47D7-8931-231E38BC5C9D}" dt="2025-10-14T13:45:59.693" v="0" actId="1076"/>
          <ac:picMkLst>
            <pc:docMk/>
            <pc:sldMk cId="406829516" sldId="593"/>
            <ac:picMk id="4" creationId="{BB819CE5-59AE-BC24-3E52-CA3C3EE2F7FC}"/>
          </ac:picMkLst>
        </pc:picChg>
      </pc:sldChg>
      <pc:sldChg chg="add">
        <pc:chgData name="Martin Roberts" userId="809e680c-7cbe-4ca5-8db2-be1c15666466" providerId="ADAL" clId="{6A3EF416-3506-47D7-8931-231E38BC5C9D}" dt="2025-10-14T13:46:40.244" v="2"/>
        <pc:sldMkLst>
          <pc:docMk/>
          <pc:sldMk cId="3479891633" sldId="59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dirty="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dirty="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dirty="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dirty="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dirty="0">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dirty="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endParaRPr lang="en-US" sz="1600" dirty="0">
            <a:solidFill>
              <a:schemeClr val="bg1"/>
            </a:solidFill>
            <a:latin typeface="Arial" panose="020B0604020202020204" pitchFamily="34" charset="0"/>
            <a:cs typeface="Arial" panose="020B0604020202020204" pitchFamily="34" charset="0"/>
          </a:endParaRP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dirty="0">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dirty="0">
              <a:effectLst/>
              <a:latin typeface="Arial"/>
              <a:ea typeface="Times New Roman"/>
              <a:cs typeface="Times New Roman"/>
            </a:rPr>
            <a:t>Growing Membership</a:t>
          </a:r>
          <a:endParaRPr lang="en-US" dirty="0"/>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dirty="0">
              <a:effectLst/>
              <a:latin typeface="Arial"/>
              <a:ea typeface="Times New Roman"/>
              <a:cs typeface="Times New Roman"/>
            </a:rPr>
            <a:t>Members set and support union’s negotiating priorities</a:t>
          </a:r>
          <a:endParaRPr lang="en-US" dirty="0"/>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dirty="0">
              <a:effectLst/>
              <a:latin typeface="Arial"/>
              <a:ea typeface="Times New Roman"/>
              <a:cs typeface="Times New Roman"/>
            </a:rPr>
            <a:t>Negotiations deliver results</a:t>
          </a:r>
          <a:endParaRPr lang="en-US" dirty="0"/>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dirty="0">
              <a:effectLst/>
              <a:latin typeface="Arial"/>
              <a:ea typeface="Times New Roman"/>
              <a:cs typeface="Times New Roman"/>
            </a:rPr>
            <a:t>Encourages others to join</a:t>
          </a:r>
          <a:endParaRPr lang="en-US" dirty="0"/>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endParaRPr lang="en-US" sz="1600" kern="1200" dirty="0">
            <a:solidFill>
              <a:schemeClr val="bg1"/>
            </a:solidFill>
            <a:latin typeface="Arial" panose="020B0604020202020204" pitchFamily="34" charset="0"/>
            <a:cs typeface="Arial" panose="020B0604020202020204" pitchFamily="34" charset="0"/>
          </a:endParaRP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Growing Membership</a:t>
          </a:r>
          <a:endParaRPr lang="en-US" sz="1400" kern="1200" dirty="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Members set and support union’s negotiating priorities</a:t>
          </a:r>
          <a:endParaRPr lang="en-US" sz="1400" kern="1200" dirty="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Negotiations deliver results</a:t>
          </a:r>
          <a:endParaRPr lang="en-US" sz="1400" kern="1200" dirty="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Encourages others to join</a:t>
          </a:r>
          <a:endParaRPr lang="en-US" sz="1400" kern="1200" dirty="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10/14/2025</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10/14/2025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rospect.org.uk/how-to-use-the-the_union-knowledge-hub/"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ea typeface="Arial" charset="0"/>
                <a:cs typeface="Arial" charset="0"/>
              </a:rPr>
              <a:t>Outcomes to be achieved:</a:t>
            </a:r>
          </a:p>
          <a:p>
            <a:endParaRPr lang="en-US" b="1" dirty="0">
              <a:latin typeface="+mn-lt"/>
              <a:ea typeface="Arial" charset="0"/>
              <a:cs typeface="Arial" charset="0"/>
            </a:endParaRPr>
          </a:p>
          <a:p>
            <a:r>
              <a:rPr lang="en-US" dirty="0">
                <a:latin typeface="+mn-lt"/>
              </a:rPr>
              <a:t>This session is designed to find out:</a:t>
            </a:r>
          </a:p>
          <a:p>
            <a:pPr marL="171450" indent="-171450">
              <a:buFont typeface="Arial" panose="020B0604020202020204" pitchFamily="34" charset="0"/>
              <a:buChar char="•"/>
            </a:pPr>
            <a:r>
              <a:rPr lang="en-US" dirty="0">
                <a:latin typeface="+mn-lt"/>
              </a:rPr>
              <a:t>How to go about recognition</a:t>
            </a:r>
          </a:p>
          <a:p>
            <a:pPr marL="171450" indent="-171450">
              <a:buFont typeface="Arial" panose="020B0604020202020204" pitchFamily="34" charset="0"/>
              <a:buChar char="•"/>
            </a:pPr>
            <a:r>
              <a:rPr lang="en-US" dirty="0">
                <a:latin typeface="+mn-lt"/>
              </a:rPr>
              <a:t>How they can use the branch setup effectively</a:t>
            </a:r>
          </a:p>
          <a:p>
            <a:pPr marL="171450" indent="-171450">
              <a:buFont typeface="Arial" panose="020B0604020202020204" pitchFamily="34" charset="0"/>
              <a:buChar char="•"/>
            </a:pPr>
            <a:r>
              <a:rPr lang="en-US" dirty="0">
                <a:latin typeface="+mn-lt"/>
              </a:rPr>
              <a:t>Support we can offer</a:t>
            </a:r>
          </a:p>
          <a:p>
            <a:pPr marL="171450" indent="-171450">
              <a:buFont typeface="Arial" panose="020B0604020202020204" pitchFamily="34" charset="0"/>
              <a:buChar char="•"/>
            </a:pPr>
            <a:r>
              <a:rPr lang="en-US" dirty="0">
                <a:latin typeface="+mn-lt"/>
              </a:rPr>
              <a:t>Importance of mapping</a:t>
            </a:r>
          </a:p>
          <a:p>
            <a:pPr marL="171450" indent="-171450">
              <a:buFont typeface="Arial" panose="020B0604020202020204" pitchFamily="34" charset="0"/>
              <a:buChar char="•"/>
            </a:pPr>
            <a:endParaRPr lang="en-US" dirty="0">
              <a:latin typeface="+mn-lt"/>
            </a:endParaRPr>
          </a:p>
          <a:p>
            <a:pPr marL="0" indent="0">
              <a:buFont typeface="Arial"/>
              <a:buNone/>
            </a:pPr>
            <a:endParaRPr lang="en-US" dirty="0">
              <a:latin typeface="+mn-lt"/>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332582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application will be copied to the employer, with supporting documents. But you do not need to disclose any names of members (and are best not to). The names will need to be disclosed to the CAC for them to check the application later on, but this will be treated in confidence by the CAC and only the numbers will be disclosed to the employer.  </a:t>
            </a:r>
          </a:p>
          <a:p>
            <a:endParaRPr lang="en-GB" dirty="0"/>
          </a:p>
          <a:p>
            <a:r>
              <a:rPr lang="en-GB" dirty="0"/>
              <a:t>The form asks for the number in union membership in the bargaining unit. You should provide the number and could provide an extract from membership data with the names and personal details redacted. </a:t>
            </a:r>
          </a:p>
          <a:p>
            <a:endParaRPr lang="en-GB" dirty="0"/>
          </a:p>
          <a:p>
            <a:r>
              <a:rPr lang="en-GB" dirty="0"/>
              <a:t>If a petition or survey is done, the full details should not be included with the application form (so that names are not disclosed at this stage). But you should include in the application the numbers we believe would support recognition and an explanation of the method of how we have established this. If there was a survey you could provide the report of the survey, without names or contact details. </a:t>
            </a:r>
          </a:p>
          <a:p>
            <a:endParaRPr lang="en-GB" dirty="0"/>
          </a:p>
          <a:p>
            <a:r>
              <a:rPr lang="en-GB" dirty="0"/>
              <a:t>The CAC will allocate a case worker, who will be responsible for all the administrative stages of the application. The CAC caseworker will need to have the full details of membership records and any surveys or petitions, including names, in order to check the details against the employer’s staff records. But this should not be included with the application form.</a:t>
            </a:r>
          </a:p>
          <a:p>
            <a:endParaRPr lang="en-GB" dirty="0"/>
          </a:p>
          <a:p>
            <a:r>
              <a:rPr lang="en-GB" dirty="0"/>
              <a:t>The Employer will be asked to respond to the union’s claim, and this response will be sent to the union. </a:t>
            </a:r>
          </a:p>
          <a:p>
            <a:endParaRPr lang="en-GB" dirty="0"/>
          </a:p>
          <a:p>
            <a:r>
              <a:rPr lang="en-GB" dirty="0"/>
              <a:t>The CAC may ask for more information from both parties before determining whether the admissibility tests have been satisfied, and they could decide to have a hearing on any point. They will then make a formal determination.</a:t>
            </a:r>
          </a:p>
          <a:p>
            <a:endParaRPr lang="en-GB" dirty="0"/>
          </a:p>
          <a:p>
            <a:r>
              <a:rPr lang="en-GB" dirty="0"/>
              <a:t>As mentioned above, once the application has been accepted at this initial stage by the CAC the union is barred from applying for recognition with the same (or substantially similar) bargaining unit for three years. </a:t>
            </a:r>
          </a:p>
          <a:p>
            <a:endParaRPr lang="en-GB" dirty="0"/>
          </a:p>
          <a:p>
            <a:r>
              <a:rPr lang="en-GB" dirty="0"/>
              <a:t>The application will be coped to the employer, with supporting documents. But you do not need to disclose any names of members (and are best not to). The names will need to be disclosed to the CAC for them to check the application later on, but this will be treated in confidence by the CAC and only the numbers will be disclosed to the employer.  </a:t>
            </a:r>
          </a:p>
          <a:p>
            <a:endParaRPr lang="en-GB" dirty="0"/>
          </a:p>
          <a:p>
            <a:r>
              <a:rPr lang="en-GB" dirty="0"/>
              <a:t>The form asks for the number in union membership in the bargaining unit. You should provide the number and could provide an extract from membership data with the names and personal details redacted. </a:t>
            </a:r>
          </a:p>
          <a:p>
            <a:endParaRPr lang="en-GB" dirty="0"/>
          </a:p>
          <a:p>
            <a:r>
              <a:rPr lang="en-GB" dirty="0"/>
              <a:t>If a petition or survey is done, the full details should not be included with the application form (so that names are not disclosed at this stage). But you should include in the application the numbers we believe would support recognition and an explanation of the method of how we have established this. If there was a survey you could provide the report of the survey, without names or contact details. </a:t>
            </a:r>
          </a:p>
          <a:p>
            <a:endParaRPr lang="en-GB" dirty="0"/>
          </a:p>
          <a:p>
            <a:r>
              <a:rPr lang="en-GB" dirty="0"/>
              <a:t>The CAC will allocate a case worker, who will be responsible for all the administrative stages of the application. The CAC caseworker will need to have the full details of membership records and any surveys or petitions, including names, in order to check the details against the employer’s staff records. But this should not be included with the application form.</a:t>
            </a:r>
          </a:p>
          <a:p>
            <a:endParaRPr lang="en-GB" dirty="0"/>
          </a:p>
          <a:p>
            <a:r>
              <a:rPr lang="en-GB" dirty="0"/>
              <a:t>The Employer will be asked to respond to the union’s claim, and this response will be sent to the union. </a:t>
            </a:r>
          </a:p>
          <a:p>
            <a:endParaRPr lang="en-GB" dirty="0"/>
          </a:p>
          <a:p>
            <a:r>
              <a:rPr lang="en-GB" dirty="0"/>
              <a:t>The CAC may ask for more information from both parties before determining whether the admissibility tests have been satisfied, and they could decide to have a hearing on any point. They will then make a formal determination.</a:t>
            </a:r>
          </a:p>
          <a:p>
            <a:endParaRPr lang="en-GB" dirty="0"/>
          </a:p>
          <a:p>
            <a:r>
              <a:rPr lang="en-GB" dirty="0"/>
              <a:t>As mentioned above, once the application has been accepted at this initial stage by the CAC the union is barred from applying for recognition with the same (or substantially similar) bargaining unit for three years. </a:t>
            </a:r>
          </a:p>
          <a:p>
            <a:endParaRPr lang="en-GB" dirty="0"/>
          </a:p>
          <a:p>
            <a:endParaRPr lang="en-GB" dirty="0"/>
          </a:p>
          <a:p>
            <a:endParaRPr lang="en-GB" dirty="0"/>
          </a:p>
          <a:p>
            <a:r>
              <a:rPr lang="en-GB" dirty="0"/>
              <a:t>REVIEWING THE BARGAINING UNIT</a:t>
            </a:r>
          </a:p>
          <a:p>
            <a:endParaRPr lang="en-GB" dirty="0"/>
          </a:p>
          <a:p>
            <a:r>
              <a:rPr lang="en-GB" dirty="0"/>
              <a:t>Once the CAC has accepted there is an admissible application by the union, they will notify the union and employer. It is possible for the parties to reach a ‘semi-voluntary’ agreement for recognition at this stage. If they do that, it will be an end to the CAC process. </a:t>
            </a:r>
          </a:p>
          <a:p>
            <a:endParaRPr lang="en-GB" dirty="0"/>
          </a:p>
          <a:p>
            <a:r>
              <a:rPr lang="en-GB" dirty="0"/>
              <a:t>The CAC at this stage will determine if the proposed Bargaining Unit is appropriate, taking account of the factors above and may require further information from both sides. There may also be a CAC hearing to decide this point. </a:t>
            </a:r>
          </a:p>
          <a:p>
            <a:endParaRPr lang="en-GB" dirty="0"/>
          </a:p>
          <a:p>
            <a:r>
              <a:rPr lang="en-GB" dirty="0"/>
              <a:t>If the CAC do not accept the union’s proposed bargaining unit, they can determine a different unit and the application can proceed on that basis. For example the CAC may add in a further group of workers. </a:t>
            </a:r>
          </a:p>
          <a:p>
            <a:endParaRPr lang="en-GB" dirty="0"/>
          </a:p>
          <a:p>
            <a:r>
              <a:rPr lang="en-GB" dirty="0"/>
              <a:t>If the Bargaining Unit is different to the union’s original proposal then the CAC must reconsider the admissibility tests on the basis of the new bargaining unit. </a:t>
            </a:r>
          </a:p>
          <a:p>
            <a:endParaRPr lang="en-GB" dirty="0"/>
          </a:p>
          <a:p>
            <a:r>
              <a:rPr lang="en-GB" dirty="0"/>
              <a:t>BALLOT</a:t>
            </a:r>
          </a:p>
          <a:p>
            <a:r>
              <a:rPr lang="en-GB" dirty="0"/>
              <a:t>Depending on the level of membership a ballot may be called and run by the CAC to ascertain that the workforce does want a Trade Union to represent them collectively. This ballot will go to all impacted employees, not just union members. If we have above 50% membership a ballot is not usually called for.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320484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99855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Prospect branches come in all shapes and sizes. They evolve to fit the needs of the members. Most are designed to match the organisation structure of the employer. </a:t>
            </a:r>
          </a:p>
          <a:p>
            <a:pPr marL="0" lvl="0" indent="0">
              <a:lnSpc>
                <a:spcPct val="115000"/>
              </a:lnSpc>
              <a:buFont typeface="Arial" panose="020B0604020202020204" pitchFamily="34" charset="0"/>
              <a:buNone/>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Regional branches – too small to form a branch (under 21 members) or there is no recognition from the employer.</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TU act 2015 for a ballot of members to be legal it has to have all of the members who are affected by the outcome balloted and this can be called into question by the employer</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Basic principle of this section is that delegates start to understand the structure and democratic structure of union</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Running a union democratically can be difficult, but it’s worth it</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Takes balance between pure-representation, and leadership</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About giving members a say…</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…and making sure they KNOW they have a say, and how.</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Gives them ownership of THEIR union</a:t>
            </a:r>
          </a:p>
          <a:p>
            <a:pPr marL="0" lvl="0" indent="0">
              <a:lnSpc>
                <a:spcPct val="115000"/>
              </a:lnSpc>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If we can unite members behind an issue raised by them, chosen by them, that’s important to them, it gives us the foundation for VISIBLE union activity</a:t>
            </a:r>
          </a:p>
          <a:p>
            <a:pPr marL="0" lvl="0" indent="0">
              <a:lnSpc>
                <a:spcPct val="115000"/>
              </a:lnSpc>
              <a:spcAft>
                <a:spcPts val="1000"/>
              </a:spcAft>
              <a:buFont typeface="Arial" panose="020B0604020202020204" pitchFamily="34" charset="0"/>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One of the main roles of the rep is guiding new members into the right branch</a:t>
            </a:r>
          </a:p>
          <a:p>
            <a:pPr marL="0" indent="0">
              <a:buFont typeface="Arial" panose="020B0604020202020204" pitchFamily="34" charset="0"/>
              <a:buNone/>
            </a:pPr>
            <a:endParaRPr lang="en-GB" sz="1000" dirty="0"/>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379978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how a branch is determined and a new member is put in a branch</a:t>
            </a:r>
            <a:endParaRPr lang="en-US" dirty="0"/>
          </a:p>
          <a:p>
            <a:pPr marL="171450" indent="-171450">
              <a:buFont typeface="Arial"/>
              <a:buChar char="•"/>
            </a:pPr>
            <a:r>
              <a:rPr lang="en-US" baseline="0" dirty="0"/>
              <a:t>Where they work to be relevant for their workplace</a:t>
            </a:r>
          </a:p>
          <a:p>
            <a:pPr marL="171450" indent="-171450">
              <a:buFont typeface="Arial"/>
              <a:buChar char="•"/>
            </a:pPr>
            <a:r>
              <a:rPr lang="en-US" baseline="0" dirty="0"/>
              <a:t>Who they work for so pay and conditions can be improved.</a:t>
            </a:r>
          </a:p>
          <a:p>
            <a:pPr marL="171450" indent="-171450">
              <a:buFont typeface="Arial"/>
              <a:buChar char="•"/>
            </a:pPr>
            <a:r>
              <a:rPr lang="en-US" baseline="0" dirty="0"/>
              <a:t>What they do, so working conditions can be compared with others who do the same role.</a:t>
            </a:r>
          </a:p>
          <a:p>
            <a:pPr marL="0" indent="0">
              <a:buFont typeface="Arial"/>
              <a:buNone/>
            </a:pPr>
            <a:endParaRPr lang="en-US" baseline="0" dirty="0"/>
          </a:p>
          <a:p>
            <a:pPr marL="0" indent="0">
              <a:buFont typeface="Arial" panose="020B0604020202020204" pitchFamily="34" charset="0"/>
              <a:buNone/>
            </a:pPr>
            <a:r>
              <a:rPr lang="en-US" b="1" baseline="0" dirty="0"/>
              <a:t>If they are aware of people joining up and they are not appearing on the correct list can they let us know asap. It may be they have been incorrectly placed on the system. </a:t>
            </a:r>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GDPR compliant way of contact reps via bulk mail, with updated minutes, newsletters etc….</a:t>
            </a:r>
          </a:p>
          <a:p>
            <a:r>
              <a:rPr lang="en-GB">
                <a:hlinkClick r:id="rId3"/>
              </a:rPr>
              <a:t>https://prospect.org.uk/how-to-use-the-the_union-knowledge-hub/</a:t>
            </a:r>
            <a:endParaRPr lang="en-GB"/>
          </a:p>
          <a:p>
            <a:r>
              <a:rPr lang="en-GB"/>
              <a:t>Go over the functionality. (Communications role access rights for this area of work)</a:t>
            </a:r>
            <a:endParaRPr lang="en-GB">
              <a:ea typeface="Calibri"/>
              <a:cs typeface="Calibri"/>
            </a:endParaRPr>
          </a:p>
          <a:p>
            <a:r>
              <a:rPr lang="en-GB"/>
              <a:t>Please note the Secretary/assist, Chair/vice, membership and recruitment secretary all have automatic access to the membership lists, new joiner and leavers.</a:t>
            </a:r>
            <a:endParaRPr lang="en-GB">
              <a:ea typeface="Calibri"/>
              <a:cs typeface="Calibri"/>
            </a:endParaRPr>
          </a:p>
        </p:txBody>
      </p:sp>
      <p:sp>
        <p:nvSpPr>
          <p:cNvPr id="4" name="Slide Number Placeholder 3"/>
          <p:cNvSpPr>
            <a:spLocks noGrp="1"/>
          </p:cNvSpPr>
          <p:nvPr>
            <p:ph type="sldNum" sz="quarter" idx="10"/>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94381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Video and PDF guidance available on the student resources. </a:t>
            </a:r>
          </a:p>
        </p:txBody>
      </p:sp>
      <p:sp>
        <p:nvSpPr>
          <p:cNvPr id="4" name="Slide Number Placeholder 3"/>
          <p:cNvSpPr>
            <a:spLocks noGrp="1"/>
          </p:cNvSpPr>
          <p:nvPr>
            <p:ph type="sldNum" sz="quarter" idx="5"/>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278790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Understand</a:t>
            </a:r>
            <a:r>
              <a:rPr lang="en-US" b="1" baseline="0" dirty="0">
                <a:latin typeface="Arial" charset="0"/>
                <a:ea typeface="Arial" charset="0"/>
                <a:cs typeface="Arial" charset="0"/>
              </a:rPr>
              <a:t> what support is available</a:t>
            </a:r>
          </a:p>
          <a:p>
            <a:r>
              <a:rPr lang="en-US" b="0" baseline="0" dirty="0">
                <a:latin typeface="Arial" charset="0"/>
                <a:ea typeface="Arial" charset="0"/>
                <a:cs typeface="Arial" charset="0"/>
              </a:rPr>
              <a:t>If you are just teaching one branch you may be able to name the officers, but it is written in their action plan to find out.</a:t>
            </a:r>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147783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064103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Density – proportion of members to help campaign./add their voice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Engaged members – keeping information relevant and specific, timely and useful.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Visible profile – is the union visible in the workplace, if you started a job tomorrow, would you know how to join the union?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Constructive dialogue – do you listen to members? Do you have opportunities to discuss issues? Is it worthwhile conversation?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 membership – Does every member in your branch have a say – or a rep to speak on their behalf. If you have a large percentage of under 35’s – do you/have you elected a young members rep? To ensure the proportion of the memberships’ voice is heard.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Representatives – Key role in the communications between the employer and the members and the union and it’s members. Supporting/advisory roles. </a:t>
            </a:r>
          </a:p>
          <a:p>
            <a:r>
              <a:rPr lang="en-US" dirty="0">
                <a:latin typeface="Arial" panose="020B0604020202020204" pitchFamily="34" charset="0"/>
                <a:cs typeface="Arial" panose="020B0604020202020204" pitchFamily="34" charset="0"/>
              </a:rPr>
              <a:t>Equality and Diversity. – Encourage reps that this should be paramount in their thinking in line with union values. A key benefit to demonstrate to members – improving conditions for all. </a:t>
            </a:r>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21672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how you need all the ingredients to make a strong branch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local organisation – meaning </a:t>
            </a:r>
            <a:r>
              <a:rPr lang="en-GB" sz="1200" b="1" kern="1200" dirty="0">
                <a:solidFill>
                  <a:schemeClr val="tx1"/>
                </a:solidFill>
                <a:effectLst/>
                <a:latin typeface="+mn-lt"/>
                <a:ea typeface="+mn-ea"/>
                <a:cs typeface="+mn-cs"/>
              </a:rPr>
              <a:t>reps like you</a:t>
            </a:r>
            <a:r>
              <a:rPr lang="en-GB" sz="1200" kern="1200" dirty="0">
                <a:solidFill>
                  <a:schemeClr val="tx1"/>
                </a:solidFill>
                <a:effectLst/>
                <a:latin typeface="+mn-lt"/>
                <a:ea typeface="+mn-ea"/>
                <a:cs typeface="+mn-cs"/>
              </a:rPr>
              <a:t> – stands at the heart of Prospect’s ability to keep the virtuous circle going. Local union reps…</a:t>
            </a:r>
          </a:p>
          <a:p>
            <a:pPr lvl="0"/>
            <a:r>
              <a:rPr lang="en-GB" sz="1200" kern="1200" dirty="0">
                <a:solidFill>
                  <a:schemeClr val="tx1"/>
                </a:solidFill>
                <a:effectLst/>
                <a:latin typeface="+mn-lt"/>
                <a:ea typeface="+mn-ea"/>
                <a:cs typeface="+mn-cs"/>
              </a:rPr>
              <a:t>are the union’s eyes and ears, picking up issues that matter to members and can be resolved by negotiation. </a:t>
            </a:r>
          </a:p>
          <a:p>
            <a:pPr lvl="0"/>
            <a:r>
              <a:rPr lang="en-GB" sz="1200" kern="1200" dirty="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dirty="0">
                <a:solidFill>
                  <a:schemeClr val="tx1"/>
                </a:solidFill>
                <a:effectLst/>
                <a:latin typeface="+mn-lt"/>
                <a:ea typeface="+mn-ea"/>
                <a:cs typeface="+mn-cs"/>
              </a:rPr>
              <a:t>give the union a positive profile – visible on notice boards, identified with important issues.</a:t>
            </a:r>
          </a:p>
          <a:p>
            <a:pPr lvl="0"/>
            <a:r>
              <a:rPr lang="en-GB" sz="1200" kern="1200" dirty="0">
                <a:solidFill>
                  <a:schemeClr val="tx1"/>
                </a:solidFill>
                <a:effectLst/>
                <a:latin typeface="+mn-lt"/>
                <a:ea typeface="+mn-ea"/>
                <a:cs typeface="+mn-cs"/>
              </a:rPr>
              <a:t>grow the union by talking about joining to colleagues who are not yet in Prospect </a:t>
            </a:r>
          </a:p>
          <a:p>
            <a:pPr lvl="0"/>
            <a:r>
              <a:rPr lang="en-GB" sz="1200" kern="1200" dirty="0">
                <a:solidFill>
                  <a:schemeClr val="tx1"/>
                </a:solidFill>
                <a:effectLst/>
                <a:latin typeface="+mn-lt"/>
                <a:ea typeface="+mn-ea"/>
                <a:cs typeface="+mn-cs"/>
              </a:rPr>
              <a:t>keep members in touch with the wider union,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by organising meetings and events with visiting speakers from beyond the branch.</a:t>
            </a:r>
          </a:p>
          <a:p>
            <a:r>
              <a:rPr lang="en-GB" sz="1200" kern="1200" dirty="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do a quick recap of what was covered in the last session. The key thing is to check they did the homework especially in relation to the code of practice</a:t>
            </a:r>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2495255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22</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3365022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SHEET FOR ACTIVITY IS ON THE activists resource page</a:t>
            </a:r>
          </a:p>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endParaRPr lang="en-GB" dirty="0"/>
          </a:p>
          <a:p>
            <a:r>
              <a:rPr lang="en-GB" dirty="0"/>
              <a:t>How mapping can help your recruitment efforts, identifying key issues and understanding your membership. Be mindful of GDPR when listing staff – this can be useful when identifying areas of low density but also help identify issues faced in areas of the workplace.</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3548279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action plan that needs to be shared with the Organiser and Officer. </a:t>
            </a:r>
          </a:p>
          <a:p>
            <a:r>
              <a:rPr lang="en-GB" dirty="0"/>
              <a:t>On the resource page it’s entitled ‘putting what you’ve learnt into practice. ‘</a:t>
            </a:r>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1637899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session run the polls.</a:t>
            </a:r>
          </a:p>
          <a:p>
            <a:endParaRPr lang="en-GB" dirty="0"/>
          </a:p>
          <a:p>
            <a:r>
              <a:rPr lang="en-GB" dirty="0"/>
              <a:t>Hopefully set a date for the final session. </a:t>
            </a:r>
          </a:p>
        </p:txBody>
      </p:sp>
      <p:sp>
        <p:nvSpPr>
          <p:cNvPr id="4" name="Slide Number Placeholder 3"/>
          <p:cNvSpPr>
            <a:spLocks noGrp="1"/>
          </p:cNvSpPr>
          <p:nvPr>
            <p:ph type="sldNum" sz="quarter" idx="10"/>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just here and can be skipped if they did the homework and read this information. If not cover it now!</a:t>
            </a:r>
          </a:p>
          <a:p>
            <a:endParaRPr lang="en-GB" dirty="0"/>
          </a:p>
          <a:p>
            <a:r>
              <a:rPr lang="en-GB" dirty="0"/>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r>
              <a:rPr lang="en-US" b="0" dirty="0">
                <a:latin typeface="Arial" charset="0"/>
                <a:ea typeface="Arial" charset="0"/>
                <a:cs typeface="Arial" charset="0"/>
              </a:rPr>
              <a:t>This is the formal recognition procedure. If a voluntary agreement is being looked for there are many similarities, however we </a:t>
            </a:r>
            <a:r>
              <a:rPr lang="en-US" b="1" dirty="0">
                <a:latin typeface="Arial" charset="0"/>
                <a:ea typeface="Arial" charset="0"/>
                <a:cs typeface="Arial" charset="0"/>
              </a:rPr>
              <a:t>never</a:t>
            </a:r>
            <a:r>
              <a:rPr lang="en-US" b="0" dirty="0">
                <a:latin typeface="Arial" charset="0"/>
                <a:ea typeface="Arial" charset="0"/>
                <a:cs typeface="Arial" charset="0"/>
              </a:rPr>
              <a:t> share membership figures/names with management. The process is the same up to the “admissibility tests” slide. Instead of going to the CAC we write to management and seek to reach an agreement together. It is still as legally binding as the CAC process if an agreement is reached. </a:t>
            </a:r>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p>
          <a:p>
            <a:endParaRPr lang="en-GB" dirty="0"/>
          </a:p>
          <a:p>
            <a:r>
              <a:rPr lang="en-GB" dirty="0"/>
              <a:t>The statutory trade union recognition procedure has been in place now for almost twenty years. Over that time Prospect and BECTU have had several successful applications, but of course it is always best to gain recognition voluntarily. </a:t>
            </a:r>
          </a:p>
          <a:p>
            <a:endParaRPr lang="en-GB" dirty="0"/>
          </a:p>
          <a:p>
            <a:r>
              <a:rPr lang="en-GB" dirty="0"/>
              <a:t>The legislation is in Schedule A1 of the Trade Union and Labour Relations (Consolidation) Act 1992. The Schedule is complex and long, it covers recognition and de-recognition. </a:t>
            </a:r>
          </a:p>
          <a:p>
            <a:endParaRPr lang="en-GB" dirty="0"/>
          </a:p>
          <a:p>
            <a:r>
              <a:rPr lang="en-GB" dirty="0"/>
              <a:t>There are also the Information and Consultation of Employees Regulations (ICE), which provide for much more limited consultation in areas where we are unable to secure recognition.  These Regulations provide for a limited amount of information and consultation to take place regarding key matters affecting the employees (such as redundancy, redeployment and restructuring) and will apply whether or not the employer recognises a union. </a:t>
            </a:r>
          </a:p>
          <a:p>
            <a:endParaRPr lang="en-GB" dirty="0"/>
          </a:p>
          <a:p>
            <a:r>
              <a:rPr lang="en-GB" dirty="0"/>
              <a:t>The Central Arbitration Committee (CAC) is the body that makes decisions on recognition applications. The CAC produces very clear and helpful guidance on the processes, along with copies of the application forms, on its web site at </a:t>
            </a:r>
            <a:r>
              <a:rPr lang="en-GB" dirty="0" err="1"/>
              <a:t>www.cac.gov.uk</a:t>
            </a:r>
            <a:r>
              <a:rPr lang="en-GB" dirty="0"/>
              <a:t>. This guidance is essential to consider before making an application. The site also lists all current applications and past decisions.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263770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PRELIMINARY ISSUES  </a:t>
            </a:r>
          </a:p>
          <a:p>
            <a:endParaRPr lang="en-GB" dirty="0"/>
          </a:p>
          <a:p>
            <a:r>
              <a:rPr lang="en-GB" dirty="0"/>
              <a:t>The first thing is to do the ground work in terms of recruitment of members and organising to ensure we have an effective base for pursuing a claim for recognition with the employer. In order to gain recognition the union needs to be able to show that the majority of staff want recognition and key to this is building membership density. </a:t>
            </a:r>
          </a:p>
          <a:p>
            <a:endParaRPr lang="en-GB" dirty="0"/>
          </a:p>
          <a:p>
            <a:r>
              <a:rPr lang="en-GB" dirty="0"/>
              <a:t>Another key factor at the very beginning of the process is to be clear who will be directly involved in the application for the union, usually the negotiator, organiser and EA/SEA. Many of the actions required by the CAC require a very fast turnaround, so we need to ensure that we will be in a position to respond quickly to any correspondence or actions required. </a:t>
            </a:r>
          </a:p>
          <a:p>
            <a:endParaRPr lang="en-GB" dirty="0"/>
          </a:p>
          <a:p>
            <a:r>
              <a:rPr lang="en-GB" dirty="0"/>
              <a:t>While the CAC procedure is aimed at being practical and straightforward, there are several legal pitfalls and a large body of precedent, so we recommend you always work with your legal officer. </a:t>
            </a:r>
          </a:p>
          <a:p>
            <a:endParaRPr lang="en-GB" dirty="0"/>
          </a:p>
          <a:p>
            <a:r>
              <a:rPr lang="en-GB" dirty="0"/>
              <a:t>In Prospect all cases where we expect to make a statutory application must be raised with a member of the </a:t>
            </a:r>
            <a:r>
              <a:rPr lang="en-GB" dirty="0" err="1"/>
              <a:t>SMT</a:t>
            </a:r>
            <a:r>
              <a:rPr lang="en-GB" dirty="0"/>
              <a:t> at the start of the process. </a:t>
            </a:r>
          </a:p>
          <a:p>
            <a:endParaRPr lang="en-GB" dirty="0"/>
          </a:p>
          <a:p>
            <a:r>
              <a:rPr lang="en-GB" dirty="0"/>
              <a:t>Pay Hours and holidays</a:t>
            </a:r>
          </a:p>
          <a:p>
            <a:endParaRPr lang="en-GB" dirty="0"/>
          </a:p>
          <a:p>
            <a:r>
              <a:rPr lang="en-GB" dirty="0"/>
              <a:t>The legislation only provides statutory recognition in respect of bargaining over pay hours and holidays, whereas most Prospect agreements cover a much wider range of issues, including all terms and conditions, equality, pensions and learning. </a:t>
            </a:r>
          </a:p>
          <a:p>
            <a:endParaRPr lang="en-GB" dirty="0"/>
          </a:p>
          <a:p>
            <a:r>
              <a:rPr lang="en-GB" dirty="0"/>
              <a:t>However, even where using the statutory route to recognition, we would still aim for the usual broad coverage of the final agreement. </a:t>
            </a:r>
          </a:p>
          <a:p>
            <a:endParaRPr lang="en-GB" dirty="0"/>
          </a:p>
          <a:p>
            <a:r>
              <a:rPr lang="en-GB" dirty="0"/>
              <a:t>21 or more workers</a:t>
            </a:r>
          </a:p>
          <a:p>
            <a:endParaRPr lang="en-GB" dirty="0"/>
          </a:p>
          <a:p>
            <a:r>
              <a:rPr lang="en-GB" dirty="0"/>
              <a:t>An application for recognition can only be made under the statutory process where there are 21 or more workers employed by the company or organisation. In calculating the threshold, each worker counts regardless of whether they work full time or part time. </a:t>
            </a:r>
          </a:p>
          <a:p>
            <a:endParaRPr lang="en-GB" dirty="0"/>
          </a:p>
          <a:p>
            <a:r>
              <a:rPr lang="en-GB" dirty="0"/>
              <a:t>The legislation applies to the broader definition of ‘worker’ rather than employee, so atypical workers such as consultants, freelances, and homeworkers will count towards the threshold.  </a:t>
            </a:r>
          </a:p>
          <a:p>
            <a:endParaRPr lang="en-GB" dirty="0"/>
          </a:p>
          <a:p>
            <a:r>
              <a:rPr lang="en-GB" dirty="0"/>
              <a:t>No existing union recognition</a:t>
            </a:r>
          </a:p>
          <a:p>
            <a:endParaRPr lang="en-GB" dirty="0"/>
          </a:p>
          <a:p>
            <a:r>
              <a:rPr lang="en-GB" dirty="0"/>
              <a:t>An application can only be made if the employer does not already recognise a union for this group of workers (whether or not the union is independent). This avoids inter union disputes, but can also be abused by an employer who decides to recognise a ‘sweetheart’ union to block a genuine attempt. In these circumstances the only thing to do would be to attempt to de-recognise the other organisation, using the process in the legislation, and then seek recognition. </a:t>
            </a:r>
          </a:p>
          <a:p>
            <a:endParaRPr lang="en-GB" dirty="0"/>
          </a:p>
          <a:p>
            <a:r>
              <a:rPr lang="en-GB" dirty="0"/>
              <a:t>Competing applications and joint applications </a:t>
            </a:r>
          </a:p>
          <a:p>
            <a:endParaRPr lang="en-GB" dirty="0"/>
          </a:p>
          <a:p>
            <a:r>
              <a:rPr lang="en-GB" dirty="0"/>
              <a:t>The legislation excludes claims where there is a competing application for recognition covering workers in the same (or an overlapping) bargaining unit, if both unions have more than 10% membership. If two unions make a claim, but only one has 10% membership then that union’s application can proceed. However if both unions have 10% membership then neither claim can proceed. It will be important to ensure that there are positive inter-union relations to circumvent any difficulties.</a:t>
            </a:r>
          </a:p>
          <a:p>
            <a:endParaRPr lang="en-GB" dirty="0"/>
          </a:p>
          <a:p>
            <a:r>
              <a:rPr lang="en-GB" dirty="0"/>
              <a:t>There is however the option of a joint application, so that two unions could apply for the same bargaining unit on the basis of representing different workers. They would need to demonstrate that they would be able to work together in the future should recognition be granted. In practice this is unlikely to be a problem.</a:t>
            </a:r>
          </a:p>
          <a:p>
            <a:endParaRPr lang="en-GB" dirty="0"/>
          </a:p>
          <a:p>
            <a:r>
              <a:rPr lang="en-GB" dirty="0"/>
              <a:t>Bar on further applications for 3 years</a:t>
            </a:r>
          </a:p>
          <a:p>
            <a:endParaRPr lang="en-GB" dirty="0"/>
          </a:p>
          <a:p>
            <a:r>
              <a:rPr lang="en-GB" dirty="0"/>
              <a:t>If an application for recognition gets through the initial admissibility tests for the CAC (see below), then no further application for that bargaining unit can be made for a further three years. This does mean that we would need to be sure of the likely success of the application before proceeding, because if a ballot for recognition is lost it will be a long time before we (or any other union) could apply again. </a:t>
            </a:r>
          </a:p>
          <a:p>
            <a:endParaRPr lang="en-GB"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256582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343840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the parties agree to ACAS involvement an additional 20 days are allowed for this to happen before a final response must be made by the employer. </a:t>
            </a:r>
          </a:p>
          <a:p>
            <a:endParaRPr lang="en-GB" dirty="0"/>
          </a:p>
          <a:p>
            <a:r>
              <a:rPr lang="en-GB" dirty="0"/>
              <a:t>If the employer rejects the union’s application there is no role for ACAS, and the union should make the formal application to the CAC.  </a:t>
            </a:r>
          </a:p>
          <a:p>
            <a:endParaRPr lang="en-GB" dirty="0"/>
          </a:p>
          <a:p>
            <a:r>
              <a:rPr lang="en-GB" dirty="0"/>
              <a:t>If the employer proposes to involve ACAS but the union rejects this, or does not respond to the proposal within 10 days, the union will not be able to proceed with an application to the CAC. </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98015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ADMISSIBILITY TESTS</a:t>
            </a:r>
          </a:p>
          <a:p>
            <a:r>
              <a:rPr lang="en-GB" dirty="0"/>
              <a:t>The key factor for the CAC, in order to allow the application to be accepted and proceed to consideration of a ballot, is that the union can demonstrate sufficient support for recognition from the workers</a:t>
            </a:r>
          </a:p>
          <a:p>
            <a:r>
              <a:rPr lang="en-GB" dirty="0"/>
              <a:t>If the employer rejects the union’s application or fails to respond within the time limits the next stage is to make a formal application to the CAC. The CAC then apply a number of tests to see whether the application is admissible under the terms of the legislation. </a:t>
            </a:r>
          </a:p>
          <a:p>
            <a:endParaRPr lang="en-GB" dirty="0"/>
          </a:p>
          <a:p>
            <a:r>
              <a:rPr lang="en-GB" dirty="0"/>
              <a:t>The CAC can only let an application proceed if they determine all following tests of admissibility have been met:</a:t>
            </a:r>
          </a:p>
          <a:p>
            <a:endParaRPr lang="en-GB" dirty="0"/>
          </a:p>
          <a:p>
            <a:r>
              <a:rPr lang="en-GB" dirty="0"/>
              <a:t>•	The application has been made on the proper form</a:t>
            </a:r>
          </a:p>
          <a:p>
            <a:r>
              <a:rPr lang="en-GB" dirty="0"/>
              <a:t>•	The application has been received by the employer</a:t>
            </a:r>
          </a:p>
          <a:p>
            <a:r>
              <a:rPr lang="en-GB" dirty="0"/>
              <a:t>•	The union has a certificate of independence from the Certification Officer</a:t>
            </a:r>
          </a:p>
          <a:p>
            <a:r>
              <a:rPr lang="en-GB" dirty="0"/>
              <a:t>•	The employer employs at least 21 workers overall</a:t>
            </a:r>
          </a:p>
          <a:p>
            <a:r>
              <a:rPr lang="en-GB" dirty="0"/>
              <a:t>•	There is no competing application from another union</a:t>
            </a:r>
          </a:p>
          <a:p>
            <a:r>
              <a:rPr lang="en-GB" dirty="0"/>
              <a:t>•	There is not an existing recognition agreement for this bargaining unit</a:t>
            </a:r>
          </a:p>
          <a:p>
            <a:r>
              <a:rPr lang="en-GB" dirty="0"/>
              <a:t>•	There are at least 10% of the workers already in union membership</a:t>
            </a:r>
          </a:p>
          <a:p>
            <a:r>
              <a:rPr lang="en-GB" dirty="0"/>
              <a:t>•	The majority of workers are likely to favour recognition</a:t>
            </a:r>
          </a:p>
          <a:p>
            <a:r>
              <a:rPr lang="en-GB" dirty="0"/>
              <a:t>•	Where it is a joint application, that the unions can show they will co-operate</a:t>
            </a:r>
          </a:p>
          <a:p>
            <a:r>
              <a:rPr lang="en-GB" dirty="0"/>
              <a:t>•	There has not been a previous application for the same bargaining unit in the last three years</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421481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960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543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55590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27014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BE7CB504-F8E7-E845-88E9-9DCBB4148A8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6177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prospect.org.uk/how-to-use-the-the_union-knowledge-hub/"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rospect.org.uk/movement-email-guide-for-rep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0C5C31-46F9-9CF4-A2B8-CF0530E4A51E}"/>
              </a:ext>
            </a:extLst>
          </p:cNvPr>
          <p:cNvSpPr>
            <a:spLocks noGrp="1"/>
          </p:cNvSpPr>
          <p:nvPr>
            <p:ph type="ctrTitle"/>
          </p:nvPr>
        </p:nvSpPr>
        <p:spPr>
          <a:xfrm>
            <a:off x="1484315" y="1336431"/>
            <a:ext cx="8748255" cy="2097157"/>
          </a:xfrm>
        </p:spPr>
        <p:txBody>
          <a:bodyPr/>
          <a:lstStyle/>
          <a:p>
            <a:r>
              <a:rPr lang="en-GB" dirty="0"/>
              <a:t>Greenfield Site Training</a:t>
            </a:r>
            <a:br>
              <a:rPr lang="en-GB" dirty="0"/>
            </a:br>
            <a:r>
              <a:rPr lang="en-GB" sz="2800" dirty="0"/>
              <a:t>Session 2</a:t>
            </a:r>
            <a:endParaRPr lang="en-GB" dirty="0"/>
          </a:p>
        </p:txBody>
      </p:sp>
      <p:sp>
        <p:nvSpPr>
          <p:cNvPr id="5" name="Subtitle 4">
            <a:extLst>
              <a:ext uri="{FF2B5EF4-FFF2-40B4-BE49-F238E27FC236}">
                <a16:creationId xmlns:a16="http://schemas.microsoft.com/office/drawing/2014/main" id="{52F3AE98-121A-6127-A506-84D0C9B5E2FA}"/>
              </a:ext>
            </a:extLst>
          </p:cNvPr>
          <p:cNvSpPr>
            <a:spLocks noGrp="1"/>
          </p:cNvSpPr>
          <p:nvPr>
            <p:ph type="subTitle" idx="1"/>
          </p:nvPr>
        </p:nvSpPr>
        <p:spPr/>
        <p:txBody>
          <a:bodyPr>
            <a:normAutofit/>
          </a:bodyPr>
          <a:lstStyle/>
          <a:p>
            <a:r>
              <a:rPr lang="en-GB" sz="1400" dirty="0"/>
              <a:t>Oct.25</a:t>
            </a:r>
          </a:p>
        </p:txBody>
      </p:sp>
    </p:spTree>
    <p:extLst>
      <p:ext uri="{BB962C8B-B14F-4D97-AF65-F5344CB8AC3E}">
        <p14:creationId xmlns:p14="http://schemas.microsoft.com/office/powerpoint/2010/main" val="414835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825528"/>
          </a:xfrm>
        </p:spPr>
        <p:txBody>
          <a:bodyPr>
            <a:normAutofit fontScale="90000"/>
          </a:bodyPr>
          <a:lstStyle/>
          <a:p>
            <a:br>
              <a:rPr lang="en-GB" dirty="0"/>
            </a:br>
            <a:br>
              <a:rPr lang="en-GB" dirty="0"/>
            </a:br>
            <a:br>
              <a:rPr lang="en-GB" dirty="0"/>
            </a:br>
            <a:br>
              <a:rPr lang="en-GB" dirty="0"/>
            </a:br>
            <a:br>
              <a:rPr lang="en-GB" dirty="0"/>
            </a:br>
            <a:r>
              <a:rPr lang="en-GB" dirty="0"/>
              <a:t>The Application form</a:t>
            </a:r>
          </a:p>
        </p:txBody>
      </p:sp>
      <p:sp>
        <p:nvSpPr>
          <p:cNvPr id="3" name="Content Placeholder 2"/>
          <p:cNvSpPr>
            <a:spLocks noGrp="1"/>
          </p:cNvSpPr>
          <p:nvPr>
            <p:ph idx="1"/>
          </p:nvPr>
        </p:nvSpPr>
        <p:spPr>
          <a:xfrm>
            <a:off x="1320126" y="1901468"/>
            <a:ext cx="8490079" cy="4538521"/>
          </a:xfrm>
        </p:spPr>
        <p:txBody>
          <a:bodyPr>
            <a:normAutofit fontScale="47500" lnSpcReduction="20000"/>
          </a:bodyPr>
          <a:lstStyle/>
          <a:p>
            <a:pPr marL="0" indent="0">
              <a:buNone/>
            </a:pPr>
            <a:endParaRPr lang="en-GB" sz="3800" dirty="0"/>
          </a:p>
          <a:p>
            <a:r>
              <a:rPr lang="en-GB" sz="4200" dirty="0"/>
              <a:t>The application form to the CAC is on their website and the form must be used.  The form must provide:</a:t>
            </a:r>
          </a:p>
          <a:p>
            <a:endParaRPr lang="en-GB" sz="4200" dirty="0"/>
          </a:p>
          <a:p>
            <a:r>
              <a:rPr lang="en-GB" sz="4200" dirty="0"/>
              <a:t>The number within the proposed bargaining unit in union membership</a:t>
            </a:r>
          </a:p>
          <a:p>
            <a:r>
              <a:rPr lang="en-GB" sz="4200" dirty="0"/>
              <a:t>Evidence that the majority of workers are likely to support recognition</a:t>
            </a:r>
          </a:p>
          <a:p>
            <a:r>
              <a:rPr lang="en-GB" sz="4200" dirty="0"/>
              <a:t>Details of the proposed bargaining unit.</a:t>
            </a:r>
          </a:p>
          <a:p>
            <a:endParaRPr lang="en-GB" sz="4200" dirty="0"/>
          </a:p>
          <a:p>
            <a:r>
              <a:rPr lang="en-GB" sz="4200" dirty="0"/>
              <a:t>There may be some reviewing of the bargaining unit, and a ballot may be called</a:t>
            </a:r>
          </a:p>
          <a:p>
            <a:endParaRPr lang="en-GB" sz="4200" dirty="0"/>
          </a:p>
          <a:p>
            <a:pPr marL="0" indent="0" algn="ctr">
              <a:buNone/>
            </a:pPr>
            <a:r>
              <a:rPr lang="en-GB" sz="4200" b="1" dirty="0"/>
              <a:t>IT IS </a:t>
            </a:r>
            <a:r>
              <a:rPr lang="en-GB" sz="4200" b="1" u="sng" dirty="0"/>
              <a:t>ONLY</a:t>
            </a:r>
            <a:r>
              <a:rPr lang="en-GB" sz="4200" b="1" dirty="0"/>
              <a:t> YOUR FULL TIME OFFICER WHO SHOULD COMPELTE THIS FORM</a:t>
            </a:r>
          </a:p>
          <a:p>
            <a:pPr marL="0" indent="0">
              <a:buNone/>
            </a:pPr>
            <a:endParaRPr lang="en-GB" sz="4200" b="1" dirty="0"/>
          </a:p>
          <a:p>
            <a:endParaRPr lang="en-GB" dirty="0"/>
          </a:p>
        </p:txBody>
      </p:sp>
    </p:spTree>
    <p:extLst>
      <p:ext uri="{BB962C8B-B14F-4D97-AF65-F5344CB8AC3E}">
        <p14:creationId xmlns:p14="http://schemas.microsoft.com/office/powerpoint/2010/main" val="130806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943765"/>
          </a:xfrm>
        </p:spPr>
        <p:txBody>
          <a:bodyPr/>
          <a:lstStyle/>
          <a:p>
            <a:r>
              <a:rPr lang="en-GB" dirty="0"/>
              <a:t>Recognition Agreement</a:t>
            </a:r>
          </a:p>
        </p:txBody>
      </p:sp>
      <p:sp>
        <p:nvSpPr>
          <p:cNvPr id="3" name="Content Placeholder 2"/>
          <p:cNvSpPr>
            <a:spLocks noGrp="1"/>
          </p:cNvSpPr>
          <p:nvPr>
            <p:ph idx="1"/>
          </p:nvPr>
        </p:nvSpPr>
        <p:spPr>
          <a:xfrm>
            <a:off x="1475524" y="1939636"/>
            <a:ext cx="7760988" cy="4285673"/>
          </a:xfrm>
        </p:spPr>
        <p:txBody>
          <a:bodyPr>
            <a:normAutofit fontScale="77500" lnSpcReduction="20000"/>
          </a:bodyPr>
          <a:lstStyle/>
          <a:p>
            <a:pPr marL="0" indent="0">
              <a:buNone/>
            </a:pPr>
            <a:r>
              <a:rPr lang="en-GB" dirty="0"/>
              <a:t>A formal recognition agreement provides a framework for industrial relations within an organisation. </a:t>
            </a:r>
          </a:p>
          <a:p>
            <a:pPr marL="0" indent="0">
              <a:buNone/>
            </a:pPr>
            <a:r>
              <a:rPr lang="en-GB" dirty="0"/>
              <a:t>It sets out the rules and procedures to be used by the union and the employer in carrying out consultation, collective bargaining and representation.</a:t>
            </a:r>
          </a:p>
          <a:p>
            <a:pPr marL="0" indent="0">
              <a:buNone/>
            </a:pPr>
            <a:r>
              <a:rPr lang="en-GB" dirty="0"/>
              <a:t>It is in the interests of both parties to have a clear and comprehensive recognition agreement. </a:t>
            </a:r>
          </a:p>
          <a:p>
            <a:pPr marL="0" indent="0">
              <a:buNone/>
            </a:pPr>
            <a:r>
              <a:rPr lang="en-GB" dirty="0"/>
              <a:t>A good agreement will contribute to:</a:t>
            </a:r>
          </a:p>
          <a:p>
            <a:r>
              <a:rPr lang="en-GB" dirty="0"/>
              <a:t>Positive employment relations between unions and management;</a:t>
            </a:r>
          </a:p>
          <a:p>
            <a:r>
              <a:rPr lang="en-GB" dirty="0"/>
              <a:t>High levels of employee participation; and</a:t>
            </a:r>
          </a:p>
          <a:p>
            <a:r>
              <a:rPr lang="en-GB" dirty="0"/>
              <a:t>Effective procedures when dealing with problems and organisational change.</a:t>
            </a:r>
          </a:p>
        </p:txBody>
      </p:sp>
    </p:spTree>
    <p:extLst>
      <p:ext uri="{BB962C8B-B14F-4D97-AF65-F5344CB8AC3E}">
        <p14:creationId xmlns:p14="http://schemas.microsoft.com/office/powerpoint/2010/main" val="4096617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426529"/>
          </a:xfrm>
        </p:spPr>
        <p:txBody>
          <a:bodyPr>
            <a:normAutofit fontScale="90000"/>
          </a:bodyPr>
          <a:lstStyle/>
          <a:p>
            <a:r>
              <a:rPr lang="en-GB" sz="3200" dirty="0"/>
              <a:t>The Purpose of the agreement</a:t>
            </a:r>
          </a:p>
        </p:txBody>
      </p:sp>
      <p:sp>
        <p:nvSpPr>
          <p:cNvPr id="3" name="Content Placeholder 2"/>
          <p:cNvSpPr>
            <a:spLocks noGrp="1"/>
          </p:cNvSpPr>
          <p:nvPr>
            <p:ph idx="1"/>
          </p:nvPr>
        </p:nvSpPr>
        <p:spPr>
          <a:xfrm>
            <a:off x="1475524" y="1616364"/>
            <a:ext cx="7760988" cy="4354665"/>
          </a:xfrm>
        </p:spPr>
        <p:txBody>
          <a:bodyPr>
            <a:normAutofit fontScale="85000" lnSpcReduction="20000"/>
          </a:bodyPr>
          <a:lstStyle/>
          <a:p>
            <a:pPr marL="0" indent="0">
              <a:lnSpc>
                <a:spcPct val="120000"/>
              </a:lnSpc>
              <a:buNone/>
            </a:pPr>
            <a:r>
              <a:rPr lang="en-GB" dirty="0"/>
              <a:t>Most recognition agreements begin with a clause outlining the goals the parties wish to achieve which sets the tone for the rest of the document. </a:t>
            </a:r>
          </a:p>
          <a:p>
            <a:pPr marL="0" indent="0">
              <a:buNone/>
            </a:pPr>
            <a:r>
              <a:rPr lang="en-GB" dirty="0"/>
              <a:t>It will often include a commitment to:</a:t>
            </a:r>
          </a:p>
          <a:p>
            <a:r>
              <a:rPr lang="en-GB" dirty="0"/>
              <a:t>Co-operate in achieving positive industrial relations;</a:t>
            </a:r>
          </a:p>
          <a:p>
            <a:r>
              <a:rPr lang="en-GB" dirty="0"/>
              <a:t>Use a joint approach to training in industrial relations procedures</a:t>
            </a:r>
          </a:p>
          <a:p>
            <a:r>
              <a:rPr lang="en-GB" dirty="0"/>
              <a:t>Engage in effective communications with employees;</a:t>
            </a:r>
          </a:p>
          <a:p>
            <a:r>
              <a:rPr lang="en-GB" dirty="0"/>
              <a:t>Achieve greater participation and involvement of all members of staff</a:t>
            </a:r>
          </a:p>
          <a:p>
            <a:r>
              <a:rPr lang="en-GB" dirty="0"/>
              <a:t>Work towards a high quality service.</a:t>
            </a:r>
          </a:p>
        </p:txBody>
      </p:sp>
    </p:spTree>
    <p:extLst>
      <p:ext uri="{BB962C8B-B14F-4D97-AF65-F5344CB8AC3E}">
        <p14:creationId xmlns:p14="http://schemas.microsoft.com/office/powerpoint/2010/main" val="368684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284616"/>
            <a:ext cx="7699944" cy="1838865"/>
          </a:xfrm>
        </p:spPr>
        <p:txBody>
          <a:bodyPr/>
          <a:lstStyle/>
          <a:p>
            <a:r>
              <a:rPr lang="en-US" dirty="0">
                <a:latin typeface="Arial"/>
                <a:cs typeface="Arial"/>
              </a:rPr>
              <a:t>Your membership and set-up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2820382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463D-1DB6-BAA8-CF52-E873AA4FB8FD}"/>
              </a:ext>
            </a:extLst>
          </p:cNvPr>
          <p:cNvSpPr>
            <a:spLocks noGrp="1"/>
          </p:cNvSpPr>
          <p:nvPr>
            <p:ph type="title"/>
          </p:nvPr>
        </p:nvSpPr>
        <p:spPr>
          <a:xfrm>
            <a:off x="1475524" y="162751"/>
            <a:ext cx="7760988" cy="1653210"/>
          </a:xfrm>
        </p:spPr>
        <p:txBody>
          <a:bodyPr/>
          <a:lstStyle/>
          <a:p>
            <a:r>
              <a:rPr lang="en-GB" dirty="0"/>
              <a:t>Your branch membership</a:t>
            </a:r>
          </a:p>
        </p:txBody>
      </p:sp>
      <p:sp>
        <p:nvSpPr>
          <p:cNvPr id="3" name="Content Placeholder 2">
            <a:extLst>
              <a:ext uri="{FF2B5EF4-FFF2-40B4-BE49-F238E27FC236}">
                <a16:creationId xmlns:a16="http://schemas.microsoft.com/office/drawing/2014/main" id="{B0C2E6CB-ABD9-1DAE-F0C2-C1E13DAD2FBA}"/>
              </a:ext>
            </a:extLst>
          </p:cNvPr>
          <p:cNvSpPr>
            <a:spLocks noGrp="1"/>
          </p:cNvSpPr>
          <p:nvPr>
            <p:ph idx="1"/>
          </p:nvPr>
        </p:nvSpPr>
        <p:spPr>
          <a:xfrm>
            <a:off x="1475524" y="2335504"/>
            <a:ext cx="7760988" cy="3139136"/>
          </a:xfrm>
        </p:spPr>
        <p:txBody>
          <a:bodyPr>
            <a:normAutofit/>
          </a:bodyPr>
          <a:lstStyle/>
          <a:p>
            <a:r>
              <a:rPr lang="en-GB" dirty="0"/>
              <a:t>As people join up they will be placed within a branch. They may be put into a section, or you may have a designated branch.</a:t>
            </a:r>
          </a:p>
          <a:p>
            <a:endParaRPr lang="en-GB" dirty="0"/>
          </a:p>
          <a:p>
            <a:r>
              <a:rPr lang="en-GB" dirty="0"/>
              <a:t>ACTION – Check your set-up as this will impact your </a:t>
            </a:r>
            <a:r>
              <a:rPr lang="en-GB" dirty="0" err="1"/>
              <a:t>eSite</a:t>
            </a:r>
            <a:r>
              <a:rPr lang="en-GB" dirty="0"/>
              <a:t> access</a:t>
            </a:r>
          </a:p>
        </p:txBody>
      </p:sp>
    </p:spTree>
    <p:extLst>
      <p:ext uri="{BB962C8B-B14F-4D97-AF65-F5344CB8AC3E}">
        <p14:creationId xmlns:p14="http://schemas.microsoft.com/office/powerpoint/2010/main" val="402825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7352146" cy="1943664"/>
          </a:xfrm>
        </p:spPr>
        <p:txBody>
          <a:bodyPr>
            <a:normAutofit/>
          </a:bodyPr>
          <a:lstStyle/>
          <a:p>
            <a:r>
              <a:rPr lang="en-US" sz="4000" dirty="0">
                <a:latin typeface="Arial"/>
                <a:cs typeface="Arial"/>
              </a:rPr>
              <a:t>What happens when a new member joins Prospect?</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dirty="0">
                <a:latin typeface="Arial"/>
                <a:cs typeface="Arial"/>
              </a:rPr>
              <a:t>A new member is put into the appropriate branch.</a:t>
            </a:r>
          </a:p>
          <a:p>
            <a:pPr>
              <a:spcBef>
                <a:spcPts val="1800"/>
              </a:spcBef>
            </a:pPr>
            <a:r>
              <a:rPr lang="en-US" sz="2400" dirty="0">
                <a:latin typeface="Arial"/>
                <a:cs typeface="Arial"/>
              </a:rPr>
              <a:t>This is decided from the following information:</a:t>
            </a:r>
          </a:p>
          <a:p>
            <a:pPr marL="342900" indent="-342900">
              <a:spcBef>
                <a:spcPts val="900"/>
              </a:spcBef>
              <a:buFont typeface="Arial"/>
              <a:buChar char="•"/>
            </a:pPr>
            <a:r>
              <a:rPr lang="en-US" sz="2400" dirty="0">
                <a:latin typeface="Arial"/>
                <a:cs typeface="Arial"/>
              </a:rPr>
              <a:t>their job or role </a:t>
            </a:r>
          </a:p>
          <a:p>
            <a:pPr marL="342900" indent="-342900">
              <a:spcBef>
                <a:spcPts val="900"/>
              </a:spcBef>
              <a:buFont typeface="Arial"/>
              <a:buChar char="•"/>
            </a:pPr>
            <a:r>
              <a:rPr lang="en-US" sz="2400" dirty="0">
                <a:latin typeface="Arial"/>
                <a:cs typeface="Arial"/>
              </a:rPr>
              <a:t>who they work for</a:t>
            </a:r>
          </a:p>
          <a:p>
            <a:pPr marL="342900" indent="-342900">
              <a:spcBef>
                <a:spcPts val="900"/>
              </a:spcBef>
              <a:buFont typeface="Arial"/>
              <a:buChar char="•"/>
            </a:pPr>
            <a:r>
              <a:rPr lang="en-US" sz="2400" dirty="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Knowledge Hub</a:t>
            </a:r>
          </a:p>
        </p:txBody>
      </p:sp>
      <p:sp>
        <p:nvSpPr>
          <p:cNvPr id="3" name="Content Placeholder 2"/>
          <p:cNvSpPr>
            <a:spLocks noGrp="1"/>
          </p:cNvSpPr>
          <p:nvPr>
            <p:ph idx="1"/>
          </p:nvPr>
        </p:nvSpPr>
        <p:spPr>
          <a:xfrm>
            <a:off x="1475523" y="2214390"/>
            <a:ext cx="6401537" cy="4084589"/>
          </a:xfrm>
        </p:spPr>
        <p:txBody>
          <a:bodyPr vert="horz" lIns="0" tIns="0" rIns="0" bIns="0" rtlCol="0" anchor="t">
            <a:noAutofit/>
          </a:bodyPr>
          <a:lstStyle/>
          <a:p>
            <a:pPr>
              <a:buClr>
                <a:schemeClr val="tx1"/>
              </a:buClr>
            </a:pPr>
            <a:r>
              <a:rPr lang="en-GB" sz="1800">
                <a:latin typeface="Arial"/>
                <a:cs typeface="Arial"/>
              </a:rPr>
              <a:t>Web pages, online resources and membership lists for your branch.</a:t>
            </a:r>
          </a:p>
          <a:p>
            <a:pPr>
              <a:buClr>
                <a:schemeClr val="tx1"/>
              </a:buClr>
            </a:pPr>
            <a:r>
              <a:rPr lang="en-GB" sz="1800" i="1"/>
              <a:t>Chairs, Vice Chairs, Secretaries, Assistant Secretaries and Communications Representatives </a:t>
            </a:r>
            <a:r>
              <a:rPr lang="en-GB" sz="1800" b="1"/>
              <a:t>can update web pages and resources</a:t>
            </a:r>
          </a:p>
          <a:p>
            <a:pPr>
              <a:buClr>
                <a:schemeClr val="tx1"/>
              </a:buClr>
            </a:pPr>
            <a:r>
              <a:rPr lang="en-GB" sz="1800" i="1"/>
              <a:t>Chairs, Vice Chairs, Secretaries, Assistant Secretaries, Membership and Recruitment Secretaries and Organising Representatives</a:t>
            </a:r>
            <a:r>
              <a:rPr lang="en-GB" sz="1800"/>
              <a:t> </a:t>
            </a:r>
            <a:r>
              <a:rPr lang="en-GB" sz="1800" b="1"/>
              <a:t>can see membership lists.</a:t>
            </a:r>
            <a:endParaRPr lang="en-GB" sz="1800" b="1" i="1"/>
          </a:p>
          <a:p>
            <a:pPr>
              <a:buClr>
                <a:schemeClr val="tx1"/>
              </a:buClr>
            </a:pPr>
            <a:r>
              <a:rPr lang="en-GB" sz="1800" b="1">
                <a:latin typeface="Arial"/>
                <a:cs typeface="Arial"/>
              </a:rPr>
              <a:t>Movement</a:t>
            </a:r>
            <a:r>
              <a:rPr lang="en-GB" sz="1800">
                <a:latin typeface="Arial"/>
                <a:cs typeface="Arial"/>
              </a:rPr>
              <a:t>, a new communication tool (bulk mailer), is now available.</a:t>
            </a:r>
          </a:p>
          <a:p>
            <a:pPr>
              <a:buClr>
                <a:schemeClr val="tx1"/>
              </a:buClr>
            </a:pPr>
            <a:r>
              <a:rPr lang="en-GB" sz="1800">
                <a:hlinkClick r:id="rId3"/>
              </a:rPr>
              <a:t>How to use the Prospect Knowledge Hub | Prospect</a:t>
            </a:r>
            <a:r>
              <a:rPr lang="en-GB" sz="1800">
                <a:latin typeface="Arial"/>
                <a:cs typeface="Arial"/>
              </a:rPr>
              <a:t> </a:t>
            </a:r>
          </a:p>
          <a:p>
            <a:pPr>
              <a:buClr>
                <a:schemeClr val="tx1"/>
              </a:buClr>
            </a:pPr>
            <a:r>
              <a:rPr lang="en-GB" sz="1100">
                <a:latin typeface="Arial"/>
                <a:cs typeface="Arial"/>
                <a:hlinkClick r:id="rId3"/>
              </a:rPr>
              <a:t>https://prospect.org.uk/how-to-use-the-the_union-knowledge-hub/</a:t>
            </a:r>
          </a:p>
          <a:p>
            <a:pPr>
              <a:buClr>
                <a:schemeClr val="tx1"/>
              </a:buClr>
            </a:pPr>
            <a:endParaRPr lang="en-GB" sz="1100">
              <a:latin typeface="Arial"/>
              <a:cs typeface="Arial"/>
            </a:endParaRPr>
          </a:p>
        </p:txBody>
      </p:sp>
    </p:spTree>
    <p:extLst>
      <p:ext uri="{BB962C8B-B14F-4D97-AF65-F5344CB8AC3E}">
        <p14:creationId xmlns:p14="http://schemas.microsoft.com/office/powerpoint/2010/main" val="347989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35F1-8128-6268-31AE-8CA4FE275781}"/>
              </a:ext>
            </a:extLst>
          </p:cNvPr>
          <p:cNvSpPr>
            <a:spLocks noGrp="1"/>
          </p:cNvSpPr>
          <p:nvPr>
            <p:ph type="title"/>
          </p:nvPr>
        </p:nvSpPr>
        <p:spPr/>
        <p:txBody>
          <a:bodyPr/>
          <a:lstStyle/>
          <a:p>
            <a:r>
              <a:rPr lang="en-GB">
                <a:latin typeface="Arial"/>
                <a:cs typeface="Arial"/>
              </a:rPr>
              <a:t>Movement</a:t>
            </a:r>
            <a:endParaRPr lang="en-GB"/>
          </a:p>
        </p:txBody>
      </p:sp>
      <p:sp>
        <p:nvSpPr>
          <p:cNvPr id="3" name="Content Placeholder 2">
            <a:extLst>
              <a:ext uri="{FF2B5EF4-FFF2-40B4-BE49-F238E27FC236}">
                <a16:creationId xmlns:a16="http://schemas.microsoft.com/office/drawing/2014/main" id="{C0E9604E-BDF4-021A-5C39-A99FB121C60E}"/>
              </a:ext>
            </a:extLst>
          </p:cNvPr>
          <p:cNvSpPr>
            <a:spLocks noGrp="1"/>
          </p:cNvSpPr>
          <p:nvPr>
            <p:ph idx="1"/>
          </p:nvPr>
        </p:nvSpPr>
        <p:spPr/>
        <p:txBody>
          <a:bodyPr vert="horz" lIns="0" tIns="0" rIns="0" bIns="0" rtlCol="0" anchor="t">
            <a:normAutofit/>
          </a:bodyPr>
          <a:lstStyle/>
          <a:p>
            <a:pPr marL="0" indent="0">
              <a:buNone/>
            </a:pPr>
            <a:r>
              <a:rPr lang="en-GB">
                <a:latin typeface="Arial"/>
                <a:cs typeface="Arial"/>
              </a:rPr>
              <a:t>Movement is the new tool to safely contact your members. Video link included and extra content on the course resource page </a:t>
            </a:r>
            <a:endParaRPr lang="en-GB"/>
          </a:p>
          <a:p>
            <a:pPr marL="0" indent="0">
              <a:buNone/>
            </a:pPr>
            <a:r>
              <a:rPr lang="en-GB">
                <a:latin typeface="Arial"/>
                <a:cs typeface="Arial"/>
                <a:hlinkClick r:id="rId3"/>
              </a:rPr>
              <a:t>https://prospect.org.uk/movement-email-guide-for-reps/</a:t>
            </a:r>
            <a:r>
              <a:rPr lang="en-GB">
                <a:latin typeface="Arial"/>
                <a:cs typeface="Arial"/>
              </a:rPr>
              <a:t> </a:t>
            </a:r>
            <a:endParaRPr lang="en-GB"/>
          </a:p>
          <a:p>
            <a:pPr marL="0" indent="0">
              <a:buNone/>
            </a:pPr>
            <a:endParaRPr lang="en-GB"/>
          </a:p>
          <a:p>
            <a:pPr marL="0" indent="0">
              <a:buNone/>
            </a:pPr>
            <a:endParaRPr lang="en-GB"/>
          </a:p>
          <a:p>
            <a:endParaRPr lang="en-GB"/>
          </a:p>
          <a:p>
            <a:endParaRPr lang="en-GB"/>
          </a:p>
        </p:txBody>
      </p:sp>
    </p:spTree>
    <p:extLst>
      <p:ext uri="{BB962C8B-B14F-4D97-AF65-F5344CB8AC3E}">
        <p14:creationId xmlns:p14="http://schemas.microsoft.com/office/powerpoint/2010/main" val="805729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dirty="0"/>
              <a:t>Support for you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7146508"/>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dirty="0">
                <a:latin typeface="Arial"/>
                <a:cs typeface="Arial"/>
              </a:rPr>
              <a:t>As part of your action plan find out who is your branch negotiation officer and </a:t>
            </a:r>
            <a:r>
              <a:rPr lang="en-US" b="1" dirty="0" err="1">
                <a:latin typeface="Arial"/>
                <a:cs typeface="Arial"/>
              </a:rPr>
              <a:t>organiser</a:t>
            </a:r>
            <a:r>
              <a:rPr lang="en-US" b="1" dirty="0">
                <a:latin typeface="Arial"/>
                <a:cs typeface="Arial"/>
              </a:rPr>
              <a:t>.</a:t>
            </a:r>
            <a:endParaRPr lang="en-US" b="1" dirty="0"/>
          </a:p>
        </p:txBody>
      </p:sp>
    </p:spTree>
    <p:extLst>
      <p:ext uri="{BB962C8B-B14F-4D97-AF65-F5344CB8AC3E}">
        <p14:creationId xmlns:p14="http://schemas.microsoft.com/office/powerpoint/2010/main" val="131280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Growing the unions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374089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3656-FE98-6800-CF5B-85743C33D0A1}"/>
              </a:ext>
            </a:extLst>
          </p:cNvPr>
          <p:cNvSpPr>
            <a:spLocks noGrp="1"/>
          </p:cNvSpPr>
          <p:nvPr>
            <p:ph type="title"/>
          </p:nvPr>
        </p:nvSpPr>
        <p:spPr/>
        <p:txBody>
          <a:bodyPr/>
          <a:lstStyle/>
          <a:p>
            <a:r>
              <a:rPr lang="en-GB" dirty="0"/>
              <a:t>A quick recap…</a:t>
            </a:r>
          </a:p>
        </p:txBody>
      </p:sp>
      <p:sp>
        <p:nvSpPr>
          <p:cNvPr id="3" name="Content Placeholder 2">
            <a:extLst>
              <a:ext uri="{FF2B5EF4-FFF2-40B4-BE49-F238E27FC236}">
                <a16:creationId xmlns:a16="http://schemas.microsoft.com/office/drawing/2014/main" id="{EB2A6A5A-F3E5-A3BE-C428-5A7E4F7DDBED}"/>
              </a:ext>
            </a:extLst>
          </p:cNvPr>
          <p:cNvSpPr>
            <a:spLocks noGrp="1"/>
          </p:cNvSpPr>
          <p:nvPr>
            <p:ph idx="1"/>
          </p:nvPr>
        </p:nvSpPr>
        <p:spPr/>
        <p:txBody>
          <a:bodyPr/>
          <a:lstStyle/>
          <a:p>
            <a:r>
              <a:rPr lang="en-GB" dirty="0"/>
              <a:t>What is recognition and its benefits</a:t>
            </a:r>
          </a:p>
          <a:p>
            <a:r>
              <a:rPr lang="en-GB" dirty="0"/>
              <a:t>Having joining conversations</a:t>
            </a:r>
          </a:p>
          <a:p>
            <a:r>
              <a:rPr lang="en-GB" dirty="0"/>
              <a:t>Prospect’s code of practice</a:t>
            </a:r>
          </a:p>
          <a:p>
            <a:r>
              <a:rPr lang="en-GB" dirty="0"/>
              <a:t>GDPR</a:t>
            </a:r>
          </a:p>
        </p:txBody>
      </p:sp>
    </p:spTree>
    <p:extLst>
      <p:ext uri="{BB962C8B-B14F-4D97-AF65-F5344CB8AC3E}">
        <p14:creationId xmlns:p14="http://schemas.microsoft.com/office/powerpoint/2010/main" val="4082201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&amp; Diversity</a:t>
            </a:r>
          </a:p>
        </p:txBody>
      </p:sp>
    </p:spTree>
    <p:extLst>
      <p:ext uri="{BB962C8B-B14F-4D97-AF65-F5344CB8AC3E}">
        <p14:creationId xmlns:p14="http://schemas.microsoft.com/office/powerpoint/2010/main" val="2298415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dirty="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Building a stronger union in your workplace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3251358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107" y="4269850"/>
            <a:ext cx="6959315" cy="1308192"/>
          </a:xfrm>
        </p:spPr>
        <p:txBody>
          <a:bodyPr/>
          <a:lstStyle/>
          <a:p>
            <a:r>
              <a:rPr lang="en-US" dirty="0">
                <a:latin typeface="Arial"/>
                <a:cs typeface="Arial"/>
              </a:rPr>
              <a:t>Download the activity form</a:t>
            </a:r>
            <a:br>
              <a:rPr lang="en-US" dirty="0">
                <a:latin typeface="Arial"/>
                <a:cs typeface="Arial"/>
              </a:rPr>
            </a:br>
            <a:r>
              <a:rPr lang="en-GB" sz="2800" dirty="0">
                <a:latin typeface="Arial" panose="020B0604020202020204" pitchFamily="34" charset="0"/>
                <a:cs typeface="Arial" panose="020B0604020202020204" pitchFamily="34" charset="0"/>
              </a:rPr>
              <a:t> </a:t>
            </a:r>
            <a:br>
              <a:rPr lang="en-GB" sz="54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ttps://library.prospect.org.uk/download/2024/00583</a:t>
            </a:r>
            <a:br>
              <a:rPr lang="en-GB" sz="2000" dirty="0">
                <a:latin typeface="Arial" panose="020B0604020202020204" pitchFamily="34" charset="0"/>
                <a:cs typeface="Arial" panose="020B0604020202020204" pitchFamily="34" charset="0"/>
              </a:rPr>
            </a:br>
            <a:br>
              <a:rPr lang="en-GB" sz="5400" dirty="0">
                <a:latin typeface="Arial" panose="020B0604020202020204" pitchFamily="34" charset="0"/>
                <a:cs typeface="Arial" panose="020B0604020202020204" pitchFamily="34" charset="0"/>
              </a:rPr>
            </a:br>
            <a:endParaRPr lang="en-US" dirty="0">
              <a:latin typeface="Arial"/>
              <a:cs typeface="Arial"/>
            </a:endParaRP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4036779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a:t>
            </a:r>
            <a:br>
              <a:rPr lang="en-US" sz="4000" dirty="0">
                <a:latin typeface="Arial"/>
                <a:cs typeface="Arial"/>
              </a:rPr>
            </a:br>
            <a:r>
              <a:rPr lang="en-US" sz="4000" dirty="0">
                <a:latin typeface="Arial"/>
                <a:cs typeface="Arial"/>
              </a:rPr>
              <a:t>Map your work area</a:t>
            </a:r>
          </a:p>
        </p:txBody>
      </p:sp>
      <p:sp>
        <p:nvSpPr>
          <p:cNvPr id="5" name="TextBox 4"/>
          <p:cNvSpPr txBox="1"/>
          <p:nvPr/>
        </p:nvSpPr>
        <p:spPr>
          <a:xfrm>
            <a:off x="1505415" y="2427386"/>
            <a:ext cx="4840301" cy="4216539"/>
          </a:xfrm>
          <a:prstGeom prst="rect">
            <a:avLst/>
          </a:prstGeom>
          <a:noFill/>
        </p:spPr>
        <p:txBody>
          <a:bodyPr wrap="square" lIns="0" tIns="0" rIns="0" bIns="0" rtlCol="0">
            <a:spAutoFit/>
          </a:bodyPr>
          <a:lstStyle/>
          <a:p>
            <a:pPr>
              <a:spcBef>
                <a:spcPts val="900"/>
              </a:spcBef>
            </a:pPr>
            <a:r>
              <a:rPr lang="en-US" sz="2200" dirty="0">
                <a:latin typeface="Arial"/>
                <a:cs typeface="Arial"/>
              </a:rPr>
              <a:t>Working in a big group in the sample department information </a:t>
            </a:r>
          </a:p>
          <a:p>
            <a:pPr>
              <a:spcBef>
                <a:spcPts val="900"/>
              </a:spcBef>
            </a:pPr>
            <a:r>
              <a:rPr lang="en-US" sz="2200" dirty="0">
                <a:latin typeface="Arial"/>
                <a:cs typeface="Arial"/>
              </a:rPr>
              <a:t>Complete a map of the department in the following ways:</a:t>
            </a:r>
          </a:p>
          <a:p>
            <a:pPr marL="342900" indent="-342900">
              <a:spcBef>
                <a:spcPts val="900"/>
              </a:spcBef>
              <a:buFont typeface="Arial" panose="020B0604020202020204" pitchFamily="34" charset="0"/>
              <a:buChar char="•"/>
            </a:pPr>
            <a:r>
              <a:rPr lang="en-US" sz="2200" dirty="0">
                <a:latin typeface="Arial"/>
                <a:cs typeface="Arial"/>
              </a:rPr>
              <a:t>Give every staff member a score of 1 to 5 as to how pro union they are </a:t>
            </a:r>
          </a:p>
          <a:p>
            <a:pPr marL="342900" indent="-342900">
              <a:spcBef>
                <a:spcPts val="900"/>
              </a:spcBef>
              <a:buFont typeface="Arial" panose="020B0604020202020204" pitchFamily="34" charset="0"/>
              <a:buChar char="•"/>
            </a:pPr>
            <a:r>
              <a:rPr lang="en-US" sz="2200" dirty="0">
                <a:latin typeface="Arial"/>
                <a:cs typeface="Arial"/>
              </a:rPr>
              <a:t>Draw a map of this workplace showing the three sections and give a summary of members vs non-members.</a:t>
            </a: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057764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Next steps for you</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spTree>
    <p:extLst>
      <p:ext uri="{BB962C8B-B14F-4D97-AF65-F5344CB8AC3E}">
        <p14:creationId xmlns:p14="http://schemas.microsoft.com/office/powerpoint/2010/main" val="92225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19CE5-59AE-BC24-3E52-CA3C3EE2F7FC}"/>
              </a:ext>
            </a:extLst>
          </p:cNvPr>
          <p:cNvPicPr>
            <a:picLocks noChangeAspect="1"/>
          </p:cNvPicPr>
          <p:nvPr/>
        </p:nvPicPr>
        <p:blipFill>
          <a:blip r:embed="rId3"/>
          <a:stretch>
            <a:fillRect/>
          </a:stretch>
        </p:blipFill>
        <p:spPr>
          <a:xfrm>
            <a:off x="1285083" y="589208"/>
            <a:ext cx="4810917" cy="6125797"/>
          </a:xfrm>
          <a:prstGeom prst="rect">
            <a:avLst/>
          </a:prstGeom>
        </p:spPr>
      </p:pic>
    </p:spTree>
    <p:extLst>
      <p:ext uri="{BB962C8B-B14F-4D97-AF65-F5344CB8AC3E}">
        <p14:creationId xmlns:p14="http://schemas.microsoft.com/office/powerpoint/2010/main" val="406829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dirty="0"/>
              <a:t>Back in the workplace</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Complete the Action Plan and share this with your Organiser and Officer</a:t>
            </a:r>
          </a:p>
          <a:p>
            <a:pPr>
              <a:buClr>
                <a:schemeClr val="tx1"/>
              </a:buClr>
            </a:pPr>
            <a:r>
              <a:rPr lang="en-GB" sz="2400" dirty="0">
                <a:latin typeface="Arial" panose="020B0604020202020204" pitchFamily="34" charset="0"/>
                <a:cs typeface="Arial" panose="020B0604020202020204" pitchFamily="34" charset="0"/>
              </a:rPr>
              <a:t>Complete the mapping template</a:t>
            </a:r>
          </a:p>
          <a:p>
            <a:pPr>
              <a:buClr>
                <a:schemeClr val="tx1"/>
              </a:buClr>
            </a:pPr>
            <a:endParaRPr lang="en-GB" sz="2400" dirty="0">
              <a:latin typeface="Arial" panose="020B0604020202020204" pitchFamily="34" charset="0"/>
              <a:cs typeface="Arial" panose="020B0604020202020204" pitchFamily="34" charset="0"/>
            </a:endParaRPr>
          </a:p>
          <a:p>
            <a:pPr marL="0" indent="0">
              <a:buClr>
                <a:schemeClr val="tx1"/>
              </a:buClr>
              <a:buNone/>
            </a:pPr>
            <a:r>
              <a:rPr lang="en-GB" sz="2400" dirty="0">
                <a:latin typeface="Arial" panose="020B0604020202020204" pitchFamily="34" charset="0"/>
                <a:cs typeface="Arial" panose="020B0604020202020204" pitchFamily="34" charset="0"/>
              </a:rPr>
              <a:t>All of this information can be found on the</a:t>
            </a:r>
          </a:p>
        </p:txBody>
      </p:sp>
      <p:sp>
        <p:nvSpPr>
          <p:cNvPr id="4" name="Content Placeholder 2">
            <a:extLst>
              <a:ext uri="{FF2B5EF4-FFF2-40B4-BE49-F238E27FC236}">
                <a16:creationId xmlns:a16="http://schemas.microsoft.com/office/drawing/2014/main" id="{971B681D-A6D2-AB07-F7FB-5050B5A7A866}"/>
              </a:ext>
            </a:extLst>
          </p:cNvPr>
          <p:cNvSpPr txBox="1">
            <a:spLocks/>
          </p:cNvSpPr>
          <p:nvPr/>
        </p:nvSpPr>
        <p:spPr>
          <a:xfrm>
            <a:off x="1316424" y="967677"/>
            <a:ext cx="7668478" cy="479315"/>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tx1"/>
              </a:buClr>
              <a:buNone/>
            </a:pPr>
            <a:r>
              <a:rPr lang="en-GB" sz="4000" dirty="0">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15220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7760988" cy="800714"/>
          </a:xfrm>
        </p:spPr>
        <p:txBody>
          <a:bodyPr>
            <a:normAutofit fontScale="90000"/>
          </a:bodyPr>
          <a:lstStyle/>
          <a:p>
            <a:r>
              <a:rPr lang="en-GB" dirty="0"/>
              <a:t>Code of practice for Prospect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b="1" dirty="0"/>
              <a:t>Responsibilities</a:t>
            </a:r>
          </a:p>
          <a:p>
            <a:pPr>
              <a:buClrTx/>
            </a:pPr>
            <a:r>
              <a:rPr lang="en-GB" dirty="0"/>
              <a:t>Act honestly, responsibly and with integrity.</a:t>
            </a:r>
          </a:p>
          <a:p>
            <a:pPr>
              <a:buClrTx/>
            </a:pPr>
            <a:r>
              <a:rPr lang="en-GB" dirty="0"/>
              <a:t>Communicate respectfully and honestly. </a:t>
            </a:r>
          </a:p>
          <a:p>
            <a:pPr>
              <a:buClrTx/>
            </a:pPr>
            <a:r>
              <a:rPr lang="en-GB" dirty="0"/>
              <a:t>Treat others with fairness, dignity, and respect. </a:t>
            </a:r>
          </a:p>
          <a:p>
            <a:pPr>
              <a:buClrTx/>
            </a:pPr>
            <a:r>
              <a:rPr lang="en-GB" dirty="0"/>
              <a:t>Encourage the open expression of views at meetings but accept collective responsibility for all decisions and policies once finalised.</a:t>
            </a:r>
          </a:p>
          <a:p>
            <a:pPr>
              <a:buClrTx/>
            </a:pPr>
            <a:r>
              <a:rPr lang="en-GB" dirty="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284616"/>
            <a:ext cx="7699944" cy="1838865"/>
          </a:xfrm>
        </p:spPr>
        <p:txBody>
          <a:bodyPr/>
          <a:lstStyle/>
          <a:p>
            <a:r>
              <a:rPr lang="en-US" dirty="0">
                <a:latin typeface="Arial"/>
                <a:cs typeface="Arial"/>
              </a:rPr>
              <a:t>Process of recognition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Arial"/>
              <a:cs typeface="Arial"/>
            </a:endParaRPr>
          </a:p>
        </p:txBody>
      </p:sp>
    </p:spTree>
    <p:extLst>
      <p:ext uri="{BB962C8B-B14F-4D97-AF65-F5344CB8AC3E}">
        <p14:creationId xmlns:p14="http://schemas.microsoft.com/office/powerpoint/2010/main" val="27627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970863"/>
          </a:xfrm>
        </p:spPr>
        <p:txBody>
          <a:bodyPr/>
          <a:lstStyle/>
          <a:p>
            <a:r>
              <a:rPr lang="en-GB" dirty="0"/>
              <a:t>Recognition – how to….</a:t>
            </a:r>
          </a:p>
        </p:txBody>
      </p:sp>
      <p:sp>
        <p:nvSpPr>
          <p:cNvPr id="3" name="Content Placeholder 2"/>
          <p:cNvSpPr>
            <a:spLocks noGrp="1"/>
          </p:cNvSpPr>
          <p:nvPr>
            <p:ph idx="1"/>
          </p:nvPr>
        </p:nvSpPr>
        <p:spPr>
          <a:xfrm>
            <a:off x="1475524" y="2131581"/>
            <a:ext cx="7760988" cy="4293442"/>
          </a:xfrm>
        </p:spPr>
        <p:txBody>
          <a:bodyPr>
            <a:normAutofit lnSpcReduction="10000"/>
          </a:bodyPr>
          <a:lstStyle/>
          <a:p>
            <a:pPr marL="0" indent="0">
              <a:buNone/>
            </a:pPr>
            <a:r>
              <a:rPr lang="en-GB" b="1" u="sng" dirty="0"/>
              <a:t>The Key Stages</a:t>
            </a:r>
          </a:p>
          <a:p>
            <a:pPr marL="0" indent="0">
              <a:buNone/>
            </a:pPr>
            <a:endParaRPr lang="en-GB" b="1" u="sng" dirty="0"/>
          </a:p>
          <a:p>
            <a:r>
              <a:rPr lang="en-GB" dirty="0"/>
              <a:t>Preliminary issues</a:t>
            </a:r>
          </a:p>
          <a:p>
            <a:r>
              <a:rPr lang="en-GB" dirty="0"/>
              <a:t>The bargaining unit</a:t>
            </a:r>
          </a:p>
          <a:p>
            <a:r>
              <a:rPr lang="en-GB" dirty="0"/>
              <a:t>Request to the employer</a:t>
            </a:r>
          </a:p>
          <a:p>
            <a:r>
              <a:rPr lang="en-GB" dirty="0"/>
              <a:t>Admissibility tests </a:t>
            </a:r>
          </a:p>
          <a:p>
            <a:r>
              <a:rPr lang="en-GB" dirty="0"/>
              <a:t>Application form</a:t>
            </a:r>
          </a:p>
          <a:p>
            <a:r>
              <a:rPr lang="en-GB" dirty="0"/>
              <a:t>Recognition Agreement</a:t>
            </a:r>
          </a:p>
          <a:p>
            <a:endParaRPr lang="en-GB" dirty="0"/>
          </a:p>
        </p:txBody>
      </p:sp>
    </p:spTree>
    <p:extLst>
      <p:ext uri="{BB962C8B-B14F-4D97-AF65-F5344CB8AC3E}">
        <p14:creationId xmlns:p14="http://schemas.microsoft.com/office/powerpoint/2010/main" val="333975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4" y="67666"/>
            <a:ext cx="7760988" cy="1653210"/>
          </a:xfrm>
        </p:spPr>
        <p:txBody>
          <a:bodyPr/>
          <a:lstStyle/>
          <a:p>
            <a:r>
              <a:rPr lang="en-GB" dirty="0"/>
              <a:t>Preliminary issues</a:t>
            </a:r>
          </a:p>
        </p:txBody>
      </p:sp>
      <p:sp>
        <p:nvSpPr>
          <p:cNvPr id="3" name="Content Placeholder 2"/>
          <p:cNvSpPr>
            <a:spLocks noGrp="1"/>
          </p:cNvSpPr>
          <p:nvPr>
            <p:ph idx="1"/>
          </p:nvPr>
        </p:nvSpPr>
        <p:spPr>
          <a:xfrm>
            <a:off x="1475524" y="2299063"/>
            <a:ext cx="7760988" cy="3671966"/>
          </a:xfrm>
        </p:spPr>
        <p:txBody>
          <a:bodyPr>
            <a:normAutofit/>
          </a:bodyPr>
          <a:lstStyle/>
          <a:p>
            <a:r>
              <a:rPr lang="en-GB" dirty="0"/>
              <a:t>Build membership</a:t>
            </a:r>
          </a:p>
          <a:p>
            <a:r>
              <a:rPr lang="en-GB" dirty="0"/>
              <a:t>Pay hours and holidays</a:t>
            </a:r>
          </a:p>
          <a:p>
            <a:r>
              <a:rPr lang="en-GB" dirty="0"/>
              <a:t>21 or more workers</a:t>
            </a:r>
          </a:p>
          <a:p>
            <a:r>
              <a:rPr lang="en-GB" dirty="0"/>
              <a:t>No existing union recognition</a:t>
            </a:r>
          </a:p>
          <a:p>
            <a:r>
              <a:rPr lang="en-GB" dirty="0"/>
              <a:t>Competing applications and joint applications</a:t>
            </a:r>
          </a:p>
          <a:p>
            <a:r>
              <a:rPr lang="en-GB" dirty="0"/>
              <a:t>Bar on further applications for 3 years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3032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136656"/>
            <a:ext cx="7760988" cy="790838"/>
          </a:xfrm>
        </p:spPr>
        <p:txBody>
          <a:bodyPr>
            <a:normAutofit fontScale="90000"/>
          </a:bodyPr>
          <a:lstStyle/>
          <a:p>
            <a:r>
              <a:rPr lang="en-GB" dirty="0"/>
              <a:t>The Bargaining Unit</a:t>
            </a:r>
            <a:br>
              <a:rPr lang="en-GB" dirty="0"/>
            </a:br>
            <a:endParaRPr lang="en-GB" dirty="0"/>
          </a:p>
        </p:txBody>
      </p:sp>
      <p:sp>
        <p:nvSpPr>
          <p:cNvPr id="3" name="Content Placeholder 2"/>
          <p:cNvSpPr>
            <a:spLocks noGrp="1"/>
          </p:cNvSpPr>
          <p:nvPr>
            <p:ph idx="1"/>
          </p:nvPr>
        </p:nvSpPr>
        <p:spPr>
          <a:xfrm>
            <a:off x="1392795" y="1532075"/>
            <a:ext cx="8786718" cy="4481166"/>
          </a:xfrm>
        </p:spPr>
        <p:txBody>
          <a:bodyPr>
            <a:normAutofit fontScale="40000" lnSpcReduction="20000"/>
          </a:bodyPr>
          <a:lstStyle/>
          <a:p>
            <a:endParaRPr lang="en-GB" sz="3800" dirty="0"/>
          </a:p>
          <a:p>
            <a:r>
              <a:rPr lang="en-GB" sz="5100" dirty="0"/>
              <a:t>Determine the bargaining unit that we are seeking recognition for. This could be the whole of the company or organisation, or it could be limited to certain groups of workers or locations. </a:t>
            </a:r>
          </a:p>
          <a:p>
            <a:r>
              <a:rPr lang="en-GB" sz="5100" dirty="0"/>
              <a:t>During this the CAC will need to rule on whether the union’s chosen unit is ‘compatible with effective management’. This must take account of the following factors:</a:t>
            </a:r>
          </a:p>
          <a:p>
            <a:endParaRPr lang="en-GB" sz="5100" dirty="0"/>
          </a:p>
          <a:p>
            <a:r>
              <a:rPr lang="en-GB" sz="5100" dirty="0"/>
              <a:t>•	The views of the employer and union</a:t>
            </a:r>
          </a:p>
          <a:p>
            <a:r>
              <a:rPr lang="en-GB" sz="5100" dirty="0"/>
              <a:t>•	Existing national and local bargaining arrangements</a:t>
            </a:r>
          </a:p>
          <a:p>
            <a:r>
              <a:rPr lang="en-GB" sz="5100" dirty="0"/>
              <a:t>•	The desirability of avoiding small fragmented units</a:t>
            </a:r>
          </a:p>
          <a:p>
            <a:r>
              <a:rPr lang="en-GB" sz="5100" dirty="0"/>
              <a:t>•	Characteristics of workers in the proposed bargaining unit and any other relevant employees</a:t>
            </a:r>
          </a:p>
          <a:p>
            <a:r>
              <a:rPr lang="en-GB" sz="5100" dirty="0"/>
              <a:t>•	The location of the workers.</a:t>
            </a:r>
          </a:p>
          <a:p>
            <a:endParaRPr lang="en-GB" dirty="0"/>
          </a:p>
          <a:p>
            <a:endParaRPr lang="en-GB" dirty="0"/>
          </a:p>
        </p:txBody>
      </p:sp>
    </p:spTree>
    <p:extLst>
      <p:ext uri="{BB962C8B-B14F-4D97-AF65-F5344CB8AC3E}">
        <p14:creationId xmlns:p14="http://schemas.microsoft.com/office/powerpoint/2010/main" val="314686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970863"/>
          </a:xfrm>
        </p:spPr>
        <p:txBody>
          <a:bodyPr/>
          <a:lstStyle/>
          <a:p>
            <a:r>
              <a:rPr lang="en-GB" dirty="0"/>
              <a:t>Request to Employer</a:t>
            </a:r>
          </a:p>
        </p:txBody>
      </p:sp>
      <p:sp>
        <p:nvSpPr>
          <p:cNvPr id="3" name="Content Placeholder 2"/>
          <p:cNvSpPr>
            <a:spLocks noGrp="1"/>
          </p:cNvSpPr>
          <p:nvPr>
            <p:ph idx="1"/>
          </p:nvPr>
        </p:nvSpPr>
        <p:spPr>
          <a:xfrm>
            <a:off x="1475524" y="2034691"/>
            <a:ext cx="7760988" cy="3936338"/>
          </a:xfrm>
        </p:spPr>
        <p:txBody>
          <a:bodyPr>
            <a:normAutofit fontScale="55000" lnSpcReduction="20000"/>
          </a:bodyPr>
          <a:lstStyle/>
          <a:p>
            <a:r>
              <a:rPr lang="en-GB" sz="3600" dirty="0"/>
              <a:t>Be in writing</a:t>
            </a:r>
          </a:p>
          <a:p>
            <a:r>
              <a:rPr lang="en-GB" sz="3600" dirty="0"/>
              <a:t>Identify the union</a:t>
            </a:r>
          </a:p>
          <a:p>
            <a:r>
              <a:rPr lang="en-GB" sz="3600" dirty="0"/>
              <a:t>Identify the proposed Bargaining Unit</a:t>
            </a:r>
          </a:p>
          <a:p>
            <a:r>
              <a:rPr lang="en-GB" sz="3600" dirty="0"/>
              <a:t>State it is made under Schedule A1 of </a:t>
            </a:r>
            <a:r>
              <a:rPr lang="en-GB" sz="3600" dirty="0" err="1"/>
              <a:t>TULR</a:t>
            </a:r>
            <a:r>
              <a:rPr lang="en-GB" sz="3600" dirty="0"/>
              <a:t>(C)A 1992. </a:t>
            </a:r>
          </a:p>
          <a:p>
            <a:endParaRPr lang="en-GB" sz="3600" dirty="0"/>
          </a:p>
          <a:p>
            <a:r>
              <a:rPr lang="en-GB" sz="3600" dirty="0"/>
              <a:t>The CAC guide recommends that the union has proof of sending. </a:t>
            </a:r>
          </a:p>
          <a:p>
            <a:endParaRPr lang="en-GB" sz="3600" dirty="0"/>
          </a:p>
          <a:p>
            <a:r>
              <a:rPr lang="en-GB" sz="3600" dirty="0"/>
              <a:t>The employer is required to respond to the union’s request within 10 working days. The response must either state they accept or reject the application, or the employer can propose that there are negotiations through ACAS. </a:t>
            </a:r>
          </a:p>
          <a:p>
            <a:endParaRPr lang="en-GB" dirty="0"/>
          </a:p>
        </p:txBody>
      </p:sp>
    </p:spTree>
    <p:extLst>
      <p:ext uri="{BB962C8B-B14F-4D97-AF65-F5344CB8AC3E}">
        <p14:creationId xmlns:p14="http://schemas.microsoft.com/office/powerpoint/2010/main" val="141993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807361"/>
          </a:xfrm>
        </p:spPr>
        <p:txBody>
          <a:bodyPr/>
          <a:lstStyle/>
          <a:p>
            <a:r>
              <a:rPr lang="en-GB" dirty="0"/>
              <a:t>Admissibility tests</a:t>
            </a:r>
          </a:p>
        </p:txBody>
      </p:sp>
      <p:sp>
        <p:nvSpPr>
          <p:cNvPr id="3" name="Content Placeholder 2"/>
          <p:cNvSpPr>
            <a:spLocks noGrp="1"/>
          </p:cNvSpPr>
          <p:nvPr>
            <p:ph idx="1"/>
          </p:nvPr>
        </p:nvSpPr>
        <p:spPr>
          <a:xfrm>
            <a:off x="1475524" y="1804576"/>
            <a:ext cx="7760988" cy="4590167"/>
          </a:xfrm>
        </p:spPr>
        <p:txBody>
          <a:bodyPr>
            <a:normAutofit fontScale="25000" lnSpcReduction="20000"/>
          </a:bodyPr>
          <a:lstStyle/>
          <a:p>
            <a:r>
              <a:rPr lang="en-GB" sz="7400" dirty="0"/>
              <a:t>The CAC must be satisfied at this first stage that there is;</a:t>
            </a:r>
          </a:p>
          <a:p>
            <a:endParaRPr lang="en-GB" sz="7400" dirty="0"/>
          </a:p>
          <a:p>
            <a:r>
              <a:rPr lang="en-GB" sz="7400" b="1" dirty="0"/>
              <a:t>At least 10% union membership within the bargaining unit and </a:t>
            </a:r>
          </a:p>
          <a:p>
            <a:r>
              <a:rPr lang="en-GB" sz="7400" b="1" dirty="0"/>
              <a:t>evidence that the majority of workers are likely to support recognition. </a:t>
            </a:r>
          </a:p>
          <a:p>
            <a:pPr marL="0" indent="0">
              <a:buNone/>
            </a:pPr>
            <a:r>
              <a:rPr lang="en-GB" sz="7200" dirty="0"/>
              <a:t>  demonstrating that a majority of workers would be likely to support union recognition, can be more difficult. In Prospect’s experience, such evidence can include online surveys</a:t>
            </a:r>
          </a:p>
          <a:p>
            <a:r>
              <a:rPr lang="en-GB" sz="7200" dirty="0"/>
              <a:t>. </a:t>
            </a:r>
            <a:r>
              <a:rPr lang="en-GB" sz="7200" b="1" dirty="0"/>
              <a:t>Survey question could be something like:</a:t>
            </a:r>
          </a:p>
          <a:p>
            <a:r>
              <a:rPr lang="en-GB" sz="7200" b="1" dirty="0"/>
              <a:t>“Would you like Prospect to be recognised by your employer to negotiate on your pay, working hours, and holidays?”</a:t>
            </a:r>
          </a:p>
          <a:p>
            <a:r>
              <a:rPr lang="en-GB" sz="7200" dirty="0"/>
              <a:t>The research department can assist with running a survey or petition, and you may want to check the questions with the legal team.</a:t>
            </a:r>
          </a:p>
          <a:p>
            <a:endParaRPr lang="en-GB" dirty="0"/>
          </a:p>
          <a:p>
            <a:endParaRPr lang="en-GB" dirty="0"/>
          </a:p>
          <a:p>
            <a:endParaRPr lang="en-GB" dirty="0"/>
          </a:p>
        </p:txBody>
      </p:sp>
    </p:spTree>
    <p:extLst>
      <p:ext uri="{BB962C8B-B14F-4D97-AF65-F5344CB8AC3E}">
        <p14:creationId xmlns:p14="http://schemas.microsoft.com/office/powerpoint/2010/main" val="3453256576"/>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6c7bca-43d4-4337-ba7e-a9a509942dd5">
      <UserInfo>
        <DisplayName>Rachel Bennett</DisplayName>
        <AccountId>14</AccountId>
        <AccountType/>
      </UserInfo>
      <UserInfo>
        <DisplayName>Kathryn Sharratt</DisplayName>
        <AccountId>6</AccountId>
        <AccountType/>
      </UserInfo>
      <UserInfo>
        <DisplayName>Maria Torres-Quevedo</DisplayName>
        <AccountId>35</AccountId>
        <AccountType/>
      </UserInfo>
      <UserInfo>
        <DisplayName>Sam Gipson</DisplayName>
        <AccountId>13</AccountId>
        <AccountType/>
      </UserInfo>
      <UserInfo>
        <DisplayName>Gareth Spencer</DisplayName>
        <AccountId>19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825BA9A48A5F438F6A5E807C83B901" ma:contentTypeVersion="6" ma:contentTypeDescription="Create a new document." ma:contentTypeScope="" ma:versionID="7185b9c8b7d76f4f1cbd9d00c62e82a7">
  <xsd:schema xmlns:xsd="http://www.w3.org/2001/XMLSchema" xmlns:xs="http://www.w3.org/2001/XMLSchema" xmlns:p="http://schemas.microsoft.com/office/2006/metadata/properties" xmlns:ns2="c4f27829-64e0-4142-b56b-30d2cba7f0d1" xmlns:ns3="f66c7bca-43d4-4337-ba7e-a9a509942dd5" targetNamespace="http://schemas.microsoft.com/office/2006/metadata/properties" ma:root="true" ma:fieldsID="8119b33a3259a45c77e215f8740c8f06" ns2:_="" ns3:_="">
    <xsd:import namespace="c4f27829-64e0-4142-b56b-30d2cba7f0d1"/>
    <xsd:import namespace="f66c7bca-43d4-4337-ba7e-a9a509942d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27829-64e0-4142-b56b-30d2cba7f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6c7bca-43d4-4337-ba7e-a9a509942dd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5625AC-0B1F-4C6F-86A8-DAB8CEC2C7AF}">
  <ds:schemaRefs>
    <ds:schemaRef ds:uri="http://schemas.microsoft.com/office/2006/metadata/properties"/>
    <ds:schemaRef ds:uri="http://schemas.microsoft.com/office/infopath/2007/PartnerControls"/>
    <ds:schemaRef ds:uri="f66c7bca-43d4-4337-ba7e-a9a509942dd5"/>
  </ds:schemaRefs>
</ds:datastoreItem>
</file>

<file path=customXml/itemProps2.xml><?xml version="1.0" encoding="utf-8"?>
<ds:datastoreItem xmlns:ds="http://schemas.openxmlformats.org/officeDocument/2006/customXml" ds:itemID="{7D948FDE-DE55-465A-8539-9C2A47E45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f27829-64e0-4142-b56b-30d2cba7f0d1"/>
    <ds:schemaRef ds:uri="f66c7bca-43d4-4337-ba7e-a9a509942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C2F361-F5B3-4119-854A-D9AC35FDA6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7334</TotalTime>
  <Words>4507</Words>
  <Application>Microsoft Office PowerPoint</Application>
  <PresentationFormat>Widescreen</PresentationFormat>
  <Paragraphs>359</Paragraphs>
  <Slides>27</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 3</vt:lpstr>
      <vt:lpstr>Prospect-Bectu-theme</vt:lpstr>
      <vt:lpstr>Greenfield Site Training Session 2</vt:lpstr>
      <vt:lpstr>A quick recap…</vt:lpstr>
      <vt:lpstr>Code of practice for Prospect reps</vt:lpstr>
      <vt:lpstr>Process of recognition</vt:lpstr>
      <vt:lpstr>Recognition – how to….</vt:lpstr>
      <vt:lpstr>Preliminary issues</vt:lpstr>
      <vt:lpstr>The Bargaining Unit </vt:lpstr>
      <vt:lpstr>Request to Employer</vt:lpstr>
      <vt:lpstr>Admissibility tests</vt:lpstr>
      <vt:lpstr>     The Application form</vt:lpstr>
      <vt:lpstr>Recognition Agreement</vt:lpstr>
      <vt:lpstr>The Purpose of the agreement</vt:lpstr>
      <vt:lpstr>Your membership and set-up</vt:lpstr>
      <vt:lpstr>Your branch membership</vt:lpstr>
      <vt:lpstr>What happens when a new member joins Prospect?</vt:lpstr>
      <vt:lpstr>Knowledge Hub</vt:lpstr>
      <vt:lpstr>Movement</vt:lpstr>
      <vt:lpstr>Support for you</vt:lpstr>
      <vt:lpstr>Growing the unions influence</vt:lpstr>
      <vt:lpstr>Ingredients</vt:lpstr>
      <vt:lpstr>The virtuous circle</vt:lpstr>
      <vt:lpstr>Building a stronger union in your workplace</vt:lpstr>
      <vt:lpstr>Download the activity form   ttps://library.prospect.org.uk/download/2024/00583  </vt:lpstr>
      <vt:lpstr>Activity: Map your work area</vt:lpstr>
      <vt:lpstr>Next steps for you</vt:lpstr>
      <vt:lpstr>PowerPoint Presentation</vt:lpstr>
      <vt:lpstr>Back in the workplace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Martin Roberts</cp:lastModifiedBy>
  <cp:revision>119</cp:revision>
  <cp:lastPrinted>2020-02-04T12:16:45Z</cp:lastPrinted>
  <dcterms:created xsi:type="dcterms:W3CDTF">2019-10-02T11:31:35Z</dcterms:created>
  <dcterms:modified xsi:type="dcterms:W3CDTF">2025-10-14T14:37:20Z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-1887757354</vt:i4>
  </property>
  <property fmtid="{D5CDD505-2E9C-101B-9397-08002B2CF9AE}" pid="3" name="_NewReviewCycle">
    <vt:lpwstr/>
  </property>
  <property fmtid="{D5CDD505-2E9C-101B-9397-08002B2CF9AE}" pid="4" name="_EmailSubject">
    <vt:lpwstr>Reps material updates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954626402</vt:i4>
  </property>
  <property fmtid="{D5CDD505-2E9C-101B-9397-08002B2CF9AE}" pid="8" name="ContentTypeId">
    <vt:lpwstr>0x01010047825BA9A48A5F438F6A5E807C83B901</vt:lpwstr>
  </property>
</Properties>
</file>