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Lst>
  <p:notesMasterIdLst>
    <p:notesMasterId r:id="rId48"/>
  </p:notesMasterIdLst>
  <p:handoutMasterIdLst>
    <p:handoutMasterId r:id="rId49"/>
  </p:handoutMasterIdLst>
  <p:sldIdLst>
    <p:sldId id="676" r:id="rId6"/>
    <p:sldId id="674" r:id="rId7"/>
    <p:sldId id="675" r:id="rId8"/>
    <p:sldId id="642" r:id="rId9"/>
    <p:sldId id="511" r:id="rId10"/>
    <p:sldId id="661" r:id="rId11"/>
    <p:sldId id="682" r:id="rId12"/>
    <p:sldId id="513" r:id="rId13"/>
    <p:sldId id="669" r:id="rId14"/>
    <p:sldId id="582" r:id="rId15"/>
    <p:sldId id="515" r:id="rId16"/>
    <p:sldId id="514" r:id="rId17"/>
    <p:sldId id="643" r:id="rId18"/>
    <p:sldId id="517" r:id="rId19"/>
    <p:sldId id="644" r:id="rId20"/>
    <p:sldId id="645" r:id="rId21"/>
    <p:sldId id="521" r:id="rId22"/>
    <p:sldId id="522" r:id="rId23"/>
    <p:sldId id="523" r:id="rId24"/>
    <p:sldId id="524" r:id="rId25"/>
    <p:sldId id="593" r:id="rId26"/>
    <p:sldId id="525" r:id="rId27"/>
    <p:sldId id="527" r:id="rId28"/>
    <p:sldId id="526" r:id="rId29"/>
    <p:sldId id="528" r:id="rId30"/>
    <p:sldId id="628" r:id="rId31"/>
    <p:sldId id="529" r:id="rId32"/>
    <p:sldId id="530" r:id="rId33"/>
    <p:sldId id="531" r:id="rId34"/>
    <p:sldId id="646" r:id="rId35"/>
    <p:sldId id="635" r:id="rId36"/>
    <p:sldId id="636" r:id="rId37"/>
    <p:sldId id="637" r:id="rId38"/>
    <p:sldId id="638" r:id="rId39"/>
    <p:sldId id="639" r:id="rId40"/>
    <p:sldId id="633" r:id="rId41"/>
    <p:sldId id="629" r:id="rId42"/>
    <p:sldId id="670" r:id="rId43"/>
    <p:sldId id="664" r:id="rId44"/>
    <p:sldId id="671" r:id="rId45"/>
    <p:sldId id="672" r:id="rId46"/>
    <p:sldId id="673" r:id="rId47"/>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DBB73-09AC-5824-EF00-49FE5EE3B2DC}" v="1" dt="2026-04-14T08:45:16.677"/>
    <p1510:client id="{D44EB529-4607-E8C2-C949-8CEB7F8EEE05}" v="4" dt="2026-04-14T08:34:29.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16/04/2026</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4/16/2026</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rospect.org.uk/course-resourc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education@prospect.org.u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a:ea typeface="Arial" charset="0"/>
                <a:cs typeface="Arial"/>
              </a:rPr>
              <a:t>Timing 10 mins</a:t>
            </a:r>
            <a:endParaRPr lang="en-US"/>
          </a:p>
          <a:p>
            <a:r>
              <a:rPr lang="en-US" b="1">
                <a:latin typeface="Arial"/>
                <a:ea typeface="Arial" charset="0"/>
                <a:cs typeface="Arial"/>
              </a:rPr>
              <a:t>10.20 – 10.30am</a:t>
            </a:r>
          </a:p>
          <a:p>
            <a:endParaRPr lang="en-US" b="1">
              <a:latin typeface="Arial" charset="0"/>
              <a:ea typeface="Arial" charset="0"/>
              <a:cs typeface="Arial" charset="0"/>
            </a:endParaRPr>
          </a:p>
          <a:p>
            <a:r>
              <a:rPr lang="en-US" b="1">
                <a:latin typeface="Arial"/>
                <a:ea typeface="Arial" charset="0"/>
                <a:cs typeface="Arial"/>
              </a:rPr>
              <a:t>Outcomes to be achieved:</a:t>
            </a:r>
          </a:p>
          <a:p>
            <a:endParaRPr lang="en-US" b="1">
              <a:latin typeface="Arial" charset="0"/>
              <a:ea typeface="Arial" charset="0"/>
              <a:cs typeface="Arial" charset="0"/>
            </a:endParaRPr>
          </a:p>
          <a:p>
            <a:r>
              <a:rPr lang="en-US" b="1">
                <a:latin typeface="Arial"/>
                <a:ea typeface="Arial" charset="0"/>
                <a:cs typeface="Arial"/>
              </a:rPr>
              <a:t>TO CLARFY THE RIGHTS OF MEMBERS AND WHAT WE ACTUALLY MEAN BY A PERSONAL CASE.</a:t>
            </a:r>
          </a:p>
          <a:p>
            <a:endParaRPr lang="en-US" b="1">
              <a:latin typeface="Arial" charset="0"/>
              <a:ea typeface="Arial" charset="0"/>
              <a:cs typeface="Arial" charset="0"/>
            </a:endParaRPr>
          </a:p>
          <a:p>
            <a:r>
              <a:rPr lang="en-US" b="1">
                <a:latin typeface="Arial"/>
                <a:ea typeface="Arial" charset="0"/>
                <a:cs typeface="Arial"/>
              </a:rPr>
              <a:t>Page 12 in workbook</a:t>
            </a:r>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427444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10.30 – 10.50</a:t>
            </a:r>
          </a:p>
          <a:p>
            <a:r>
              <a:rPr lang="en-US" b="1">
                <a:latin typeface="Arial" charset="0"/>
                <a:ea typeface="Arial" charset="0"/>
                <a:cs typeface="Arial" charset="0"/>
              </a:rPr>
              <a:t>Up to 20 mins for both parts of the activity</a:t>
            </a:r>
          </a:p>
          <a:p>
            <a:endParaRPr lang="en-US" b="1">
              <a:latin typeface="Arial" charset="0"/>
              <a:ea typeface="Arial" charset="0"/>
              <a:cs typeface="Arial" charset="0"/>
            </a:endParaRPr>
          </a:p>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The purpose of getting all the facts, building confidence of the new reps and how they may approach the scenario.</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97304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457200">
              <a:buFont typeface="Arial"/>
              <a:buChar char="•"/>
              <a:defRPr/>
            </a:pPr>
            <a:r>
              <a:rPr lang="en-GB" b="1"/>
              <a:t>Help for members start with activity B you may want to keep sharing the slides 14 &amp; 15 to explain the activity</a:t>
            </a:r>
            <a:endParaRPr lang="en-GB"/>
          </a:p>
          <a:p>
            <a:pPr marL="285750" indent="-285750" defTabSz="457200">
              <a:buFont typeface="Arial"/>
              <a:buChar char="•"/>
              <a:defRPr/>
            </a:pPr>
            <a:r>
              <a:rPr lang="en-GB" b="1"/>
              <a:t>Activity B part 1 &amp; 2 delivered in a big group, go through member’s initial requests page 18 &amp; 20. </a:t>
            </a:r>
            <a:endParaRPr lang="en-GB"/>
          </a:p>
          <a:p>
            <a:pPr marL="285750" indent="-285750" defTabSz="457200">
              <a:buFont typeface="Arial"/>
              <a:buChar char="•"/>
              <a:defRPr/>
            </a:pPr>
            <a:r>
              <a:rPr lang="en-GB" b="1"/>
              <a:t>Share each word document to fill in from the discussion. Read out each member request for ease and those with difficulty reading. Please note we only cover member 2, 3 and 4 due to timings.</a:t>
            </a:r>
            <a:endParaRPr lang="en-GB"/>
          </a:p>
          <a:p>
            <a:pPr marL="0" marR="0" indent="0" algn="l" defTabSz="457200">
              <a:lnSpc>
                <a:spcPct val="100000"/>
              </a:lnSpc>
              <a:spcBef>
                <a:spcPts val="0"/>
              </a:spcBef>
              <a:spcAft>
                <a:spcPts val="0"/>
              </a:spcAft>
              <a:buClrTx/>
              <a:buSzTx/>
              <a:buFontTx/>
              <a:buNone/>
              <a:tabLst/>
              <a:defRPr/>
            </a:pPr>
            <a:endParaRPr lang="en-GB" sz="1600" b="1" kern="1200" baseline="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Don’t forget there is extra information to come on this exercise.</a:t>
            </a:r>
            <a:endParaRPr lang="en-GB" sz="1200" b="1" kern="1200" baseline="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Initial responses you’re looking for; </a:t>
            </a:r>
            <a:endParaRPr lang="en-GB" sz="1200" b="0" kern="1200" baseline="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1 – yes – </a:t>
            </a:r>
            <a:r>
              <a:rPr lang="en-GB" b="0"/>
              <a:t>informal chat with manager or rep to intervene</a:t>
            </a:r>
            <a:endParaRPr lang="en-GB" sz="1200" b="0" kern="1200" baseline="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2  - yes – manage members’ expectations as sought advice elsewhere and speak to other rep to check recruitment process. Advise member to seek feedback and apply for training to obtain the necessary skills. </a:t>
            </a:r>
            <a:endParaRPr lang="en-GB" sz="1200" b="0" kern="1200" baseline="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3 – Can’t guarantee confidentiality but can help – double check who advised filling out paperwork/incorrectly?</a:t>
            </a:r>
            <a:endParaRPr lang="en-GB" sz="1200" b="0" kern="1200" baseline="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4 – yes, find details of the case, Separate representation. Can mediation be acceptable to avoid formal?</a:t>
            </a:r>
            <a:endParaRPr lang="en-GB" sz="1200" b="0" kern="1200" baseline="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5 – signpost them to join but can’t represent them as a non member</a:t>
            </a:r>
            <a:endParaRPr lang="en-GB" sz="1200" b="0" kern="1200" baseline="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6 – yes, help and advise in terms of what resource you have available. Prospect/</a:t>
            </a:r>
            <a:r>
              <a:rPr lang="en-GB" sz="1200" b="0" kern="1200" baseline="0" err="1">
                <a:solidFill>
                  <a:schemeClr val="tx1"/>
                </a:solidFill>
                <a:effectLst/>
                <a:latin typeface="+mn-lt"/>
                <a:ea typeface="+mn-ea"/>
                <a:cs typeface="+mn-cs"/>
              </a:rPr>
              <a:t>Bectu</a:t>
            </a:r>
            <a:r>
              <a:rPr lang="en-GB" sz="1200" b="0" kern="1200" baseline="0">
                <a:solidFill>
                  <a:schemeClr val="tx1"/>
                </a:solidFill>
                <a:effectLst/>
                <a:latin typeface="+mn-lt"/>
                <a:ea typeface="+mn-ea"/>
                <a:cs typeface="+mn-cs"/>
              </a:rPr>
              <a:t> membership entities to representation. No guarantee in terms of request.</a:t>
            </a:r>
            <a:endParaRPr lang="en-GB" sz="1200" b="0" kern="1200" baseline="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6" y="4778722"/>
            <a:ext cx="5511867" cy="4652878"/>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You have 10 minutes to answer these questions. Page 20</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baseline="0">
                <a:solidFill>
                  <a:schemeClr val="tx1"/>
                </a:solidFill>
                <a:effectLst/>
                <a:latin typeface="+mn-lt"/>
                <a:ea typeface="+mn-ea"/>
                <a:cs typeface="+mn-cs"/>
              </a:rPr>
              <a:t>Again, just looking at member 2,3 and 4 for timings. </a:t>
            </a:r>
            <a:endParaRPr lang="en-GB" sz="1600" b="1" kern="1200" baseline="0">
              <a:solidFill>
                <a:schemeClr val="tx1"/>
              </a:solidFill>
              <a:effectLst/>
              <a:latin typeface="+mn-lt"/>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Stress importance of getting all the facts – don’t take information at face value or be side-tracked by member’s emotional state.</a:t>
            </a:r>
            <a:br>
              <a:rPr lang="en-GB" sz="1600" kern="1200">
                <a:effectLst/>
                <a:cs typeface="+mn-lt"/>
              </a:rPr>
            </a:br>
            <a:r>
              <a:rPr lang="en-GB" sz="1600" kern="1200">
                <a:solidFill>
                  <a:schemeClr val="tx1"/>
                </a:solidFill>
                <a:effectLst/>
                <a:latin typeface="+mn-lt"/>
                <a:ea typeface="+mn-ea"/>
                <a:cs typeface="+mn-cs"/>
              </a:rPr>
              <a:t>Interviewing helps; as does getting the member to write down a timeline of what has happened. </a:t>
            </a:r>
            <a:endParaRPr lang="en-GB" sz="1600">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a:t>Make sure that the reps know a rep can refuse a case,</a:t>
            </a:r>
            <a:r>
              <a:rPr lang="en-US" sz="1600" baseline="0"/>
              <a:t> if they are involved to closely with it or feel uncomfortable with the reasons, topic etc.</a:t>
            </a:r>
            <a:endParaRPr lang="en-US" sz="1600" baseline="0">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1" kern="1200" baseline="0">
              <a:solidFill>
                <a:schemeClr val="tx1"/>
              </a:solidFill>
              <a:effectLst/>
              <a:latin typeface="+mn-lt"/>
              <a:ea typeface="+mn-ea"/>
              <a:cs typeface="+mn-cs"/>
            </a:endParaRPr>
          </a:p>
          <a:p>
            <a:pPr defTabSz="457200">
              <a:defRPr/>
            </a:pPr>
            <a:r>
              <a:rPr lang="en-GB" b="1"/>
              <a:t>Points/guidance on the answers; </a:t>
            </a:r>
            <a:endParaRPr lang="en-GB" b="1">
              <a:ea typeface="Calibri"/>
              <a:cs typeface="Calibri"/>
            </a:endParaRPr>
          </a:p>
          <a:p>
            <a:pPr marL="285750" indent="-285750" defTabSz="457200">
              <a:buFont typeface="Arial"/>
              <a:buChar char="•"/>
              <a:defRPr/>
            </a:pPr>
            <a:r>
              <a:rPr lang="en-GB"/>
              <a:t>Member 1 – yes you can help and advise. Maybe check to see if the member has raised the issue informally in the first instance (if appropriate) You can help advising regard the grievance, but it is her decision to make. Check the culture of the workplace, history of the manager not engaging with female colleagues. It may result in further training needs – even a </a:t>
            </a:r>
            <a:r>
              <a:rPr lang="en-US"/>
              <a:t>collective grievance </a:t>
            </a:r>
            <a:r>
              <a:rPr lang="en-GB"/>
              <a:t>if </a:t>
            </a:r>
            <a:r>
              <a:rPr lang="en-US"/>
              <a:t>there is evidence</a:t>
            </a:r>
            <a:r>
              <a:rPr lang="en-GB"/>
              <a:t>.</a:t>
            </a:r>
          </a:p>
          <a:p>
            <a:pPr marL="285750" indent="-285750" defTabSz="457200">
              <a:buFont typeface="Arial"/>
              <a:buChar char="•"/>
              <a:defRPr/>
            </a:pPr>
            <a:r>
              <a:rPr lang="en-GB" b="1"/>
              <a:t>Member 2 – </a:t>
            </a:r>
            <a:r>
              <a:rPr lang="en-US" b="1"/>
              <a:t>Yes, you can help as they are a member, but it is a case </a:t>
            </a:r>
            <a:r>
              <a:rPr lang="en-GB" b="1"/>
              <a:t>of managing the members’ expectations. It’s unlikely you’ll have a different answer to the other rep. What are they hoping as an outcome? Is it achievable?</a:t>
            </a:r>
            <a:endParaRPr lang="en-GB">
              <a:ea typeface="+mn-ea"/>
              <a:cs typeface="+mn-cs"/>
            </a:endParaRPr>
          </a:p>
          <a:p>
            <a:pPr marL="285750" indent="-285750" defTabSz="457200">
              <a:buFont typeface="Arial"/>
              <a:buChar char="•"/>
              <a:defRPr/>
            </a:pPr>
            <a:r>
              <a:rPr lang="en-GB" b="1"/>
              <a:t>Member 3 – confidentiality is possible but not if the issue may </a:t>
            </a:r>
            <a:r>
              <a:rPr lang="en-US" b="1"/>
              <a:t>become a police matter or possibly if it goes to a tribunal. </a:t>
            </a:r>
            <a:endParaRPr lang="en-US"/>
          </a:p>
          <a:p>
            <a:pPr marL="285750" indent="-285750" defTabSz="457200">
              <a:buFont typeface="Arial"/>
              <a:buChar char="•"/>
              <a:defRPr/>
            </a:pPr>
            <a:r>
              <a:rPr lang="en-GB" b="1"/>
              <a:t>Member 4 – You would help and find the details of the case</a:t>
            </a:r>
            <a:r>
              <a:rPr lang="en-GB"/>
              <a:t>.</a:t>
            </a:r>
            <a:endParaRPr lang="en-GB">
              <a:ea typeface="Calibri"/>
              <a:cs typeface="Calibri"/>
            </a:endParaRPr>
          </a:p>
          <a:p>
            <a:pPr marL="285750" indent="-285750" defTabSz="457200">
              <a:buFont typeface="Arial"/>
              <a:buChar char="•"/>
              <a:defRPr/>
            </a:pPr>
            <a:r>
              <a:rPr lang="en-GB"/>
              <a:t>Member 5 – </a:t>
            </a:r>
            <a:r>
              <a:rPr lang="en-US"/>
              <a:t>As they are not a member, you cannot represent them. This calls into question your integrity if you do and you’re not insured to represent non-members. You can advise them on the issue as much as possible, explain about pre-existing issues and membership but ultimately advise the member to join.</a:t>
            </a:r>
            <a:r>
              <a:rPr lang="en-GB"/>
              <a:t> </a:t>
            </a:r>
            <a:endParaRPr lang="en-GB">
              <a:ea typeface="Calibri"/>
              <a:cs typeface="Calibri"/>
            </a:endParaRPr>
          </a:p>
          <a:p>
            <a:r>
              <a:rPr lang="en-GB" b="0" kern="1200" baseline="0">
                <a:effectLst/>
              </a:rPr>
              <a:t>Member 6 – </a:t>
            </a:r>
            <a:r>
              <a:rPr lang="en-GB"/>
              <a:t>Yes, you can help and advice, similar to member 1 in terms of whether we have that available resource and advise that all reps receive </a:t>
            </a:r>
            <a:r>
              <a:rPr lang="en-GB" baseline="0"/>
              <a:t>the same</a:t>
            </a:r>
            <a:r>
              <a:rPr lang="en-GB"/>
              <a:t> training and will respect their </a:t>
            </a:r>
            <a:r>
              <a:rPr lang="en-GB" baseline="0"/>
              <a:t>religion</a:t>
            </a:r>
            <a:r>
              <a:rPr lang="en-GB"/>
              <a:t>/belief </a:t>
            </a:r>
            <a:r>
              <a:rPr lang="en-GB" baseline="0"/>
              <a:t>and </a:t>
            </a:r>
            <a:r>
              <a:rPr lang="en-GB"/>
              <a:t>the bearing </a:t>
            </a:r>
            <a:r>
              <a:rPr lang="en-GB" baseline="0"/>
              <a:t>on </a:t>
            </a:r>
            <a:r>
              <a:rPr lang="en-GB"/>
              <a:t>the case.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778067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10.50 – 11.20. 30 mins</a:t>
            </a:r>
          </a:p>
          <a:p>
            <a:r>
              <a:rPr lang="en-US" b="1">
                <a:latin typeface="Arial" charset="0"/>
                <a:ea typeface="Arial" charset="0"/>
                <a:cs typeface="Arial" charset="0"/>
              </a:rPr>
              <a:t>Very long section so break it up with examples or scenarios (be careful of time though)</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52947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a:solidFill>
                  <a:schemeClr val="tx1"/>
                </a:solidFill>
                <a:effectLst/>
                <a:latin typeface="+mn-lt"/>
                <a:ea typeface="+mn-ea"/>
                <a:cs typeface="+mn-cs"/>
              </a:rPr>
              <a:t>There are some basics you have to start with when approached by someone wanting help.</a:t>
            </a:r>
          </a:p>
          <a:p>
            <a:r>
              <a:rPr lang="en-GB" sz="900" b="1" kern="1200">
                <a:solidFill>
                  <a:schemeClr val="tx1"/>
                </a:solidFill>
                <a:effectLst/>
                <a:latin typeface="+mn-lt"/>
                <a:ea typeface="+mn-ea"/>
                <a:cs typeface="+mn-cs"/>
              </a:rPr>
              <a:t>Is the person asking for help a member?</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Prospect/Bectu has no obligation to a non-member. There will always be a colleague and friend, who will try to get you to help them, even when they are not a member. I good way to get out of this situation is to say that Prospect/Bectu insurance only covers the advice given to members. The problem will be if you do help them everyone will think they don’t need to pay to be in Prospect/Bectu just be friendly with you. It ruins your credibility as a rep.</a:t>
            </a:r>
          </a:p>
          <a:p>
            <a:r>
              <a:rPr lang="en-GB" sz="900" b="1" kern="1200">
                <a:solidFill>
                  <a:schemeClr val="tx1"/>
                </a:solidFill>
                <a:effectLst/>
                <a:latin typeface="+mn-lt"/>
                <a:ea typeface="+mn-ea"/>
                <a:cs typeface="+mn-cs"/>
              </a:rPr>
              <a:t>Prospect/Bectu will not deal with pre-existing issues. </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This is to protect your sub-money. Cases can cost a lot of money and if someone just joins with an issue, Prospect/Bectu may not get that money back from someone who is facing dismissal.</a:t>
            </a:r>
          </a:p>
          <a:p>
            <a:r>
              <a:rPr lang="en-GB" sz="900" kern="1200">
                <a:solidFill>
                  <a:schemeClr val="tx1"/>
                </a:solidFill>
                <a:effectLst/>
                <a:latin typeface="+mn-lt"/>
                <a:ea typeface="+mn-ea"/>
                <a:cs typeface="+mn-cs"/>
              </a:rPr>
              <a:t>It is generally up to a rep's judgement whether an issue is pre-existing or not with a recently joined member. A guideline would be 3 months into the membership probably isn’t but listen to the case as the facts may prove it was going on long before they joined.</a:t>
            </a:r>
          </a:p>
          <a:p>
            <a:r>
              <a:rPr lang="en-GB" sz="900" b="1" kern="1200">
                <a:solidFill>
                  <a:schemeClr val="tx1"/>
                </a:solidFill>
                <a:effectLst/>
                <a:latin typeface="+mn-lt"/>
                <a:ea typeface="+mn-ea"/>
                <a:cs typeface="+mn-cs"/>
              </a:rPr>
              <a:t>Is there another Prospect/Bectu member involved?</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Prospect/Bectu has the same duty of care to both, so they will need separate representation. It also has to be the same level of representation, two reps or two officers, not a rep for one and a Prospect/Bectu officer for the other.</a:t>
            </a:r>
          </a:p>
          <a:p>
            <a:r>
              <a:rPr lang="en-GB" sz="900" b="1" kern="1200">
                <a:solidFill>
                  <a:schemeClr val="tx1"/>
                </a:solidFill>
                <a:effectLst/>
                <a:latin typeface="+mn-lt"/>
                <a:ea typeface="+mn-ea"/>
                <a:cs typeface="+mn-cs"/>
              </a:rPr>
              <a:t>Everything has to be treated as confidential</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A personal case can have some very embarrassing information and reps have a duty to keep the details of a case confidential. The same goes for the management and we would raise this as unfair treatment, if details of a personal case were becoming office gossip.</a:t>
            </a:r>
          </a:p>
          <a:p>
            <a:r>
              <a:rPr lang="en-GB" sz="900" b="1" kern="1200">
                <a:solidFill>
                  <a:schemeClr val="tx1"/>
                </a:solidFill>
                <a:effectLst/>
                <a:latin typeface="+mn-lt"/>
                <a:ea typeface="+mn-ea"/>
                <a:cs typeface="+mn-cs"/>
              </a:rPr>
              <a:t>Are you the right person to handle the case?</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You may want to consider your own position in relation to the member. Deciding whether or not you are the right person to handle the case can depend on many factors. For instance, if you are a close friend or relation, you are probably not the right person. You will be too close to the member, and they will expect you to take their side, whatever the merits of their case. Personal feelings could also cloud your judgement in helping them through the process.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It may turn out that you are uncomfortable with the key issue in a case, such as a bereavement or divorce. In this situation you can hand the case on to another rep and would probably be wise to do so. Similarly, the case could involve someone you know   (a friend or your boss), and you would be equally entitled to pass the case on.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you need to hand a case on to another branch rep or full-time officer, you must advise the member and tell them why. It may be that the case is too close to you, outside your experience or is a potential dismissal case – in which case seek advice from your full-time officer.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you do hand a case on, you must ensure that the member is happy with the situation, and that the rep taking over knows about the case and is content to take it over. You should manage the transfer so that the member is not left in limbo. Give your notes and papers to the rep taking over.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a case appears to involve harassment or discrimination, advise your full-time officer early in the process. </a:t>
            </a:r>
            <a:endParaRPr lang="en-US" sz="900"/>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a:p>
            <a:r>
              <a:rPr lang="en-US"/>
              <a:t>Introduce the pro-forma and explain</a:t>
            </a:r>
            <a:r>
              <a:rPr lang="en-US" baseline="0"/>
              <a:t> this is the way we’ll extract information for the next two/three days. Starts on page 22</a:t>
            </a:r>
          </a:p>
          <a:p>
            <a:endParaRPr lang="en-US" baseline="0"/>
          </a:p>
          <a:p>
            <a:endParaRPr lang="en-US"/>
          </a:p>
          <a:p>
            <a:r>
              <a:rPr lang="en-US" baseline="0"/>
              <a:t>Proforma copy is available to download from the course resource link reps have access to when signing up to the course. They have blank copies in their workbooks to complete with the activities. </a:t>
            </a:r>
          </a:p>
          <a:p>
            <a:endParaRPr lang="en-US" baseline="0"/>
          </a:p>
          <a:p>
            <a:r>
              <a:rPr lang="en-US" baseline="0"/>
              <a:t>Other trainers/case handlers may also refer to the PIP method.</a:t>
            </a:r>
          </a:p>
          <a:p>
            <a:endParaRPr lang="en-US" baseline="0"/>
          </a:p>
          <a:p>
            <a:r>
              <a:rPr lang="en-US" baseline="0"/>
              <a:t>Problem,</a:t>
            </a:r>
          </a:p>
          <a:p>
            <a:r>
              <a:rPr lang="en-US" baseline="0"/>
              <a:t>Information,</a:t>
            </a:r>
          </a:p>
          <a:p>
            <a:r>
              <a:rPr lang="en-US" baseline="0"/>
              <a:t>Plan      </a:t>
            </a:r>
          </a:p>
          <a:p>
            <a:r>
              <a:rPr lang="en-US" baseline="0"/>
              <a:t>This is another way to collect information. (added into the appendix)</a:t>
            </a:r>
          </a:p>
          <a:p>
            <a:r>
              <a:rPr lang="en-US" baseline="0"/>
              <a:t>Generally, we recommend the pro-forma as it equips rep’s in getting all the information and easy to pass forward information to officer etc.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what a</a:t>
            </a:r>
            <a:r>
              <a:rPr lang="en-US" baseline="0"/>
              <a:t> rep is there for</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a:t>
            </a:r>
            <a:r>
              <a:rPr lang="en-GB" baseline="0"/>
              <a:t> in a hearing – but not a line of defence</a:t>
            </a:r>
          </a:p>
          <a:p>
            <a:r>
              <a:rPr lang="en-GB" baseline="0"/>
              <a:t>Procedures carried out properly as often can be the details that are lacking and will help add weight to your case.</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126336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a:p>
            <a:r>
              <a:rPr lang="en-US"/>
              <a:t> Can be key in a hearing and useful for reps to have a good knowledge</a:t>
            </a:r>
            <a:r>
              <a:rPr lang="en-US" baseline="0"/>
              <a:t> of most common policy issues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slide and pick out</a:t>
            </a:r>
            <a:r>
              <a:rPr lang="en-US" baseline="0"/>
              <a:t> some of the issues that were said on the introductions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what a</a:t>
            </a:r>
            <a:r>
              <a:rPr lang="en-US" baseline="0"/>
              <a:t> rep is there for. </a:t>
            </a:r>
          </a:p>
          <a:p>
            <a:r>
              <a:rPr lang="en-US" baseline="0"/>
              <a:t>Important to carry out members wishes, rep is there to offer advice and support.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if in doubt check</a:t>
            </a:r>
            <a:endParaRPr lang="en-US" baseline="0"/>
          </a:p>
          <a:p>
            <a:r>
              <a:rPr lang="en-US"/>
              <a:t>Clarify protected characteristics. </a:t>
            </a:r>
          </a:p>
          <a:p>
            <a:r>
              <a:rPr lang="en-US"/>
              <a:t>In Oct 26 the deadlines change to 6 months</a:t>
            </a:r>
          </a:p>
          <a:p>
            <a:r>
              <a:rPr lang="en-GB" sz="1200" b="1" kern="1200">
                <a:solidFill>
                  <a:schemeClr val="tx1"/>
                </a:solidFill>
                <a:effectLst/>
                <a:latin typeface="+mn-lt"/>
                <a:ea typeface="+mn-ea"/>
                <a:cs typeface="+mn-cs"/>
              </a:rPr>
              <a:t>The individual seeking support must:</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•be in membership at the time problem arises and their subscription payments must be up-to-date</a:t>
            </a:r>
          </a:p>
          <a:p>
            <a:r>
              <a:rPr lang="en-GB" sz="1200" kern="1200">
                <a:solidFill>
                  <a:schemeClr val="tx1"/>
                </a:solidFill>
                <a:effectLst/>
                <a:latin typeface="+mn-lt"/>
                <a:ea typeface="+mn-ea"/>
                <a:cs typeface="+mn-cs"/>
              </a:rPr>
              <a:t>•continue to be in membership and have paid the relevant membership subscriptions for the duration of their case</a:t>
            </a:r>
          </a:p>
          <a:p>
            <a:r>
              <a:rPr lang="en-GB" sz="1200" kern="1200">
                <a:solidFill>
                  <a:schemeClr val="tx1"/>
                </a:solidFill>
                <a:effectLst/>
                <a:latin typeface="+mn-lt"/>
                <a:ea typeface="+mn-ea"/>
                <a:cs typeface="+mn-cs"/>
              </a:rPr>
              <a:t>•not have had representation from a third party before approaching the union or during our conduct of the case </a:t>
            </a:r>
          </a:p>
          <a:p>
            <a:r>
              <a:rPr lang="en-GB" sz="1200" kern="1200">
                <a:solidFill>
                  <a:schemeClr val="tx1"/>
                </a:solidFill>
                <a:effectLst/>
                <a:latin typeface="+mn-lt"/>
                <a:ea typeface="+mn-ea"/>
                <a:cs typeface="+mn-cs"/>
              </a:rPr>
              <a:t>•not take independent legal advice from a third party before approaching the union or during our conduct of the case </a:t>
            </a:r>
          </a:p>
          <a:p>
            <a:r>
              <a:rPr lang="en-GB" sz="1200" kern="1200">
                <a:solidFill>
                  <a:schemeClr val="tx1"/>
                </a:solidFill>
                <a:effectLst/>
                <a:latin typeface="+mn-lt"/>
                <a:ea typeface="+mn-ea"/>
                <a:cs typeface="+mn-cs"/>
              </a:rPr>
              <a:t>•not commence litigation before approaching the union or during our conduct of the case, unless it is with our agreement and authority.</a:t>
            </a:r>
          </a:p>
          <a:p>
            <a:r>
              <a:rPr lang="en-GB" sz="1200" b="1" kern="1200">
                <a:solidFill>
                  <a:schemeClr val="tx1"/>
                </a:solidFill>
                <a:effectLst/>
                <a:latin typeface="+mn-lt"/>
                <a:ea typeface="+mn-ea"/>
                <a:cs typeface="+mn-cs"/>
              </a:rPr>
              <a:t>Assistance can be refused or withdrawn if the member:</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•decides not to proceed, or acts contrary to our, or our lawyers’, advice;</a:t>
            </a:r>
          </a:p>
          <a:p>
            <a:r>
              <a:rPr lang="en-GB" sz="1200" kern="1200">
                <a:solidFill>
                  <a:schemeClr val="tx1"/>
                </a:solidFill>
                <a:effectLst/>
                <a:latin typeface="+mn-lt"/>
                <a:ea typeface="+mn-ea"/>
                <a:cs typeface="+mn-cs"/>
              </a:rPr>
              <a:t>•has been advised that their case has no reasonable prospect of success;</a:t>
            </a:r>
          </a:p>
          <a:p>
            <a:r>
              <a:rPr lang="en-GB" sz="1200" kern="1200">
                <a:solidFill>
                  <a:schemeClr val="tx1"/>
                </a:solidFill>
                <a:effectLst/>
                <a:latin typeface="+mn-lt"/>
                <a:ea typeface="+mn-ea"/>
                <a:cs typeface="+mn-cs"/>
              </a:rPr>
              <a:t>•fails to provide relevant information;</a:t>
            </a:r>
          </a:p>
          <a:p>
            <a:r>
              <a:rPr lang="en-GB" sz="1200" kern="1200">
                <a:solidFill>
                  <a:schemeClr val="tx1"/>
                </a:solidFill>
                <a:effectLst/>
                <a:latin typeface="+mn-lt"/>
                <a:ea typeface="+mn-ea"/>
                <a:cs typeface="+mn-cs"/>
              </a:rPr>
              <a:t>•provides misleading or incomplete information;</a:t>
            </a:r>
          </a:p>
          <a:p>
            <a:r>
              <a:rPr lang="en-GB" sz="1200" kern="1200">
                <a:solidFill>
                  <a:schemeClr val="tx1"/>
                </a:solidFill>
                <a:effectLst/>
                <a:latin typeface="+mn-lt"/>
                <a:ea typeface="+mn-ea"/>
                <a:cs typeface="+mn-cs"/>
              </a:rPr>
              <a:t>•fails to co-operate with the adviser and/or comply with the adviser’s reasonable advice;</a:t>
            </a:r>
          </a:p>
          <a:p>
            <a:r>
              <a:rPr lang="en-GB" sz="1200" kern="1200">
                <a:solidFill>
                  <a:schemeClr val="tx1"/>
                </a:solidFill>
                <a:effectLst/>
                <a:latin typeface="+mn-lt"/>
                <a:ea typeface="+mn-ea"/>
                <a:cs typeface="+mn-cs"/>
              </a:rPr>
              <a:t>•requests assistance so close to the limitation date that it is not reasonably practicable to assess the merits of a claim and lodge/issue the claim with the relevant court or tribunal; </a:t>
            </a:r>
          </a:p>
          <a:p>
            <a:r>
              <a:rPr lang="en-GB" sz="1200" kern="1200">
                <a:solidFill>
                  <a:schemeClr val="tx1"/>
                </a:solidFill>
                <a:effectLst/>
                <a:latin typeface="+mn-lt"/>
                <a:ea typeface="+mn-ea"/>
                <a:cs typeface="+mn-cs"/>
              </a:rPr>
              <a:t>•uses abusive language or behaviour towards any Union representative, employee or anyone from our external law firms or anyone connected with their case. This includes behaviour which is contrary to Prospect’s Code of Conduct;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clarify any processes the reps may be unclear on –  e.g. moving time and date</a:t>
            </a:r>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Clarify</a:t>
            </a:r>
            <a:r>
              <a:rPr lang="en-GB" baseline="0"/>
              <a:t> the difference between accompanying a member in an investigation and a formal hearing. These can be different dependant on the policies. It is for the rep to find out what their specific policy allows for this procedure. Hence the question mark by some points to check policy/procedure.</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1466963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 if in doubt raise with your negotiation officer.</a:t>
            </a:r>
          </a:p>
          <a:p>
            <a:endParaRPr lang="en-US"/>
          </a:p>
          <a:p>
            <a:r>
              <a:rPr lang="en-US"/>
              <a:t>Have a </a:t>
            </a:r>
            <a:r>
              <a:rPr lang="en-US" err="1"/>
              <a:t>a</a:t>
            </a:r>
            <a:r>
              <a:rPr lang="en-US"/>
              <a:t> 10 minute break after this slide. You should be </a:t>
            </a:r>
            <a:r>
              <a:rPr lang="en-US" err="1"/>
              <a:t>approx</a:t>
            </a:r>
            <a:r>
              <a:rPr lang="en-US"/>
              <a:t> 11.30 am.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a:latin typeface="Arial" charset="0"/>
              <a:ea typeface="Arial" charset="0"/>
              <a:cs typeface="Arial" charset="0"/>
            </a:endParaRPr>
          </a:p>
          <a:p>
            <a:r>
              <a:rPr lang="en-US" b="1">
                <a:latin typeface="Arial"/>
                <a:ea typeface="Arial" charset="0"/>
                <a:cs typeface="Arial"/>
              </a:rPr>
              <a:t>5 mins to read over these slides but remind reps they will be a listening activity tomorrow. </a:t>
            </a:r>
          </a:p>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For reps to understand the importance of listening and interviewing a member as part of their role. </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30</a:t>
            </a:fld>
            <a:endParaRPr lang="en-US"/>
          </a:p>
        </p:txBody>
      </p:sp>
    </p:spTree>
    <p:extLst>
      <p:ext uri="{BB962C8B-B14F-4D97-AF65-F5344CB8AC3E}">
        <p14:creationId xmlns:p14="http://schemas.microsoft.com/office/powerpoint/2010/main" val="173346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 the interview, just a re cap. A timeline of events is useful especially with bullying/harassment cases.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GB"/>
              <a:t>During the interview, emphasise that the rep needs to encourage the member to run through their story in a friendly/impartial atmosphere.</a:t>
            </a:r>
          </a:p>
          <a:p>
            <a:endParaRPr lang="en-US"/>
          </a:p>
          <a:p>
            <a:r>
              <a:rPr lang="en-US"/>
              <a:t>Video on listing and persuading</a:t>
            </a:r>
            <a:r>
              <a:rPr lang="en-US" baseline="0"/>
              <a:t> if there is time (video length 5.25) As part of homework – Vimeo link – video 3. </a:t>
            </a:r>
          </a:p>
          <a:p>
            <a:endParaRPr lang="en-US" baseline="0"/>
          </a:p>
          <a:p>
            <a:r>
              <a:rPr lang="en-US" baseline="0"/>
              <a:t>https://www.youtube.com/watch?v=D6-MIeRr1e8</a:t>
            </a:r>
          </a:p>
          <a:p>
            <a:endParaRPr lang="en-US" baseline="0"/>
          </a:p>
          <a:p>
            <a:r>
              <a:rPr lang="en-US" baseline="0"/>
              <a:t>In workbook there are further tips on listening and persuading (page 42-44) – don’t assume you do this – listening is a skill like any other!</a:t>
            </a:r>
          </a:p>
          <a:p>
            <a:endParaRPr lang="en-US" baseline="0"/>
          </a:p>
          <a:p>
            <a:r>
              <a:rPr lang="en-US" baseline="0"/>
              <a:t>Listening and persuading – go over the importance of hearing what the member says and give attention to them reliving the issue (this may be difficult for the member) </a:t>
            </a:r>
          </a:p>
          <a:p>
            <a:r>
              <a:rPr lang="en-US" baseline="0"/>
              <a:t>You should use good eye contact and put your member at ease. </a:t>
            </a:r>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slide </a:t>
            </a:r>
            <a:r>
              <a:rPr lang="en-US" err="1"/>
              <a:t>emphasise</a:t>
            </a:r>
            <a:r>
              <a:rPr lang="en-US" baseline="0"/>
              <a:t> that a rep is there to help a member preserve these rights </a:t>
            </a:r>
          </a:p>
          <a:p>
            <a:r>
              <a:rPr lang="en-US" baseline="0"/>
              <a:t>The duty of care is in detail next page</a:t>
            </a:r>
            <a:endParaRPr lang="en-US" baseline="0">
              <a:ea typeface="Calibri"/>
              <a:cs typeface="Calibri"/>
            </a:endParaRPr>
          </a:p>
          <a:p>
            <a:r>
              <a:rPr lang="en-US" baseline="0"/>
              <a:t>Table on workbook page 13 to give entitlements due to time in service and time limits if make an ET claim.</a:t>
            </a:r>
            <a:endParaRPr lang="en-US" baseline="0">
              <a:ea typeface="Calibri"/>
              <a:cs typeface="Calibri"/>
            </a:endParaRPr>
          </a:p>
          <a:p>
            <a:endParaRPr lang="en-US">
              <a:ea typeface="Calibri" panose="020F0502020204030204"/>
              <a:cs typeface="Calibri" panose="020F0502020204030204"/>
            </a:endParaRPr>
          </a:p>
          <a:p>
            <a:r>
              <a:rPr lang="en-GB"/>
              <a:t>mention the right to request flexible working hours becomes a day-one right instead of from 26 weeks and can be requested twice in a 12-month period.</a:t>
            </a:r>
            <a:endParaRPr lang="en-US"/>
          </a:p>
          <a:p>
            <a:endParaRPr lang="en-US"/>
          </a:p>
          <a:p>
            <a:r>
              <a:rPr lang="en-US"/>
              <a:t>These rights will change and be enhanced with the Employment Rights Act 2025 which leads to next slide</a:t>
            </a:r>
            <a:endParaRPr lang="en-US">
              <a:ea typeface="Calibri"/>
              <a:cs typeface="Calibri"/>
            </a:endParaRPr>
          </a:p>
          <a:p>
            <a:endParaRPr lang="en-US" baseline="0">
              <a:ea typeface="Calibri"/>
              <a:cs typeface="Calibri"/>
            </a:endParaRP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88107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Fact-finding; suggest to reps that they need to get facts and use open questions to find these out. </a:t>
            </a:r>
          </a:p>
          <a:p>
            <a:r>
              <a:rPr lang="en-GB"/>
              <a:t>Use the proforma to be sure of not missing anything out/.</a:t>
            </a:r>
          </a:p>
          <a:p>
            <a:r>
              <a:rPr lang="en-GB"/>
              <a:t>Examples are shown in the workbook and on the PowerPoint.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end of the interview;</a:t>
            </a:r>
            <a:r>
              <a:rPr lang="en-US" baseline="0"/>
              <a:t> use closed questions to check the facts the member has written are correct. </a:t>
            </a:r>
          </a:p>
          <a:p>
            <a:r>
              <a:rPr lang="en-US" baseline="0"/>
              <a:t>Go through the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give out personal details or be readily available 24 hours a day no matter what the issue is!</a:t>
            </a:r>
          </a:p>
          <a:p>
            <a:endParaRPr lang="en-US"/>
          </a:p>
          <a:p>
            <a:r>
              <a:rPr lang="en-US"/>
              <a:t>Suzy Lamplugh link in books (page 44)</a:t>
            </a:r>
            <a:endParaRPr lang="en-US">
              <a:ea typeface="Calibri"/>
              <a:cs typeface="Calibri"/>
            </a:endParaRPr>
          </a:p>
          <a:p>
            <a:r>
              <a:rPr lang="en-US"/>
              <a:t>Mention the reps guide to mental health is downloadable as well</a:t>
            </a:r>
            <a:endParaRPr lang="en-US">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a:t>Please allow at least 30 mins for this activity. </a:t>
            </a:r>
          </a:p>
          <a:p>
            <a:r>
              <a:rPr lang="en-GB" sz="1400" b="1"/>
              <a:t>Ideally starting at 11.45am. </a:t>
            </a:r>
          </a:p>
          <a:p>
            <a:r>
              <a:rPr lang="en-GB"/>
              <a:t>Read through the evidence (email from Roger and Letter from Ian). </a:t>
            </a:r>
          </a:p>
          <a:p>
            <a:r>
              <a:rPr lang="en-GB"/>
              <a:t>Ask reps to have their homework sheet 1 ready to complete as you go through the activity (this will save them time for homework in between sessions. They will find this sheet in the resource area link, </a:t>
            </a:r>
            <a:r>
              <a:rPr lang="en-GB">
                <a:hlinkClick r:id="rId3"/>
              </a:rPr>
              <a:t>https://prospect.org.uk/course-resources/</a:t>
            </a:r>
            <a:r>
              <a:rPr lang="en-GB"/>
              <a:t>)</a:t>
            </a:r>
          </a:p>
          <a:p>
            <a:r>
              <a:rPr lang="en-GB"/>
              <a:t>Homework sheet 1 – there is one with reasonable adjustments, so I would encourage reps to use this as it has all of the information . </a:t>
            </a:r>
          </a:p>
          <a:p>
            <a:endParaRPr lang="en-GB"/>
          </a:p>
          <a:p>
            <a:r>
              <a:rPr lang="en-GB"/>
              <a:t>Start questions from outline – part 2 of proforma (assuming all contact details etc)</a:t>
            </a:r>
          </a:p>
          <a:p>
            <a:r>
              <a:rPr lang="en-GB"/>
              <a:t>Roughly divide 3 or 4 questions each rep (if 6 in session). </a:t>
            </a:r>
          </a:p>
          <a:p>
            <a:endParaRPr lang="en-GB"/>
          </a:p>
          <a:p>
            <a:r>
              <a:rPr lang="en-GB"/>
              <a:t>Once completed ask the reps to complete the last question – what are the next steps as the rep? </a:t>
            </a:r>
          </a:p>
          <a:p>
            <a:r>
              <a:rPr lang="en-GB"/>
              <a:t>Forward the homework sheet 1 once completed to you to mark if they want individual feedback. </a:t>
            </a:r>
          </a:p>
          <a:p>
            <a:endParaRPr lang="en-GB"/>
          </a:p>
          <a:p>
            <a:r>
              <a:rPr lang="en-GB"/>
              <a:t>All homework should be submitted by last day of course in order for them to receive their accreditation. </a:t>
            </a:r>
          </a:p>
          <a:p>
            <a:r>
              <a:rPr lang="en-GB"/>
              <a:t>Failure to submit homework could delay/no accreditation. Reasonable adjusts apply and advise education if you’re waiting on homework so we can follow up. </a:t>
            </a:r>
          </a:p>
          <a:p>
            <a:endParaRPr lang="en-GB"/>
          </a:p>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36</a:t>
            </a:fld>
            <a:endParaRPr lang="en-US"/>
          </a:p>
        </p:txBody>
      </p:sp>
    </p:spTree>
    <p:extLst>
      <p:ext uri="{BB962C8B-B14F-4D97-AF65-F5344CB8AC3E}">
        <p14:creationId xmlns:p14="http://schemas.microsoft.com/office/powerpoint/2010/main" val="848243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Other details are on reps homework sheets – the link for the course resource page has been emailed prior to the course.</a:t>
            </a:r>
          </a:p>
          <a:p>
            <a:r>
              <a:rPr lang="en-GB"/>
              <a:t>Refer to prereading and disciplinary &amp; grievance procedure to help with this case (56-61)</a:t>
            </a:r>
          </a:p>
          <a:p>
            <a:endParaRPr lang="en-GB"/>
          </a:p>
          <a:p>
            <a:r>
              <a:rPr lang="en-GB"/>
              <a:t>Activity F – letter on page 67 and questions and link on page 68 </a:t>
            </a:r>
          </a:p>
          <a:p>
            <a:endParaRPr lang="en-GB"/>
          </a:p>
          <a:p>
            <a:r>
              <a:rPr lang="en-GB"/>
              <a:t>Homework guidance in on the tutor resource page. When giving feedback – about 10-15 mins written feedback per rep. Highlighting anything they may have missed </a:t>
            </a:r>
            <a:r>
              <a:rPr lang="en-GB" err="1"/>
              <a:t>e.g</a:t>
            </a:r>
            <a:r>
              <a:rPr lang="en-GB"/>
              <a:t>  the investigation? There are many clues in the company procedure 56-61  set as part of their pre reading but they may with to refresh before sending homework. </a:t>
            </a:r>
          </a:p>
          <a:p>
            <a:endParaRPr lang="en-GB"/>
          </a:p>
          <a:p>
            <a:endParaRPr lang="en-GB"/>
          </a:p>
          <a:p>
            <a:r>
              <a:rPr lang="en-GB" b="1"/>
              <a:t>Deadline for all homework is Thursday end of day.( Friday if reps are having real difficulty.) Send all homework to education email </a:t>
            </a:r>
            <a:r>
              <a:rPr lang="en-GB" b="1">
                <a:hlinkClick r:id="rId3"/>
              </a:rPr>
              <a:t>education@prospect.org.uk</a:t>
            </a:r>
            <a:r>
              <a:rPr lang="en-GB" b="1"/>
              <a:t> and make sure name’s are on the sheets. </a:t>
            </a:r>
          </a:p>
          <a:p>
            <a:endParaRPr lang="en-GB" b="1"/>
          </a:p>
          <a:p>
            <a:r>
              <a:rPr lang="en-GB" b="1"/>
              <a:t>As the feedback is covered on the morning of session 2 and 3, any homework handed in after this time, does not need individual feedback.,</a:t>
            </a:r>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3767182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Example of what the homework sheet looks like in case reps are not sure……</a:t>
            </a:r>
          </a:p>
        </p:txBody>
      </p:sp>
      <p:sp>
        <p:nvSpPr>
          <p:cNvPr id="4" name="Slide Number Placeholder 3"/>
          <p:cNvSpPr>
            <a:spLocks noGrp="1"/>
          </p:cNvSpPr>
          <p:nvPr>
            <p:ph type="sldNum" sz="quarter" idx="5"/>
          </p:nvPr>
        </p:nvSpPr>
        <p:spPr/>
        <p:txBody>
          <a:bodyPr/>
          <a:lstStyle/>
          <a:p>
            <a:fld id="{C16B0746-24FF-0B4F-A25A-E2B460B25A57}" type="slidenum">
              <a:rPr lang="en-US" smtClean="0"/>
              <a:t>38</a:t>
            </a:fld>
            <a:endParaRPr lang="en-US"/>
          </a:p>
        </p:txBody>
      </p:sp>
    </p:spTree>
    <p:extLst>
      <p:ext uri="{BB962C8B-B14F-4D97-AF65-F5344CB8AC3E}">
        <p14:creationId xmlns:p14="http://schemas.microsoft.com/office/powerpoint/2010/main" val="3496601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39</a:t>
            </a:fld>
            <a:endParaRPr lang="en-US"/>
          </a:p>
        </p:txBody>
      </p:sp>
    </p:spTree>
    <p:extLst>
      <p:ext uri="{BB962C8B-B14F-4D97-AF65-F5344CB8AC3E}">
        <p14:creationId xmlns:p14="http://schemas.microsoft.com/office/powerpoint/2010/main" val="3719079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40</a:t>
            </a:fld>
            <a:endParaRPr lang="en-US"/>
          </a:p>
        </p:txBody>
      </p:sp>
    </p:spTree>
    <p:extLst>
      <p:ext uri="{BB962C8B-B14F-4D97-AF65-F5344CB8AC3E}">
        <p14:creationId xmlns:p14="http://schemas.microsoft.com/office/powerpoint/2010/main" val="597709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41</a:t>
            </a:fld>
            <a:endParaRPr lang="en-US"/>
          </a:p>
        </p:txBody>
      </p:sp>
    </p:spTree>
    <p:extLst>
      <p:ext uri="{BB962C8B-B14F-4D97-AF65-F5344CB8AC3E}">
        <p14:creationId xmlns:p14="http://schemas.microsoft.com/office/powerpoint/2010/main" val="2567139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42</a:t>
            </a:fld>
            <a:endParaRPr lang="en-US"/>
          </a:p>
        </p:txBody>
      </p:sp>
    </p:spTree>
    <p:extLst>
      <p:ext uri="{BB962C8B-B14F-4D97-AF65-F5344CB8AC3E}">
        <p14:creationId xmlns:p14="http://schemas.microsoft.com/office/powerpoint/2010/main" val="15129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127854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All employees have rights in the workplace and a member by paying their subs is entitled to assistance from the union to have these rights upheld.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This does not mean you have to agree with them but to see their rights are upheld and the member is treated fairly.</a:t>
            </a:r>
          </a:p>
          <a:p>
            <a:r>
              <a:rPr lang="en-US"/>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400" b="1" i="0">
                <a:solidFill>
                  <a:srgbClr val="000000"/>
                </a:solidFill>
                <a:effectLst/>
                <a:latin typeface="Arial"/>
                <a:cs typeface="Arial"/>
              </a:rPr>
              <a:t>Code of practice for Prospect and </a:t>
            </a:r>
            <a:r>
              <a:rPr lang="en-GB" sz="1400" b="1" i="0" err="1">
                <a:solidFill>
                  <a:srgbClr val="000000"/>
                </a:solidFill>
                <a:effectLst/>
                <a:latin typeface="Arial"/>
                <a:cs typeface="Arial"/>
              </a:rPr>
              <a:t>Bectu</a:t>
            </a:r>
            <a:r>
              <a:rPr lang="en-GB" sz="1400" b="1" i="0">
                <a:solidFill>
                  <a:srgbClr val="000000"/>
                </a:solidFill>
                <a:effectLst/>
                <a:latin typeface="Arial"/>
                <a:cs typeface="Arial"/>
              </a:rPr>
              <a:t> representatives</a:t>
            </a:r>
          </a:p>
          <a:p>
            <a:pPr algn="l" rtl="0" fontAlgn="base"/>
            <a:r>
              <a:rPr lang="en-GB" sz="1400" b="1" i="0">
                <a:solidFill>
                  <a:srgbClr val="000000"/>
                </a:solidFill>
                <a:effectLst/>
                <a:latin typeface="Arial"/>
                <a:cs typeface="Arial"/>
              </a:rPr>
              <a:t> </a:t>
            </a:r>
          </a:p>
          <a:p>
            <a:r>
              <a:rPr lang="en-GB"/>
              <a:t>Tutor to go through the - emphasise that reps make the best-case handlers as they know the working landscape, hopefully they’ll have a good relationship already with the employer and will know the members and be respected by their peers. The role is to try to resolve issues as swiftly as possible and to know the right support as and when the rep needs to escalate the issue. </a:t>
            </a:r>
          </a:p>
          <a:p>
            <a:endParaRPr lang="en-GB" sz="1100">
              <a:latin typeface="Arial"/>
              <a:cs typeface="Arial"/>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82787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code of practice was created for Prospect and </a:t>
            </a:r>
            <a:r>
              <a:rPr lang="en-GB" err="1"/>
              <a:t>Bectu</a:t>
            </a:r>
            <a:r>
              <a:rPr lang="en-GB"/>
              <a:t> representatives. It had the aim to highlight the role of the rep/case handler: see below &amp; more detail on slide. </a:t>
            </a:r>
            <a:endParaRPr lang="en-US"/>
          </a:p>
          <a:p>
            <a:pPr marL="171450" indent="-171450">
              <a:buFont typeface="Arial"/>
              <a:buChar char="•"/>
            </a:pPr>
            <a:r>
              <a:rPr lang="en-GB"/>
              <a:t>Provide you with clarity about your responsibilities to ensure the respect of others.  </a:t>
            </a:r>
            <a:endParaRPr lang="en-GB">
              <a:ea typeface="Calibri"/>
              <a:cs typeface="Calibri"/>
            </a:endParaRPr>
          </a:p>
          <a:p>
            <a:pPr marL="171450" indent="-171450">
              <a:buFont typeface="Arial"/>
              <a:buChar char="•"/>
            </a:pPr>
            <a:r>
              <a:rPr lang="en-GB"/>
              <a:t>Inform you about your rights if you feel you are not being treated with respect. </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51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Recap; </a:t>
            </a:r>
          </a:p>
          <a:p>
            <a:r>
              <a:rPr lang="en-GB" sz="1200" kern="1200">
                <a:solidFill>
                  <a:schemeClr val="tx1"/>
                </a:solidFill>
                <a:effectLst/>
                <a:latin typeface="+mn-lt"/>
                <a:ea typeface="+mn-ea"/>
                <a:cs typeface="+mn-cs"/>
              </a:rPr>
              <a:t>Lay reps (you) make the best case handlers as they know the working landscape, have a (hopefully good) relationship with the management and invariably know the member.</a:t>
            </a:r>
            <a:endParaRPr lang="en-GB" sz="1200" kern="1200">
              <a:solidFill>
                <a:schemeClr val="tx1"/>
              </a:solidFill>
              <a:effectLst/>
              <a:latin typeface="+mn-lt"/>
              <a:ea typeface="Calibri"/>
              <a:cs typeface="Calibri"/>
            </a:endParaRPr>
          </a:p>
          <a:p>
            <a:r>
              <a:rPr lang="en-GB" sz="1200" kern="1200">
                <a:solidFill>
                  <a:schemeClr val="tx1"/>
                </a:solidFill>
                <a:effectLst/>
                <a:latin typeface="+mn-lt"/>
                <a:ea typeface="+mn-ea"/>
                <a:cs typeface="+mn-cs"/>
              </a:rPr>
              <a:t>Prospect/</a:t>
            </a:r>
            <a:r>
              <a:rPr lang="en-GB" sz="1200" kern="1200" err="1">
                <a:solidFill>
                  <a:schemeClr val="tx1"/>
                </a:solidFill>
                <a:effectLst/>
                <a:latin typeface="+mn-lt"/>
                <a:ea typeface="+mn-ea"/>
                <a:cs typeface="+mn-cs"/>
              </a:rPr>
              <a:t>Bectu</a:t>
            </a:r>
            <a:r>
              <a:rPr lang="en-GB" sz="1200" kern="1200">
                <a:solidFill>
                  <a:schemeClr val="tx1"/>
                </a:solidFill>
                <a:effectLst/>
                <a:latin typeface="+mn-lt"/>
                <a:ea typeface="+mn-ea"/>
                <a:cs typeface="+mn-cs"/>
              </a:rPr>
              <a:t> tries to resolve all issues as swiftly as possible and use the legal route if all fails.</a:t>
            </a:r>
            <a:endParaRPr lang="en-GB" sz="1200" kern="1200">
              <a:solidFill>
                <a:schemeClr val="tx1"/>
              </a:solidFill>
              <a:effectLst/>
              <a:latin typeface="+mn-lt"/>
              <a:ea typeface="Calibri"/>
              <a:cs typeface="Calibri"/>
            </a:endParaRPr>
          </a:p>
          <a:p>
            <a:r>
              <a:rPr lang="en-GB" sz="1200" b="1" kern="1200">
                <a:solidFill>
                  <a:schemeClr val="tx1"/>
                </a:solidFill>
                <a:effectLst/>
                <a:latin typeface="+mn-lt"/>
                <a:ea typeface="+mn-ea"/>
                <a:cs typeface="+mn-cs"/>
              </a:rPr>
              <a:t>Reminder of skills</a:t>
            </a:r>
            <a:r>
              <a:rPr lang="en-GB" sz="1200" b="1" kern="1200" baseline="0">
                <a:solidFill>
                  <a:schemeClr val="tx1"/>
                </a:solidFill>
                <a:effectLst/>
                <a:latin typeface="+mn-lt"/>
                <a:ea typeface="+mn-ea"/>
                <a:cs typeface="+mn-cs"/>
              </a:rPr>
              <a:t> on</a:t>
            </a:r>
            <a:r>
              <a:rPr lang="en-GB" sz="1200" b="1" kern="1200">
                <a:solidFill>
                  <a:schemeClr val="tx1"/>
                </a:solidFill>
                <a:effectLst/>
                <a:latin typeface="+mn-lt"/>
                <a:ea typeface="+mn-ea"/>
                <a:cs typeface="+mn-cs"/>
              </a:rPr>
              <a:t> </a:t>
            </a:r>
            <a:r>
              <a:rPr lang="en-GB" b="1"/>
              <a:t>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GB"/>
              <a:t>Recap on </a:t>
            </a:r>
            <a:r>
              <a:rPr lang="en-GB" kern="1200">
                <a:effectLst/>
              </a:rPr>
              <a:t>skills </a:t>
            </a:r>
            <a:r>
              <a:rPr lang="en-GB"/>
              <a:t>on role from </a:t>
            </a:r>
            <a:r>
              <a:rPr lang="en-GB" kern="1200">
                <a:effectLst/>
              </a:rPr>
              <a:t>reps </a:t>
            </a:r>
            <a:r>
              <a:rPr lang="en-GB"/>
              <a:t>1 – tutor to link </a:t>
            </a:r>
            <a:r>
              <a:rPr lang="en-GB" kern="1200">
                <a:effectLst/>
              </a:rPr>
              <a:t>to </a:t>
            </a:r>
            <a:r>
              <a:rPr lang="en-GB"/>
              <a:t>what was covered in </a:t>
            </a:r>
            <a:r>
              <a:rPr lang="en-GB" kern="1200">
                <a:effectLst/>
              </a:rPr>
              <a:t>reps </a:t>
            </a:r>
            <a:r>
              <a:rPr lang="en-GB"/>
              <a:t>part </a:t>
            </a:r>
            <a:r>
              <a:rPr lang="en-GB" kern="1200">
                <a:effectLst/>
              </a:rPr>
              <a:t>1 </a:t>
            </a:r>
            <a:r>
              <a:rPr lang="en-GB"/>
              <a:t>(</a:t>
            </a:r>
            <a:r>
              <a:rPr lang="en-GB" kern="1200" baseline="0">
                <a:effectLst/>
              </a:rPr>
              <a:t>role of the rep</a:t>
            </a:r>
            <a:r>
              <a:rPr lang="en-GB"/>
              <a:t>)</a:t>
            </a:r>
            <a:endParaRPr lang="en-US">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158810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8478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31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405528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04329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GB"/>
              <a:t>Click to edit Master title style</a:t>
            </a:r>
            <a:endParaRPr lang="en-US"/>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39441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GB"/>
              <a:t>Click to edit Master title style</a:t>
            </a:r>
            <a:endParaRPr lang="en-US"/>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01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06652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58934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Rectangle 8">
            <a:extLst>
              <a:ext uri="{FF2B5EF4-FFF2-40B4-BE49-F238E27FC236}">
                <a16:creationId xmlns:a16="http://schemas.microsoft.com/office/drawing/2014/main" id="{D6CEEA75-7DC7-2A4E-8970-0833B9A1EF3D}"/>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7039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GB"/>
              <a:t>Click to edit Master title style</a:t>
            </a:r>
            <a:endParaRPr lang="en-US"/>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D134E2BE-EC16-DC47-9715-F711C376447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64416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library.prospect.org.uk/download/2020/01375"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rospect.org.uk/course-resourc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bectu.org.uk/course-resources-bect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5E0A-6A42-4BA3-C894-6231FABB4DE9}"/>
              </a:ext>
            </a:extLst>
          </p:cNvPr>
          <p:cNvSpPr>
            <a:spLocks noGrp="1"/>
          </p:cNvSpPr>
          <p:nvPr>
            <p:ph type="title"/>
          </p:nvPr>
        </p:nvSpPr>
        <p:spPr>
          <a:xfrm>
            <a:off x="410999" y="1178683"/>
            <a:ext cx="9524572" cy="1653210"/>
          </a:xfrm>
        </p:spPr>
        <p:txBody>
          <a:bodyPr>
            <a:normAutofit/>
          </a:bodyPr>
          <a:lstStyle/>
          <a:p>
            <a:r>
              <a:rPr lang="en-GB" sz="5400"/>
              <a:t>Reps part 2 - handling cases</a:t>
            </a:r>
          </a:p>
        </p:txBody>
      </p:sp>
    </p:spTree>
    <p:extLst>
      <p:ext uri="{BB962C8B-B14F-4D97-AF65-F5344CB8AC3E}">
        <p14:creationId xmlns:p14="http://schemas.microsoft.com/office/powerpoint/2010/main" val="1866893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81014" y="689739"/>
            <a:ext cx="8276131" cy="749323"/>
          </a:xfrm>
        </p:spPr>
        <p:txBody>
          <a:bodyPr>
            <a:normAutofit fontScale="90000"/>
          </a:bodyPr>
          <a:lstStyle/>
          <a:p>
            <a:r>
              <a:rPr lang="en-GB"/>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84176" y="1710848"/>
            <a:ext cx="8572212" cy="4842353"/>
          </a:xfrm>
          <a:solidFill>
            <a:schemeClr val="bg1"/>
          </a:solidFill>
        </p:spPr>
        <p:txBody>
          <a:bodyPr vert="horz" lIns="0" tIns="0" rIns="0" bIns="0" rtlCol="0" anchor="t">
            <a:normAutofit/>
          </a:bodyPr>
          <a:lstStyle/>
          <a:p>
            <a:pPr marL="0" indent="0">
              <a:buClrTx/>
              <a:buNone/>
            </a:pPr>
            <a:r>
              <a:rPr lang="en-GB" b="1">
                <a:latin typeface="Arial"/>
                <a:cs typeface="Arial"/>
              </a:rPr>
              <a:t>In representing Prospect/Bectu, representatives must:</a:t>
            </a:r>
          </a:p>
          <a:p>
            <a:pPr>
              <a:buClrTx/>
            </a:pPr>
            <a:r>
              <a:rPr lang="en-GB" sz="2000">
                <a:latin typeface="Arial"/>
                <a:cs typeface="Arial"/>
              </a:rPr>
              <a:t>Only speak or act on behalf of Prospect/Bectu when authorised to do so and clarify the capacity in which you are speaking. </a:t>
            </a:r>
          </a:p>
          <a:p>
            <a:pPr>
              <a:buClrTx/>
            </a:pPr>
            <a:r>
              <a:rPr lang="en-GB" sz="2000">
                <a:latin typeface="Arial"/>
                <a:cs typeface="Arial"/>
              </a:rPr>
              <a:t>Always be mindful of their responsibility to maintain and develop Prospect’s ethos and reputation.</a:t>
            </a:r>
          </a:p>
          <a:p>
            <a:pPr>
              <a:buClrTx/>
            </a:pPr>
            <a:r>
              <a:rPr lang="en-GB" sz="2000">
                <a:latin typeface="Arial"/>
                <a:cs typeface="Arial"/>
              </a:rPr>
              <a:t>Declare any interests that may conflict with their role in Prospect/Bectu, for example in a professional or political capacity.</a:t>
            </a:r>
          </a:p>
          <a:p>
            <a:pPr>
              <a:buClrTx/>
            </a:pPr>
            <a:r>
              <a:rPr lang="en-GB" sz="2000">
                <a:latin typeface="Arial"/>
                <a:cs typeface="Arial"/>
              </a:rPr>
              <a:t>Respect confidentiality and ensure GDPR compliance in dealing with any documents, material, or devices containing confidential information.  </a:t>
            </a:r>
          </a:p>
          <a:p>
            <a:pPr>
              <a:buClrTx/>
            </a:pPr>
            <a:r>
              <a:rPr lang="en-GB" sz="2000">
                <a:latin typeface="Arial"/>
                <a:cs typeface="Arial"/>
              </a:rPr>
              <a:t>Not bring Prospect/Bectu into disrepute, including through the use of email, social and mainstream media and other internet sites. </a:t>
            </a:r>
          </a:p>
        </p:txBody>
      </p:sp>
    </p:spTree>
    <p:extLst>
      <p:ext uri="{BB962C8B-B14F-4D97-AF65-F5344CB8AC3E}">
        <p14:creationId xmlns:p14="http://schemas.microsoft.com/office/powerpoint/2010/main" val="68579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863" y="772568"/>
            <a:ext cx="7734650" cy="1275126"/>
          </a:xfrm>
        </p:spPr>
        <p:txBody>
          <a:bodyPr>
            <a:normAutofit/>
          </a:bodyPr>
          <a:lstStyle/>
          <a:p>
            <a:r>
              <a:rPr lang="en-US" sz="4000">
                <a:latin typeface="Arial"/>
                <a:cs typeface="Arial"/>
              </a:rPr>
              <a:t>Prospect/Bectu’s support for the rep</a:t>
            </a:r>
          </a:p>
        </p:txBody>
      </p:sp>
      <p:sp>
        <p:nvSpPr>
          <p:cNvPr id="3" name="TextBox 2"/>
          <p:cNvSpPr txBox="1"/>
          <p:nvPr/>
        </p:nvSpPr>
        <p:spPr>
          <a:xfrm>
            <a:off x="1222462" y="2452355"/>
            <a:ext cx="8623883" cy="2567030"/>
          </a:xfrm>
          <a:prstGeom prst="rect">
            <a:avLst/>
          </a:prstGeom>
          <a:noFill/>
        </p:spPr>
        <p:txBody>
          <a:bodyPr wrap="square" lIns="0" tIns="0" rIns="0" bIns="0" rtlCol="0">
            <a:noAutofit/>
          </a:bodyPr>
          <a:lstStyle/>
          <a:p>
            <a:pPr marL="342900" indent="-342900">
              <a:spcBef>
                <a:spcPts val="900"/>
              </a:spcBef>
              <a:buFont typeface="Arial"/>
              <a:buChar char="•"/>
            </a:pPr>
            <a:r>
              <a:rPr lang="en-GB" sz="2400">
                <a:latin typeface="Arial" panose="020B0604020202020204" pitchFamily="34" charset="0"/>
                <a:cs typeface="Arial" panose="020B0604020202020204" pitchFamily="34" charset="0"/>
              </a:rPr>
              <a:t>The right training</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Relevant and timely information</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Peer-to-peer support</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Policies to protect you</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Professional guidance from Prospect/Bectu officers</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a:latin typeface="Arial"/>
                <a:cs typeface="Arial"/>
              </a:rPr>
              <a:t> </a:t>
            </a:r>
          </a:p>
        </p:txBody>
      </p:sp>
      <p:sp>
        <p:nvSpPr>
          <p:cNvPr id="6" name="TextBox 5"/>
          <p:cNvSpPr txBox="1"/>
          <p:nvPr/>
        </p:nvSpPr>
        <p:spPr>
          <a:xfrm>
            <a:off x="1150225" y="5067976"/>
            <a:ext cx="7675926" cy="477749"/>
          </a:xfrm>
          <a:prstGeom prst="rect">
            <a:avLst/>
          </a:prstGeom>
          <a:noFill/>
        </p:spPr>
        <p:txBody>
          <a:bodyPr wrap="square" lIns="0" tIns="0" rIns="0" bIns="0" rtlCol="0">
            <a:noAutofit/>
          </a:bodyPr>
          <a:lstStyle/>
          <a:p>
            <a:r>
              <a:rPr lang="en-US" sz="2600" b="1">
                <a:latin typeface="Arial" panose="020B0604020202020204" pitchFamily="34" charset="0"/>
                <a:cs typeface="Arial" panose="020B0604020202020204" pitchFamily="34" charset="0"/>
              </a:rPr>
              <a:t>And a big </a:t>
            </a:r>
            <a:r>
              <a:rPr lang="en-US" sz="2600" b="1">
                <a:solidFill>
                  <a:schemeClr val="accent1"/>
                </a:solidFill>
                <a:latin typeface="Arial" panose="020B0604020202020204" pitchFamily="34" charset="0"/>
                <a:cs typeface="Arial" panose="020B0604020202020204" pitchFamily="34" charset="0"/>
              </a:rPr>
              <a:t>thank you </a:t>
            </a:r>
            <a:r>
              <a:rPr lang="en-US" sz="2600" b="1">
                <a:latin typeface="Arial" panose="020B0604020202020204" pitchFamily="34" charset="0"/>
                <a:cs typeface="Arial" panose="020B0604020202020204" pitchFamily="34" charset="0"/>
              </a:rPr>
              <a:t>for taking on this vital role. </a:t>
            </a:r>
          </a:p>
        </p:txBody>
      </p:sp>
    </p:spTree>
    <p:extLst>
      <p:ext uri="{BB962C8B-B14F-4D97-AF65-F5344CB8AC3E}">
        <p14:creationId xmlns:p14="http://schemas.microsoft.com/office/powerpoint/2010/main" val="37349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463" y="270356"/>
            <a:ext cx="5964572" cy="1566833"/>
          </a:xfrm>
        </p:spPr>
        <p:txBody>
          <a:bodyPr>
            <a:normAutofit/>
          </a:bodyPr>
          <a:lstStyle/>
          <a:p>
            <a:r>
              <a:rPr lang="en-US" sz="4000">
                <a:latin typeface="Arial"/>
                <a:cs typeface="Arial"/>
              </a:rPr>
              <a:t>The skills &amp; knowledge a rep needs</a:t>
            </a:r>
          </a:p>
        </p:txBody>
      </p:sp>
      <p:sp>
        <p:nvSpPr>
          <p:cNvPr id="3" name="TextBox 2"/>
          <p:cNvSpPr txBox="1"/>
          <p:nvPr/>
        </p:nvSpPr>
        <p:spPr>
          <a:xfrm>
            <a:off x="1476464" y="2038525"/>
            <a:ext cx="2575420" cy="4242187"/>
          </a:xfrm>
          <a:prstGeom prst="rect">
            <a:avLst/>
          </a:prstGeom>
          <a:noFill/>
        </p:spPr>
        <p:txBody>
          <a:bodyPr wrap="square" lIns="0" tIns="0" rIns="0" bIns="0" rtlCol="0">
            <a:noAutofit/>
          </a:bodyPr>
          <a:lstStyle/>
          <a:p>
            <a:pPr>
              <a:spcBef>
                <a:spcPts val="600"/>
              </a:spcBef>
            </a:pPr>
            <a:r>
              <a:rPr lang="en-GB" sz="2800" b="1">
                <a:solidFill>
                  <a:schemeClr val="accent1"/>
                </a:solidFill>
                <a:latin typeface="Arial" panose="020B0604020202020204" pitchFamily="34" charset="0"/>
                <a:cs typeface="Arial" panose="020B0604020202020204" pitchFamily="34" charset="0"/>
              </a:rPr>
              <a:t>Skills</a:t>
            </a:r>
          </a:p>
          <a:p>
            <a:pPr marL="342900" indent="-342900">
              <a:spcBef>
                <a:spcPts val="600"/>
              </a:spcBef>
              <a:buFont typeface="Arial"/>
              <a:buChar char="•"/>
            </a:pPr>
            <a:r>
              <a:rPr lang="en-GB" sz="2400">
                <a:latin typeface="Arial" panose="020B0604020202020204" pitchFamily="34" charset="0"/>
                <a:cs typeface="Arial" panose="020B0604020202020204" pitchFamily="34" charset="0"/>
              </a:rPr>
              <a:t>Listening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Interviewing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Note-taking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Advising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Report-writing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Representation</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Negotiation</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Empathy</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Diplomacy</a:t>
            </a:r>
          </a:p>
        </p:txBody>
      </p:sp>
      <p:sp>
        <p:nvSpPr>
          <p:cNvPr id="6" name="TextBox 5"/>
          <p:cNvSpPr txBox="1"/>
          <p:nvPr/>
        </p:nvSpPr>
        <p:spPr>
          <a:xfrm>
            <a:off x="4672669" y="2038525"/>
            <a:ext cx="4219662" cy="3810765"/>
          </a:xfrm>
          <a:prstGeom prst="rect">
            <a:avLst/>
          </a:prstGeom>
          <a:noFill/>
        </p:spPr>
        <p:txBody>
          <a:bodyPr wrap="square" lIns="0" tIns="0" rIns="0" bIns="0" rtlCol="0">
            <a:noAutofit/>
          </a:bodyPr>
          <a:lstStyle/>
          <a:p>
            <a:pPr>
              <a:spcBef>
                <a:spcPts val="600"/>
              </a:spcBef>
            </a:pPr>
            <a:r>
              <a:rPr lang="en-US" sz="2800" b="1">
                <a:solidFill>
                  <a:schemeClr val="accent1"/>
                </a:solidFill>
                <a:latin typeface="Arial" panose="020B0604020202020204" pitchFamily="34" charset="0"/>
                <a:cs typeface="Arial" panose="020B0604020202020204" pitchFamily="34" charset="0"/>
              </a:rPr>
              <a:t>Knowledge</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How things get done</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in your workplace</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Your employer’s procedures</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Prospect/Bectu’s current concerns with your employer</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A basic grasp of employment law</a:t>
            </a:r>
          </a:p>
        </p:txBody>
      </p:sp>
    </p:spTree>
    <p:extLst>
      <p:ext uri="{BB962C8B-B14F-4D97-AF65-F5344CB8AC3E}">
        <p14:creationId xmlns:p14="http://schemas.microsoft.com/office/powerpoint/2010/main" val="1191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277005"/>
          </a:xfrm>
        </p:spPr>
        <p:txBody>
          <a:bodyPr/>
          <a:lstStyle/>
          <a:p>
            <a:r>
              <a:rPr lang="en-US">
                <a:latin typeface="Arial"/>
                <a:cs typeface="Arial"/>
              </a:rPr>
              <a:t>Help for members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3</a:t>
            </a:r>
          </a:p>
        </p:txBody>
      </p:sp>
    </p:spTree>
    <p:extLst>
      <p:ext uri="{BB962C8B-B14F-4D97-AF65-F5344CB8AC3E}">
        <p14:creationId xmlns:p14="http://schemas.microsoft.com/office/powerpoint/2010/main" val="210117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770631" y="266136"/>
            <a:ext cx="6357283"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Activity B, Part 1: </a:t>
            </a:r>
            <a:endParaRPr lang="en-US" sz="4000" b="0">
              <a:latin typeface="Arial"/>
              <a:cs typeface="Arial"/>
            </a:endParaRPr>
          </a:p>
          <a:p>
            <a:r>
              <a:rPr lang="en-US" sz="4000">
                <a:latin typeface="Arial"/>
                <a:cs typeface="Arial"/>
              </a:rPr>
              <a:t>How can you help?</a:t>
            </a:r>
            <a:endParaRPr lang="en-US" sz="4000" b="0">
              <a:latin typeface="Arial"/>
              <a:cs typeface="Arial"/>
            </a:endParaRPr>
          </a:p>
        </p:txBody>
      </p:sp>
      <p:sp>
        <p:nvSpPr>
          <p:cNvPr id="8" name="TextBox 7">
            <a:extLst>
              <a:ext uri="{FF2B5EF4-FFF2-40B4-BE49-F238E27FC236}">
                <a16:creationId xmlns:a16="http://schemas.microsoft.com/office/drawing/2014/main" id="{B42B97B3-B532-854F-920D-88617196CB6A}"/>
              </a:ext>
            </a:extLst>
          </p:cNvPr>
          <p:cNvSpPr txBox="1"/>
          <p:nvPr/>
        </p:nvSpPr>
        <p:spPr>
          <a:xfrm>
            <a:off x="784238" y="2427386"/>
            <a:ext cx="5664688" cy="3731791"/>
          </a:xfrm>
          <a:prstGeom prst="rect">
            <a:avLst/>
          </a:prstGeom>
          <a:noFill/>
        </p:spPr>
        <p:txBody>
          <a:bodyPr wrap="square" lIns="0" tIns="0" rIns="0" bIns="0" rtlCol="0" anchor="t">
            <a:spAutoFit/>
          </a:bodyPr>
          <a:lstStyle/>
          <a:p>
            <a:pPr>
              <a:spcBef>
                <a:spcPts val="900"/>
              </a:spcBef>
            </a:pPr>
            <a:r>
              <a:rPr lang="en-GB" sz="2200">
                <a:latin typeface="Arial"/>
                <a:cs typeface="Arial"/>
              </a:rPr>
              <a:t>In your group, study the information about members seeking help from Prospect/</a:t>
            </a:r>
            <a:r>
              <a:rPr lang="en-GB" sz="2200" err="1">
                <a:latin typeface="Arial"/>
                <a:cs typeface="Arial"/>
              </a:rPr>
              <a:t>Bectu</a:t>
            </a:r>
            <a:r>
              <a:rPr lang="en-GB" sz="2200">
                <a:latin typeface="Arial"/>
                <a:cs typeface="Arial"/>
              </a:rPr>
              <a:t>. Your tutor will tell you which members you need to answer the following questions about:</a:t>
            </a:r>
          </a:p>
          <a:p>
            <a:pPr marL="457200" indent="-457200">
              <a:spcBef>
                <a:spcPts val="900"/>
              </a:spcBef>
              <a:buAutoNum type="arabicPeriod"/>
            </a:pPr>
            <a:r>
              <a:rPr lang="en-GB" sz="2200">
                <a:latin typeface="Arial" panose="020B0604020202020204" pitchFamily="34" charset="0"/>
                <a:cs typeface="Arial" panose="020B0604020202020204" pitchFamily="34" charset="0"/>
              </a:rPr>
              <a:t>Would you help the member?</a:t>
            </a:r>
          </a:p>
          <a:p>
            <a:pPr marL="800100" lvl="1" indent="-342900">
              <a:spcBef>
                <a:spcPts val="900"/>
              </a:spcBef>
              <a:buFont typeface="Arial"/>
              <a:buChar char="•"/>
            </a:pPr>
            <a:r>
              <a:rPr lang="en-GB" sz="2200">
                <a:latin typeface="Arial" panose="020B0604020202020204" pitchFamily="34" charset="0"/>
                <a:cs typeface="Arial" panose="020B0604020202020204" pitchFamily="34" charset="0"/>
              </a:rPr>
              <a:t>If the answer is “yes”, why and what would your next steps be?</a:t>
            </a:r>
          </a:p>
          <a:p>
            <a:pPr marL="800100" lvl="1" indent="-342900">
              <a:spcBef>
                <a:spcPts val="900"/>
              </a:spcBef>
              <a:buFont typeface="Arial"/>
              <a:buChar char="•"/>
            </a:pPr>
            <a:r>
              <a:rPr lang="en-GB" sz="2200">
                <a:latin typeface="Arial" panose="020B0604020202020204" pitchFamily="34" charset="0"/>
                <a:cs typeface="Arial" panose="020B0604020202020204" pitchFamily="34" charset="0"/>
              </a:rPr>
              <a:t>If the answer is “no”, why and what would you tell the member?</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3133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097202" y="266136"/>
            <a:ext cx="6030712"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Activity B, Part 2: </a:t>
            </a:r>
            <a:endParaRPr lang="en-US"/>
          </a:p>
          <a:p>
            <a:r>
              <a:rPr lang="en-US" sz="4000">
                <a:latin typeface="Arial"/>
                <a:cs typeface="Arial"/>
              </a:rPr>
              <a:t>How can you help? </a:t>
            </a:r>
            <a:endParaRPr lang="en-US" sz="4000" b="0"/>
          </a:p>
        </p:txBody>
      </p:sp>
      <p:sp>
        <p:nvSpPr>
          <p:cNvPr id="8" name="TextBox 7">
            <a:extLst>
              <a:ext uri="{FF2B5EF4-FFF2-40B4-BE49-F238E27FC236}">
                <a16:creationId xmlns:a16="http://schemas.microsoft.com/office/drawing/2014/main" id="{B42B97B3-B532-854F-920D-88617196CB6A}"/>
              </a:ext>
            </a:extLst>
          </p:cNvPr>
          <p:cNvSpPr txBox="1"/>
          <p:nvPr/>
        </p:nvSpPr>
        <p:spPr>
          <a:xfrm>
            <a:off x="1090399" y="2427386"/>
            <a:ext cx="5358527" cy="3731791"/>
          </a:xfrm>
          <a:prstGeom prst="rect">
            <a:avLst/>
          </a:prstGeom>
          <a:noFill/>
        </p:spPr>
        <p:txBody>
          <a:bodyPr wrap="square" lIns="0" tIns="0" rIns="0" bIns="0" rtlCol="0" anchor="t">
            <a:spAutoFit/>
          </a:bodyPr>
          <a:lstStyle/>
          <a:p>
            <a:pPr>
              <a:spcBef>
                <a:spcPts val="900"/>
              </a:spcBef>
            </a:pPr>
            <a:r>
              <a:rPr lang="en-GB" sz="2200">
                <a:latin typeface="Arial"/>
                <a:cs typeface="Arial"/>
              </a:rPr>
              <a:t>Over the page is some further information about these members. For each of your cases, you should answer the following questions:</a:t>
            </a:r>
          </a:p>
          <a:p>
            <a:pPr>
              <a:spcBef>
                <a:spcPts val="900"/>
              </a:spcBef>
            </a:pPr>
            <a:r>
              <a:rPr lang="en-GB" sz="2200">
                <a:latin typeface="Arial" panose="020B0604020202020204" pitchFamily="34" charset="0"/>
                <a:cs typeface="Arial" panose="020B0604020202020204" pitchFamily="34" charset="0"/>
              </a:rPr>
              <a:t>Would you still take the same course of action you decided above?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If so, what made you decide to carry on this way?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If not, what made you change your mind and what would you do now?</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2826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772019"/>
          </a:xfrm>
        </p:spPr>
        <p:txBody>
          <a:bodyPr/>
          <a:lstStyle/>
          <a:p>
            <a:r>
              <a:rPr lang="en-US">
                <a:latin typeface="Arial"/>
                <a:cs typeface="Arial"/>
              </a:rPr>
              <a:t>Handling cases:</a:t>
            </a:r>
            <a:br>
              <a:rPr lang="en-US">
                <a:latin typeface="Arial"/>
                <a:cs typeface="Arial"/>
              </a:rPr>
            </a:br>
            <a:r>
              <a:rPr lang="en-US">
                <a:latin typeface="Arial"/>
                <a:cs typeface="Arial"/>
              </a:rPr>
              <a:t>the basics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359915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238079"/>
            <a:ext cx="6336065" cy="784930"/>
          </a:xfrm>
        </p:spPr>
        <p:txBody>
          <a:bodyPr/>
          <a:lstStyle/>
          <a:p>
            <a:r>
              <a:rPr lang="en-US" sz="4000">
                <a:latin typeface="Arial"/>
                <a:cs typeface="Arial"/>
              </a:rPr>
              <a:t>The initial request</a:t>
            </a:r>
          </a:p>
        </p:txBody>
      </p:sp>
      <p:sp>
        <p:nvSpPr>
          <p:cNvPr id="5" name="TextBox 4"/>
          <p:cNvSpPr txBox="1"/>
          <p:nvPr/>
        </p:nvSpPr>
        <p:spPr>
          <a:xfrm>
            <a:off x="1480842" y="2029077"/>
            <a:ext cx="7169544" cy="2799845"/>
          </a:xfrm>
          <a:prstGeom prst="rect">
            <a:avLst/>
          </a:prstGeom>
          <a:noFill/>
        </p:spPr>
        <p:txBody>
          <a:bodyPr wrap="square" lIns="0" tIns="0" rIns="0" bIns="0" rtlCol="0">
            <a:noAutofit/>
          </a:bodyPr>
          <a:lstStyle/>
          <a:p>
            <a:r>
              <a:rPr lang="en-GB" sz="2400">
                <a:latin typeface="Arial" panose="020B0604020202020204" pitchFamily="34" charset="0"/>
                <a:cs typeface="Arial" panose="020B0604020202020204" pitchFamily="34" charset="0"/>
              </a:rPr>
              <a:t>Is the person asking for help a </a:t>
            </a:r>
            <a:r>
              <a:rPr lang="en-GB" sz="2400" b="1">
                <a:latin typeface="Arial" panose="020B0604020202020204" pitchFamily="34" charset="0"/>
                <a:cs typeface="Arial" panose="020B0604020202020204" pitchFamily="34" charset="0"/>
              </a:rPr>
              <a:t>member</a:t>
            </a:r>
            <a:r>
              <a:rPr lang="en-GB" sz="2400">
                <a:latin typeface="Arial" panose="020B0604020202020204" pitchFamily="34" charset="0"/>
                <a:cs typeface="Arial" panose="020B0604020202020204" pitchFamily="34" charset="0"/>
              </a:rPr>
              <a:t>?</a:t>
            </a:r>
          </a:p>
          <a:p>
            <a:pPr marL="342900" indent="-342900">
              <a:buFont typeface="Arial"/>
              <a:buChar char="•"/>
            </a:pPr>
            <a:r>
              <a:rPr lang="en-GB" sz="2400">
                <a:latin typeface="Arial" panose="020B0604020202020204" pitchFamily="34" charset="0"/>
                <a:cs typeface="Arial" panose="020B0604020202020204" pitchFamily="34" charset="0"/>
              </a:rPr>
              <a:t>Prospect/Bectu has no obligations to non-members</a:t>
            </a:r>
          </a:p>
          <a:p>
            <a:pPr marL="342900" indent="-342900">
              <a:buFont typeface="Arial"/>
              <a:buChar char="•"/>
            </a:pPr>
            <a:r>
              <a:rPr lang="en-GB" sz="2400">
                <a:latin typeface="Arial" panose="020B0604020202020204" pitchFamily="34" charset="0"/>
                <a:cs typeface="Arial" panose="020B0604020202020204" pitchFamily="34" charset="0"/>
              </a:rPr>
              <a:t>Prospect/Bectu will not deal with pre-existing issues</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Is there another Prospect/Bectu member involved?</a:t>
            </a:r>
          </a:p>
          <a:p>
            <a:pPr marL="342900" indent="-342900">
              <a:buFont typeface="Arial"/>
              <a:buChar char="•"/>
            </a:pPr>
            <a:r>
              <a:rPr lang="en-GB" sz="2400">
                <a:latin typeface="Arial" panose="020B0604020202020204" pitchFamily="34" charset="0"/>
                <a:cs typeface="Arial" panose="020B0604020202020204" pitchFamily="34" charset="0"/>
              </a:rPr>
              <a:t>Prospect/Bectu may represent both, separate representation needed</a:t>
            </a:r>
          </a:p>
          <a:p>
            <a:pPr marL="342900" indent="-342900">
              <a:buFont typeface="Arial"/>
              <a:buChar char="•"/>
            </a:pPr>
            <a:r>
              <a:rPr lang="en-GB" sz="2400">
                <a:latin typeface="Arial" panose="020B0604020202020204" pitchFamily="34" charset="0"/>
                <a:cs typeface="Arial" panose="020B0604020202020204" pitchFamily="34" charset="0"/>
              </a:rPr>
              <a:t>Confidentiality</a:t>
            </a:r>
          </a:p>
        </p:txBody>
      </p:sp>
      <p:sp>
        <p:nvSpPr>
          <p:cNvPr id="3" name="Rectangle 2"/>
          <p:cNvSpPr/>
          <p:nvPr/>
        </p:nvSpPr>
        <p:spPr>
          <a:xfrm>
            <a:off x="1480842" y="5853201"/>
            <a:ext cx="6336064" cy="738664"/>
          </a:xfrm>
          <a:prstGeom prst="rect">
            <a:avLst/>
          </a:prstGeom>
        </p:spPr>
        <p:txBody>
          <a:bodyPr wrap="square" lIns="0" tIns="0" rIns="0" bIns="0">
            <a:spAutoFit/>
          </a:bodyPr>
          <a:lstStyle/>
          <a:p>
            <a:r>
              <a:rPr lang="en-GB" sz="2400">
                <a:latin typeface="Arial" panose="020B0604020202020204" pitchFamily="34" charset="0"/>
                <a:cs typeface="Arial" panose="020B0604020202020204" pitchFamily="34" charset="0"/>
              </a:rPr>
              <a:t>How far has the member taken it already?</a:t>
            </a:r>
          </a:p>
          <a:p>
            <a:pPr lvl="1"/>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4692823A-78E7-6F46-936A-201C674970E0}"/>
              </a:ext>
            </a:extLst>
          </p:cNvPr>
          <p:cNvSpPr txBox="1">
            <a:spLocks/>
          </p:cNvSpPr>
          <p:nvPr/>
        </p:nvSpPr>
        <p:spPr>
          <a:xfrm>
            <a:off x="1505415" y="266135"/>
            <a:ext cx="2904744" cy="861625"/>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a:cs typeface="Arial"/>
              </a:rPr>
              <a:t>Pre-work</a:t>
            </a:r>
          </a:p>
        </p:txBody>
      </p:sp>
    </p:spTree>
    <p:extLst>
      <p:ext uri="{BB962C8B-B14F-4D97-AF65-F5344CB8AC3E}">
        <p14:creationId xmlns:p14="http://schemas.microsoft.com/office/powerpoint/2010/main" val="150496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648" y="266136"/>
            <a:ext cx="9539560" cy="1216019"/>
          </a:xfrm>
        </p:spPr>
        <p:txBody>
          <a:bodyPr/>
          <a:lstStyle/>
          <a:p>
            <a:r>
              <a:rPr lang="en-US" sz="4000">
                <a:latin typeface="Arial"/>
                <a:cs typeface="Arial"/>
              </a:rPr>
              <a:t>Establish the facts</a:t>
            </a:r>
          </a:p>
        </p:txBody>
      </p:sp>
      <p:sp>
        <p:nvSpPr>
          <p:cNvPr id="5" name="TextBox 4"/>
          <p:cNvSpPr txBox="1"/>
          <p:nvPr/>
        </p:nvSpPr>
        <p:spPr>
          <a:xfrm>
            <a:off x="804648" y="1734840"/>
            <a:ext cx="7206467" cy="3484523"/>
          </a:xfrm>
          <a:prstGeom prst="rect">
            <a:avLst/>
          </a:prstGeom>
          <a:noFill/>
        </p:spPr>
        <p:txBody>
          <a:bodyPr wrap="square" lIns="0" tIns="0" rIns="0" bIns="0" rtlCol="0">
            <a:noAutofit/>
          </a:bodyPr>
          <a:lstStyle/>
          <a:p>
            <a:r>
              <a:rPr lang="en-GB" sz="2400" b="1">
                <a:latin typeface="Arial" panose="020B0604020202020204" pitchFamily="34" charset="0"/>
                <a:cs typeface="Arial" panose="020B0604020202020204" pitchFamily="34" charset="0"/>
              </a:rPr>
              <a:t>Discuss directly with the member</a:t>
            </a:r>
          </a:p>
          <a:p>
            <a:pPr marL="342900" indent="-342900">
              <a:buFont typeface="Arial"/>
              <a:buChar char="•"/>
            </a:pPr>
            <a:r>
              <a:rPr lang="en-GB" sz="2400">
                <a:latin typeface="Arial" panose="020B0604020202020204" pitchFamily="34" charset="0"/>
                <a:cs typeface="Arial" panose="020B0604020202020204" pitchFamily="34" charset="0"/>
              </a:rPr>
              <a:t>Confidential environment</a:t>
            </a:r>
          </a:p>
          <a:p>
            <a:pPr>
              <a:spcBef>
                <a:spcPts val="900"/>
              </a:spcBef>
            </a:pPr>
            <a:r>
              <a:rPr lang="en-GB" sz="2400" b="1">
                <a:latin typeface="Arial" panose="020B0604020202020204" pitchFamily="34" charset="0"/>
                <a:cs typeface="Arial" panose="020B0604020202020204" pitchFamily="34" charset="0"/>
              </a:rPr>
              <a:t>Get them to provide </a:t>
            </a:r>
            <a:r>
              <a:rPr lang="en-GB" sz="2400" b="1">
                <a:solidFill>
                  <a:schemeClr val="accent1"/>
                </a:solidFill>
                <a:latin typeface="Arial" panose="020B0604020202020204" pitchFamily="34" charset="0"/>
                <a:cs typeface="Arial" panose="020B0604020202020204" pitchFamily="34" charset="0"/>
              </a:rPr>
              <a:t>relevant</a:t>
            </a:r>
            <a:r>
              <a:rPr lang="en-GB" sz="2400" b="1">
                <a:latin typeface="Arial" panose="020B0604020202020204" pitchFamily="34" charset="0"/>
                <a:cs typeface="Arial" panose="020B0604020202020204" pitchFamily="34" charset="0"/>
              </a:rPr>
              <a:t> documents</a:t>
            </a:r>
          </a:p>
          <a:p>
            <a:pPr marL="342900" indent="-342900">
              <a:buFont typeface="Arial"/>
              <a:buChar char="•"/>
            </a:pPr>
            <a:r>
              <a:rPr lang="en-GB" sz="2400">
                <a:latin typeface="Arial" panose="020B0604020202020204" pitchFamily="34" charset="0"/>
                <a:cs typeface="Arial" panose="020B0604020202020204" pitchFamily="34" charset="0"/>
              </a:rPr>
              <a:t>e.g. disciplinary letter, procedures</a:t>
            </a:r>
          </a:p>
          <a:p>
            <a:pPr>
              <a:spcBef>
                <a:spcPts val="900"/>
              </a:spcBef>
            </a:pPr>
            <a:r>
              <a:rPr lang="en-GB" sz="2400" b="1">
                <a:latin typeface="Arial" panose="020B0604020202020204" pitchFamily="34" charset="0"/>
                <a:cs typeface="Arial" panose="020B0604020202020204" pitchFamily="34" charset="0"/>
              </a:rPr>
              <a:t>Get the member to draw up a ‘timeline’</a:t>
            </a:r>
          </a:p>
          <a:p>
            <a:pPr marL="342900" indent="-342900">
              <a:buFont typeface="Arial"/>
              <a:buChar char="•"/>
            </a:pPr>
            <a:r>
              <a:rPr lang="en-GB" sz="2400">
                <a:latin typeface="Arial" panose="020B0604020202020204" pitchFamily="34" charset="0"/>
                <a:cs typeface="Arial" panose="020B0604020202020204" pitchFamily="34" charset="0"/>
              </a:rPr>
              <a:t>Including relevant evidence about events</a:t>
            </a:r>
          </a:p>
          <a:p>
            <a:pPr>
              <a:spcBef>
                <a:spcPts val="900"/>
              </a:spcBef>
            </a:pPr>
            <a:r>
              <a:rPr lang="en-GB" sz="2400" b="1">
                <a:latin typeface="Arial" panose="020B0604020202020204" pitchFamily="34" charset="0"/>
                <a:cs typeface="Arial" panose="020B0604020202020204" pitchFamily="34" charset="0"/>
              </a:rPr>
              <a:t>Establish relevant background</a:t>
            </a:r>
          </a:p>
          <a:p>
            <a:pPr marL="342900" indent="-342900">
              <a:buFont typeface="Arial"/>
              <a:buChar char="•"/>
            </a:pPr>
            <a:r>
              <a:rPr lang="en-GB" sz="2400">
                <a:latin typeface="Arial" panose="020B0604020202020204" pitchFamily="34" charset="0"/>
                <a:cs typeface="Arial" panose="020B0604020202020204" pitchFamily="34" charset="0"/>
              </a:rPr>
              <a:t>e.g. member’s past record</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797844" y="5231575"/>
            <a:ext cx="6618494" cy="1477328"/>
          </a:xfrm>
          <a:prstGeom prst="rect">
            <a:avLst/>
          </a:prstGeom>
          <a:noFill/>
        </p:spPr>
        <p:txBody>
          <a:bodyPr wrap="square" lIns="0" tIns="0" rIns="0" bIns="0" rtlCol="0" anchor="t">
            <a:spAutoFit/>
          </a:bodyPr>
          <a:lstStyle/>
          <a:p>
            <a:r>
              <a:rPr lang="en-US" sz="2400" i="1">
                <a:latin typeface="Arial"/>
                <a:cs typeface="Arial"/>
              </a:rPr>
              <a:t>It is best to use the personal case pro-forma included in the workbook</a:t>
            </a:r>
            <a:endParaRPr lang="en-US" sz="2400">
              <a:latin typeface="Arial"/>
              <a:cs typeface="Arial"/>
            </a:endParaRPr>
          </a:p>
          <a:p>
            <a:r>
              <a:rPr lang="en-US" sz="2400">
                <a:latin typeface="Trebuchet MS"/>
                <a:cs typeface="Arial"/>
                <a:hlinkClick r:id="rId3"/>
              </a:rPr>
              <a:t>https://library.prospect.org.uk/download/2020/01375</a:t>
            </a:r>
            <a:endParaRPr lang="en-US"/>
          </a:p>
        </p:txBody>
      </p:sp>
    </p:spTree>
    <p:extLst>
      <p:ext uri="{BB962C8B-B14F-4D97-AF65-F5344CB8AC3E}">
        <p14:creationId xmlns:p14="http://schemas.microsoft.com/office/powerpoint/2010/main" val="1461224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85523"/>
            <a:ext cx="9064955" cy="1058828"/>
          </a:xfrm>
        </p:spPr>
        <p:txBody>
          <a:bodyPr/>
          <a:lstStyle/>
          <a:p>
            <a:r>
              <a:rPr lang="en-GB" sz="4000">
                <a:latin typeface="Arial"/>
                <a:cs typeface="Arial"/>
              </a:rPr>
              <a:t>Key decisions</a:t>
            </a:r>
            <a:endParaRPr lang="en-US" sz="4000">
              <a:latin typeface="Arial"/>
              <a:cs typeface="Arial"/>
            </a:endParaRPr>
          </a:p>
        </p:txBody>
      </p:sp>
      <p:sp>
        <p:nvSpPr>
          <p:cNvPr id="5" name="TextBox 4"/>
          <p:cNvSpPr txBox="1"/>
          <p:nvPr/>
        </p:nvSpPr>
        <p:spPr>
          <a:xfrm>
            <a:off x="1505415" y="1828800"/>
            <a:ext cx="8326408" cy="5347861"/>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Is there a formal process involved?</a:t>
            </a:r>
          </a:p>
          <a:p>
            <a:pPr marL="342900" indent="-342900">
              <a:buFont typeface="Arial"/>
              <a:buChar char="•"/>
            </a:pPr>
            <a:r>
              <a:rPr lang="en-GB" sz="2200">
                <a:latin typeface="Arial" panose="020B0604020202020204" pitchFamily="34" charset="0"/>
                <a:cs typeface="Arial" panose="020B0604020202020204" pitchFamily="34" charset="0"/>
              </a:rPr>
              <a:t>Has it started? If so, refer to procedure and check deadlines</a:t>
            </a:r>
          </a:p>
          <a:p>
            <a:pPr>
              <a:spcBef>
                <a:spcPts val="900"/>
              </a:spcBef>
            </a:pPr>
            <a:r>
              <a:rPr lang="en-GB" sz="2200" b="1">
                <a:latin typeface="Arial" panose="020B0604020202020204" pitchFamily="34" charset="0"/>
                <a:cs typeface="Arial" panose="020B0604020202020204" pitchFamily="34" charset="0"/>
              </a:rPr>
              <a:t>Is there a potential legal issue?</a:t>
            </a:r>
          </a:p>
          <a:p>
            <a:pPr marL="342900" indent="-342900">
              <a:buFont typeface="Arial"/>
              <a:buChar char="•"/>
            </a:pPr>
            <a:r>
              <a:rPr lang="en-GB" sz="2200">
                <a:latin typeface="Arial" panose="020B0604020202020204" pitchFamily="34" charset="0"/>
                <a:cs typeface="Arial" panose="020B0604020202020204" pitchFamily="34" charset="0"/>
              </a:rPr>
              <a:t>Do you expect to be able to resolve internally?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If not, or if you don’t know, check with your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full-time officer about ET deadlines</a:t>
            </a:r>
          </a:p>
          <a:p>
            <a:pPr>
              <a:spcBef>
                <a:spcPts val="900"/>
              </a:spcBef>
            </a:pPr>
            <a:r>
              <a:rPr lang="en-GB" sz="2200" b="1">
                <a:latin typeface="Arial" panose="020B0604020202020204" pitchFamily="34" charset="0"/>
                <a:cs typeface="Arial" panose="020B0604020202020204" pitchFamily="34" charset="0"/>
              </a:rPr>
              <a:t>Is there a potential collective issue?</a:t>
            </a:r>
          </a:p>
          <a:p>
            <a:pPr marL="342900" indent="-342900">
              <a:buFont typeface="Arial"/>
              <a:buChar char="•"/>
            </a:pPr>
            <a:r>
              <a:rPr lang="en-GB" sz="2200">
                <a:latin typeface="Arial" panose="020B0604020202020204" pitchFamily="34" charset="0"/>
                <a:cs typeface="Arial" panose="020B0604020202020204" pitchFamily="34" charset="0"/>
              </a:rPr>
              <a:t>Some issues might be possible to deal with through negotiation</a:t>
            </a:r>
          </a:p>
          <a:p>
            <a:pPr>
              <a:spcBef>
                <a:spcPts val="900"/>
              </a:spcBef>
            </a:pPr>
            <a:r>
              <a:rPr lang="en-GB" sz="2200">
                <a:latin typeface="Arial" panose="020B0604020202020204" pitchFamily="34" charset="0"/>
                <a:cs typeface="Arial" panose="020B0604020202020204" pitchFamily="34" charset="0"/>
              </a:rPr>
              <a:t>It may be something that Prospect/Bectu offer as part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of their member benefits</a:t>
            </a:r>
          </a:p>
          <a:p>
            <a:pPr>
              <a:spcBef>
                <a:spcPts val="900"/>
              </a:spcBef>
            </a:pPr>
            <a:r>
              <a:rPr lang="en-GB" sz="2200" i="1">
                <a:latin typeface="Arial" panose="020B0604020202020204" pitchFamily="34" charset="0"/>
                <a:cs typeface="Arial" panose="020B0604020202020204" pitchFamily="34" charset="0"/>
              </a:rPr>
              <a:t>If in doubt – check with another rep or an officer</a:t>
            </a:r>
          </a:p>
          <a:p>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317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1D66-9AA1-4098-F18F-A53A3A1BCAEB}"/>
              </a:ext>
            </a:extLst>
          </p:cNvPr>
          <p:cNvSpPr>
            <a:spLocks noGrp="1"/>
          </p:cNvSpPr>
          <p:nvPr>
            <p:ph type="title"/>
          </p:nvPr>
        </p:nvSpPr>
        <p:spPr>
          <a:xfrm>
            <a:off x="779488" y="467474"/>
            <a:ext cx="7760988" cy="675222"/>
          </a:xfrm>
        </p:spPr>
        <p:txBody>
          <a:bodyPr/>
          <a:lstStyle/>
          <a:p>
            <a:r>
              <a:rPr lang="en-GB"/>
              <a:t>Reps 2- handling cases</a:t>
            </a:r>
          </a:p>
        </p:txBody>
      </p:sp>
      <p:sp>
        <p:nvSpPr>
          <p:cNvPr id="3" name="Content Placeholder 2">
            <a:extLst>
              <a:ext uri="{FF2B5EF4-FFF2-40B4-BE49-F238E27FC236}">
                <a16:creationId xmlns:a16="http://schemas.microsoft.com/office/drawing/2014/main" id="{99FF3612-1FB8-7584-E6E6-8D5922DC7BEE}"/>
              </a:ext>
            </a:extLst>
          </p:cNvPr>
          <p:cNvSpPr>
            <a:spLocks noGrp="1"/>
          </p:cNvSpPr>
          <p:nvPr>
            <p:ph idx="1"/>
          </p:nvPr>
        </p:nvSpPr>
        <p:spPr>
          <a:xfrm>
            <a:off x="779488" y="1726423"/>
            <a:ext cx="9961300" cy="4155761"/>
          </a:xfrm>
        </p:spPr>
        <p:txBody>
          <a:bodyPr/>
          <a:lstStyle/>
          <a:p>
            <a:pPr marL="0" indent="0">
              <a:buNone/>
            </a:pPr>
            <a:r>
              <a:rPr lang="en-GB" b="1"/>
              <a:t>Learning outcomes</a:t>
            </a:r>
          </a:p>
          <a:p>
            <a:pPr lvl="0">
              <a:buClr>
                <a:srgbClr val="28292B"/>
              </a:buClr>
            </a:pPr>
            <a:r>
              <a:rPr lang="en-GB"/>
              <a:t>learn more about the laws, policies and agreements that shape union representation</a:t>
            </a:r>
          </a:p>
          <a:p>
            <a:pPr lvl="0">
              <a:buClr>
                <a:srgbClr val="28292B"/>
              </a:buClr>
            </a:pPr>
            <a:r>
              <a:rPr lang="en-GB"/>
              <a:t>learn more about how to represent individual members effectively</a:t>
            </a:r>
          </a:p>
          <a:p>
            <a:pPr lvl="0">
              <a:buClr>
                <a:srgbClr val="28292B"/>
              </a:buClr>
            </a:pPr>
            <a:r>
              <a:rPr lang="en-GB"/>
              <a:t>find out how to identify collective issues and problems and deal with them</a:t>
            </a:r>
          </a:p>
          <a:p>
            <a:pPr lvl="0">
              <a:buClr>
                <a:srgbClr val="28292B"/>
              </a:buClr>
            </a:pPr>
            <a:r>
              <a:rPr lang="en-GB"/>
              <a:t>make some plans for when you return to work.</a:t>
            </a:r>
          </a:p>
          <a:p>
            <a:endParaRPr lang="en-GB"/>
          </a:p>
        </p:txBody>
      </p:sp>
    </p:spTree>
    <p:extLst>
      <p:ext uri="{BB962C8B-B14F-4D97-AF65-F5344CB8AC3E}">
        <p14:creationId xmlns:p14="http://schemas.microsoft.com/office/powerpoint/2010/main" val="396147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792510"/>
            <a:ext cx="5979718" cy="704517"/>
          </a:xfrm>
        </p:spPr>
        <p:txBody>
          <a:bodyPr/>
          <a:lstStyle/>
          <a:p>
            <a:r>
              <a:rPr lang="en-GB" sz="4000">
                <a:latin typeface="Arial"/>
                <a:cs typeface="Arial"/>
              </a:rPr>
              <a:t>Identify the issue?</a:t>
            </a:r>
            <a:endParaRPr lang="en-US" sz="4000">
              <a:latin typeface="Arial"/>
              <a:cs typeface="Arial"/>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505415" y="5324560"/>
            <a:ext cx="6173927" cy="1015663"/>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you are there to see fairness is given to the member; procedures are adhered to, and the member’s rights are observed</a:t>
            </a:r>
            <a:r>
              <a:rPr lang="en-GB" sz="2200">
                <a:latin typeface="Arial" panose="020B0604020202020204" pitchFamily="34" charset="0"/>
                <a:cs typeface="Arial" panose="020B0604020202020204" pitchFamily="34" charset="0"/>
              </a:rPr>
              <a:t> </a:t>
            </a:r>
            <a:endParaRPr lang="en-US" sz="22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75DC40-7C66-4343-98D1-A1DF8D6C9477}"/>
              </a:ext>
            </a:extLst>
          </p:cNvPr>
          <p:cNvSpPr txBox="1"/>
          <p:nvPr/>
        </p:nvSpPr>
        <p:spPr>
          <a:xfrm>
            <a:off x="1505415" y="1675052"/>
            <a:ext cx="6805105" cy="3584771"/>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Grievance cases</a:t>
            </a:r>
          </a:p>
          <a:p>
            <a:pPr marL="342900" indent="-342900">
              <a:buFont typeface="Arial"/>
              <a:buChar char="•"/>
            </a:pPr>
            <a:r>
              <a:rPr lang="en-GB" sz="2200">
                <a:latin typeface="Arial" panose="020B0604020202020204" pitchFamily="34" charset="0"/>
                <a:cs typeface="Arial" panose="020B0604020202020204" pitchFamily="34" charset="0"/>
              </a:rPr>
              <a:t>How successful is it likely to be?</a:t>
            </a:r>
          </a:p>
          <a:p>
            <a:pPr>
              <a:spcBef>
                <a:spcPts val="900"/>
              </a:spcBef>
            </a:pPr>
            <a:r>
              <a:rPr lang="en-GB" sz="2200" b="1">
                <a:latin typeface="Arial" panose="020B0604020202020204" pitchFamily="34" charset="0"/>
                <a:cs typeface="Arial" panose="020B0604020202020204" pitchFamily="34" charset="0"/>
              </a:rPr>
              <a:t>Disciplinary/performance cases</a:t>
            </a:r>
          </a:p>
          <a:p>
            <a:pPr marL="342900" indent="-342900">
              <a:buFont typeface="Arial"/>
              <a:buChar char="•"/>
            </a:pPr>
            <a:r>
              <a:rPr lang="en-GB" sz="2200">
                <a:latin typeface="Arial" panose="020B0604020202020204" pitchFamily="34" charset="0"/>
                <a:cs typeface="Arial" panose="020B0604020202020204" pitchFamily="34" charset="0"/>
              </a:rPr>
              <a:t>Defend or mitigate?</a:t>
            </a:r>
          </a:p>
          <a:p>
            <a:pPr>
              <a:spcBef>
                <a:spcPts val="900"/>
              </a:spcBef>
            </a:pPr>
            <a:r>
              <a:rPr lang="en-GB" sz="2200" b="1">
                <a:latin typeface="Arial" panose="020B0604020202020204" pitchFamily="34" charset="0"/>
                <a:cs typeface="Arial" panose="020B0604020202020204" pitchFamily="34" charset="0"/>
              </a:rPr>
              <a:t>Others e.g. requests for flexible working</a:t>
            </a:r>
          </a:p>
          <a:p>
            <a:pPr marL="342900" indent="-342900">
              <a:buFont typeface="Arial"/>
              <a:buChar char="•"/>
            </a:pPr>
            <a:r>
              <a:rPr lang="en-GB" sz="2200">
                <a:latin typeface="Arial" panose="020B0604020202020204" pitchFamily="34" charset="0"/>
                <a:cs typeface="Arial" panose="020B0604020202020204" pitchFamily="34" charset="0"/>
              </a:rPr>
              <a:t>Is the member’s request practical?</a:t>
            </a:r>
          </a:p>
          <a:p>
            <a:pPr marL="342900" indent="-342900">
              <a:buFont typeface="Arial"/>
              <a:buChar char="•"/>
            </a:pPr>
            <a:r>
              <a:rPr lang="en-GB" sz="2200">
                <a:latin typeface="Arial" panose="020B0604020202020204" pitchFamily="34" charset="0"/>
                <a:cs typeface="Arial" panose="020B0604020202020204" pitchFamily="34" charset="0"/>
              </a:rPr>
              <a:t>What is the employer’s likely response?</a:t>
            </a:r>
          </a:p>
          <a:p>
            <a:r>
              <a:rPr lang="en-GB" sz="2200" b="1">
                <a:latin typeface="Arial" panose="020B0604020202020204" pitchFamily="34" charset="0"/>
                <a:cs typeface="Arial" panose="020B0604020202020204" pitchFamily="34" charset="0"/>
              </a:rPr>
              <a:t>It might be</a:t>
            </a:r>
          </a:p>
          <a:p>
            <a:pPr marL="342900" indent="-342900">
              <a:buFont typeface="Arial"/>
              <a:buChar char="•"/>
            </a:pPr>
            <a:r>
              <a:rPr lang="en-GB" sz="2200">
                <a:latin typeface="Arial" panose="020B0604020202020204" pitchFamily="34" charset="0"/>
                <a:cs typeface="Arial" panose="020B0604020202020204" pitchFamily="34" charset="0"/>
              </a:rPr>
              <a:t>the issue can be resolved informally?</a:t>
            </a:r>
          </a:p>
          <a:p>
            <a:pPr marL="342900" indent="-342900">
              <a:buFont typeface="Arial"/>
              <a:buChar char="•"/>
            </a:pPr>
            <a:r>
              <a:rPr lang="en-GB" sz="2200">
                <a:latin typeface="Arial" panose="020B0604020202020204" pitchFamily="34" charset="0"/>
                <a:cs typeface="Arial" panose="020B0604020202020204" pitchFamily="34" charset="0"/>
              </a:rPr>
              <a:t>Did they just want to talk to someone?</a:t>
            </a:r>
          </a:p>
        </p:txBody>
      </p:sp>
    </p:spTree>
    <p:extLst>
      <p:ext uri="{BB962C8B-B14F-4D97-AF65-F5344CB8AC3E}">
        <p14:creationId xmlns:p14="http://schemas.microsoft.com/office/powerpoint/2010/main" val="12905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78" y="809204"/>
            <a:ext cx="5178903" cy="1448473"/>
          </a:xfrm>
        </p:spPr>
        <p:txBody>
          <a:bodyPr>
            <a:normAutofit/>
          </a:bodyPr>
          <a:lstStyle/>
          <a:p>
            <a:r>
              <a:rPr lang="en-GB"/>
              <a:t>Possible arguments in mitigation</a:t>
            </a:r>
            <a:endParaRPr lang="en-US"/>
          </a:p>
        </p:txBody>
      </p:sp>
      <p:sp>
        <p:nvSpPr>
          <p:cNvPr id="3" name="Content Placeholder 2"/>
          <p:cNvSpPr>
            <a:spLocks noGrp="1"/>
          </p:cNvSpPr>
          <p:nvPr>
            <p:ph idx="1"/>
          </p:nvPr>
        </p:nvSpPr>
        <p:spPr>
          <a:xfrm>
            <a:off x="1545579" y="2468071"/>
            <a:ext cx="7420000" cy="3096558"/>
          </a:xfrm>
        </p:spPr>
        <p:txBody>
          <a:bodyPr>
            <a:normAutofit lnSpcReduction="10000"/>
          </a:bodyPr>
          <a:lstStyle/>
          <a:p>
            <a:pPr lvl="0">
              <a:buClr>
                <a:schemeClr val="tx1"/>
              </a:buClr>
            </a:pPr>
            <a:r>
              <a:rPr lang="en-GB"/>
              <a:t>A previous good employment record</a:t>
            </a:r>
          </a:p>
          <a:p>
            <a:pPr lvl="0">
              <a:buClr>
                <a:schemeClr val="tx1"/>
              </a:buClr>
            </a:pPr>
            <a:r>
              <a:rPr lang="en-GB"/>
              <a:t>Lack of information or training</a:t>
            </a:r>
          </a:p>
          <a:p>
            <a:pPr lvl="0">
              <a:buClr>
                <a:schemeClr val="tx1"/>
              </a:buClr>
            </a:pPr>
            <a:r>
              <a:rPr lang="en-GB"/>
              <a:t>Unclear or unwritten rules</a:t>
            </a:r>
          </a:p>
          <a:p>
            <a:pPr lvl="0">
              <a:buClr>
                <a:schemeClr val="tx1"/>
              </a:buClr>
            </a:pPr>
            <a:r>
              <a:rPr lang="en-GB"/>
              <a:t>Domestic pressures</a:t>
            </a:r>
          </a:p>
          <a:p>
            <a:pPr lvl="0">
              <a:buClr>
                <a:schemeClr val="tx1"/>
              </a:buClr>
            </a:pPr>
            <a:r>
              <a:rPr lang="en-GB"/>
              <a:t>Medical reasons</a:t>
            </a:r>
          </a:p>
          <a:p>
            <a:pPr lvl="0">
              <a:buClr>
                <a:schemeClr val="tx1"/>
              </a:buClr>
            </a:pPr>
            <a:r>
              <a:rPr lang="en-GB"/>
              <a:t>Poor or lack of investigation</a:t>
            </a:r>
          </a:p>
          <a:p>
            <a:endParaRPr lang="en-US"/>
          </a:p>
        </p:txBody>
      </p:sp>
    </p:spTree>
    <p:extLst>
      <p:ext uri="{BB962C8B-B14F-4D97-AF65-F5344CB8AC3E}">
        <p14:creationId xmlns:p14="http://schemas.microsoft.com/office/powerpoint/2010/main" val="1518369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7" y="264629"/>
            <a:ext cx="8293664" cy="1885523"/>
          </a:xfrm>
        </p:spPr>
        <p:txBody>
          <a:bodyPr/>
          <a:lstStyle/>
          <a:p>
            <a:r>
              <a:rPr lang="en-GB" sz="4000">
                <a:latin typeface="Arial"/>
                <a:cs typeface="Arial"/>
              </a:rPr>
              <a:t>It is all about the policy</a:t>
            </a:r>
            <a:endParaRPr lang="en-US" sz="4000">
              <a:latin typeface="Arial"/>
              <a:cs typeface="Arial"/>
            </a:endParaRPr>
          </a:p>
        </p:txBody>
      </p:sp>
      <p:sp>
        <p:nvSpPr>
          <p:cNvPr id="5" name="TextBox 4"/>
          <p:cNvSpPr txBox="1"/>
          <p:nvPr/>
        </p:nvSpPr>
        <p:spPr>
          <a:xfrm>
            <a:off x="1497027" y="2442467"/>
            <a:ext cx="7444672" cy="677108"/>
          </a:xfrm>
          <a:prstGeom prst="rect">
            <a:avLst/>
          </a:prstGeom>
          <a:noFill/>
        </p:spPr>
        <p:txBody>
          <a:bodyPr wrap="square" lIns="0" tIns="0" rIns="0" bIns="0" rtlCol="0">
            <a:spAutoFit/>
          </a:bodyPr>
          <a:lstStyle/>
          <a:p>
            <a:pPr>
              <a:spcBef>
                <a:spcPts val="900"/>
              </a:spcBef>
            </a:pPr>
            <a:r>
              <a:rPr lang="en-GB" sz="2200">
                <a:latin typeface="Arial" panose="020B0604020202020204" pitchFamily="34" charset="0"/>
                <a:cs typeface="Arial" panose="020B0604020202020204" pitchFamily="34" charset="0"/>
              </a:rPr>
              <a:t>A company may have lots of policy, they clarify how things are done between the employee and the employer.</a:t>
            </a:r>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3E86F698-D45C-7549-A98E-830A2CE36078}"/>
              </a:ext>
            </a:extLst>
          </p:cNvPr>
          <p:cNvSpPr/>
          <p:nvPr/>
        </p:nvSpPr>
        <p:spPr>
          <a:xfrm>
            <a:off x="1497027" y="3316097"/>
            <a:ext cx="3252998" cy="2516623"/>
          </a:xfrm>
          <a:prstGeom prst="rect">
            <a:avLst/>
          </a:prstGeom>
        </p:spPr>
        <p:txBody>
          <a:bodyPr lIns="0" tIns="0" rIns="0" bIns="0" anchor="t">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Disciplinary procedure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Grievance procedure </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Capability procedure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Misconduct policy</a:t>
            </a:r>
          </a:p>
          <a:p>
            <a:pPr marL="342900" indent="-342900">
              <a:spcBef>
                <a:spcPts val="900"/>
              </a:spcBef>
              <a:buFont typeface="Arial"/>
              <a:buChar char="•"/>
            </a:pPr>
            <a:r>
              <a:rPr lang="en-GB" sz="2200">
                <a:latin typeface="Arial"/>
                <a:cs typeface="Arial"/>
              </a:rPr>
              <a:t>Sickness Policy</a:t>
            </a:r>
          </a:p>
          <a:p>
            <a:pPr marL="342900" indent="-342900">
              <a:spcBef>
                <a:spcPts val="900"/>
              </a:spcBef>
              <a:buFont typeface="Arial"/>
              <a:buChar char="•"/>
            </a:pPr>
            <a:r>
              <a:rPr lang="en-GB" sz="2200">
                <a:latin typeface="Arial"/>
                <a:cs typeface="Arial"/>
              </a:rPr>
              <a:t>AWOL Policy</a:t>
            </a:r>
          </a:p>
        </p:txBody>
      </p:sp>
      <p:sp>
        <p:nvSpPr>
          <p:cNvPr id="7" name="Rectangle 6">
            <a:extLst>
              <a:ext uri="{FF2B5EF4-FFF2-40B4-BE49-F238E27FC236}">
                <a16:creationId xmlns:a16="http://schemas.microsoft.com/office/drawing/2014/main" id="{5753503B-6948-564F-841F-28F1B56F2427}"/>
              </a:ext>
            </a:extLst>
          </p:cNvPr>
          <p:cNvSpPr/>
          <p:nvPr/>
        </p:nvSpPr>
        <p:spPr>
          <a:xfrm>
            <a:off x="5138443" y="3316097"/>
            <a:ext cx="4313054" cy="2087745"/>
          </a:xfrm>
          <a:prstGeom prst="rect">
            <a:avLst/>
          </a:prstGeom>
        </p:spPr>
        <p:txBody>
          <a:bodyPr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Performance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management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Improving conduct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Improving performance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Social media policy</a:t>
            </a:r>
          </a:p>
        </p:txBody>
      </p:sp>
    </p:spTree>
    <p:extLst>
      <p:ext uri="{BB962C8B-B14F-4D97-AF65-F5344CB8AC3E}">
        <p14:creationId xmlns:p14="http://schemas.microsoft.com/office/powerpoint/2010/main" val="26182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6" y="582627"/>
            <a:ext cx="6044751" cy="886992"/>
          </a:xfrm>
        </p:spPr>
        <p:txBody>
          <a:bodyPr/>
          <a:lstStyle/>
          <a:p>
            <a:r>
              <a:rPr lang="en-GB" sz="4000">
                <a:latin typeface="Arial"/>
                <a:cs typeface="Arial"/>
              </a:rPr>
              <a:t>Next steps</a:t>
            </a:r>
            <a:endParaRPr lang="en-US" sz="4000">
              <a:latin typeface="Arial"/>
              <a:cs typeface="Arial"/>
            </a:endParaRPr>
          </a:p>
        </p:txBody>
      </p:sp>
      <p:sp>
        <p:nvSpPr>
          <p:cNvPr id="5" name="TextBox 4"/>
          <p:cNvSpPr txBox="1"/>
          <p:nvPr/>
        </p:nvSpPr>
        <p:spPr>
          <a:xfrm>
            <a:off x="1440873" y="1469619"/>
            <a:ext cx="6958659" cy="379865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Advise the member of your view</a:t>
            </a:r>
          </a:p>
          <a:p>
            <a:pPr marL="342900" indent="-342900">
              <a:buFont typeface="Arial"/>
              <a:buChar char="•"/>
            </a:pPr>
            <a:r>
              <a:rPr lang="en-GB" sz="2200">
                <a:latin typeface="Arial" panose="020B0604020202020204" pitchFamily="34" charset="0"/>
                <a:cs typeface="Arial" panose="020B0604020202020204" pitchFamily="34" charset="0"/>
              </a:rPr>
              <a:t>What are the merits of the case</a:t>
            </a:r>
          </a:p>
          <a:p>
            <a:pPr marL="342900" indent="-342900">
              <a:buFont typeface="Arial"/>
              <a:buChar char="•"/>
            </a:pPr>
            <a:r>
              <a:rPr lang="en-GB" sz="2200">
                <a:latin typeface="Arial" panose="020B0604020202020204" pitchFamily="34" charset="0"/>
                <a:cs typeface="Arial" panose="020B0604020202020204" pitchFamily="34" charset="0"/>
              </a:rPr>
              <a:t>Assess the potential for success</a:t>
            </a:r>
          </a:p>
          <a:p>
            <a:pPr marL="342900" indent="-342900">
              <a:buFont typeface="Arial"/>
              <a:buChar char="•"/>
            </a:pPr>
            <a:r>
              <a:rPr lang="en-GB" sz="2200">
                <a:latin typeface="Arial" panose="020B0604020202020204" pitchFamily="34" charset="0"/>
                <a:cs typeface="Arial" panose="020B0604020202020204" pitchFamily="34" charset="0"/>
              </a:rPr>
              <a:t>How best to proceed</a:t>
            </a:r>
          </a:p>
          <a:p>
            <a:pPr marL="342900" indent="-342900">
              <a:buFont typeface="Arial"/>
              <a:buChar char="•"/>
            </a:pPr>
            <a:r>
              <a:rPr lang="en-GB" sz="2200">
                <a:latin typeface="Arial" panose="020B0604020202020204" pitchFamily="34" charset="0"/>
                <a:cs typeface="Arial" panose="020B0604020202020204" pitchFamily="34" charset="0"/>
              </a:rPr>
              <a:t>Manage expectation</a:t>
            </a:r>
          </a:p>
          <a:p>
            <a:pPr>
              <a:spcBef>
                <a:spcPts val="900"/>
              </a:spcBef>
            </a:pPr>
            <a:r>
              <a:rPr lang="en-GB" sz="2200" b="1">
                <a:latin typeface="Arial" panose="020B0604020202020204" pitchFamily="34" charset="0"/>
                <a:cs typeface="Arial" panose="020B0604020202020204" pitchFamily="34" charset="0"/>
              </a:rPr>
              <a:t>Informal resolution</a:t>
            </a:r>
          </a:p>
          <a:p>
            <a:pPr marL="342900" indent="-342900">
              <a:buFont typeface="Arial"/>
              <a:buChar char="•"/>
            </a:pPr>
            <a:r>
              <a:rPr lang="en-GB" sz="2200">
                <a:latin typeface="Arial" panose="020B0604020202020204" pitchFamily="34" charset="0"/>
                <a:cs typeface="Arial" panose="020B0604020202020204" pitchFamily="34" charset="0"/>
              </a:rPr>
              <a:t>Identify appropriate channel contacts to discuss</a:t>
            </a:r>
          </a:p>
          <a:p>
            <a:pPr marL="342900" indent="-342900">
              <a:buFont typeface="Arial"/>
              <a:buChar char="•"/>
            </a:pPr>
            <a:r>
              <a:rPr lang="en-GB" sz="2200">
                <a:latin typeface="Arial" panose="020B0604020202020204" pitchFamily="34" charset="0"/>
                <a:cs typeface="Arial" panose="020B0604020202020204" pitchFamily="34" charset="0"/>
              </a:rPr>
              <a:t>Decide who will pursue it</a:t>
            </a:r>
          </a:p>
          <a:p>
            <a:pPr>
              <a:spcBef>
                <a:spcPts val="900"/>
              </a:spcBef>
            </a:pPr>
            <a:r>
              <a:rPr lang="en-GB" sz="2200" b="1">
                <a:latin typeface="Arial" panose="020B0604020202020204" pitchFamily="34" charset="0"/>
                <a:cs typeface="Arial" panose="020B0604020202020204" pitchFamily="34" charset="0"/>
              </a:rPr>
              <a:t>Formal process</a:t>
            </a:r>
          </a:p>
          <a:p>
            <a:pPr marL="342900" indent="-342900">
              <a:buFont typeface="Arial"/>
              <a:buChar char="•"/>
            </a:pPr>
            <a:r>
              <a:rPr lang="en-GB" sz="2200">
                <a:latin typeface="Arial" panose="020B0604020202020204" pitchFamily="34" charset="0"/>
                <a:cs typeface="Arial" panose="020B0604020202020204" pitchFamily="34" charset="0"/>
              </a:rPr>
              <a:t>Identify what stage in the procedure the case is at</a:t>
            </a:r>
          </a:p>
          <a:p>
            <a:pPr marL="342900" indent="-342900">
              <a:buFont typeface="Arial"/>
              <a:buChar char="•"/>
            </a:pPr>
            <a:r>
              <a:rPr lang="en-GB" sz="2200">
                <a:latin typeface="Arial" panose="020B0604020202020204" pitchFamily="34" charset="0"/>
                <a:cs typeface="Arial" panose="020B0604020202020204" pitchFamily="34" charset="0"/>
              </a:rPr>
              <a:t>Prepare relevant documentation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97026" y="5388381"/>
            <a:ext cx="4183582" cy="677108"/>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it is the members’ case not the reps</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3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1450" y="266137"/>
            <a:ext cx="8902758" cy="1137213"/>
          </a:xfrm>
        </p:spPr>
        <p:txBody>
          <a:bodyPr/>
          <a:lstStyle/>
          <a:p>
            <a:r>
              <a:rPr lang="en-GB" sz="4000">
                <a:latin typeface="Arial"/>
                <a:cs typeface="Arial"/>
              </a:rPr>
              <a:t>Watch out for…</a:t>
            </a:r>
            <a:endParaRPr lang="en-US" sz="4000">
              <a:latin typeface="Arial"/>
              <a:cs typeface="Arial"/>
            </a:endParaRPr>
          </a:p>
        </p:txBody>
      </p:sp>
      <p:sp>
        <p:nvSpPr>
          <p:cNvPr id="5" name="TextBox 4"/>
          <p:cNvSpPr txBox="1"/>
          <p:nvPr/>
        </p:nvSpPr>
        <p:spPr>
          <a:xfrm>
            <a:off x="1441450" y="1765300"/>
            <a:ext cx="8409615" cy="3847207"/>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Possible discrimination within the case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Not always identified as such by the member – such as maternity.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Unlawful if falls within one of the Equality Act ‘protected characteristics’</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Strict timescales for tribunal claims – these are not to be dictated by the employer. Lodge the claim with your officer well before the deadline of 3 months minus 1 day</a:t>
            </a: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a:p>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41449" y="5118101"/>
            <a:ext cx="6972299" cy="677108"/>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If in doubt, check with other reps within the branch</a:t>
            </a:r>
            <a:r>
              <a:rPr lang="en-GB" sz="2200">
                <a:latin typeface="Arial" panose="020B0604020202020204" pitchFamily="34" charset="0"/>
                <a:cs typeface="Arial" panose="020B0604020202020204" pitchFamily="34" charset="0"/>
              </a:rPr>
              <a:t> </a:t>
            </a:r>
            <a:r>
              <a:rPr lang="en-GB" sz="2200" b="1">
                <a:latin typeface="Arial" panose="020B0604020202020204" pitchFamily="34" charset="0"/>
                <a:cs typeface="Arial" panose="020B0604020202020204" pitchFamily="34" charset="0"/>
              </a:rPr>
              <a:t>or your Prospect/Bectu Officer</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349867"/>
            <a:ext cx="8309849" cy="1159836"/>
          </a:xfrm>
        </p:spPr>
        <p:txBody>
          <a:bodyPr/>
          <a:lstStyle/>
          <a:p>
            <a:r>
              <a:rPr lang="en-GB" sz="4000">
                <a:latin typeface="Arial"/>
                <a:cs typeface="Arial"/>
              </a:rPr>
              <a:t>Putting the case</a:t>
            </a:r>
            <a:endParaRPr lang="en-US" sz="4000">
              <a:latin typeface="Arial"/>
              <a:cs typeface="Arial"/>
            </a:endParaRPr>
          </a:p>
        </p:txBody>
      </p:sp>
      <p:sp>
        <p:nvSpPr>
          <p:cNvPr id="5" name="TextBox 4"/>
          <p:cNvSpPr txBox="1"/>
          <p:nvPr/>
        </p:nvSpPr>
        <p:spPr>
          <a:xfrm>
            <a:off x="1480842" y="1694368"/>
            <a:ext cx="8666570" cy="4186455"/>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Agree a hearing date with employer</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The member has to inform the employer you are representing them </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There is usually some flexibility over date and time </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Prepare a written document</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Set out the member’s grievance/defence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Explain relevance of any documentary evidence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Put the documents into the order you are going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to talk about them</a:t>
            </a:r>
          </a:p>
          <a:p>
            <a:pPr>
              <a:spcBef>
                <a:spcPts val="900"/>
              </a:spcBef>
            </a:pPr>
            <a:r>
              <a:rPr lang="en-GB" sz="2200" b="1">
                <a:latin typeface="Arial" panose="020B0604020202020204" pitchFamily="34" charset="0"/>
                <a:cs typeface="Arial" panose="020B0604020202020204" pitchFamily="34" charset="0"/>
              </a:rPr>
              <a:t>Attend the hearing</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Agree with the member who will put the case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Make sure they are prepared for questions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68887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6122898" cy="1653210"/>
          </a:xfrm>
        </p:spPr>
        <p:txBody>
          <a:bodyPr>
            <a:normAutofit/>
          </a:bodyPr>
          <a:lstStyle/>
          <a:p>
            <a:r>
              <a:rPr lang="en-GB"/>
              <a:t>Investigation Meetings – Ground Rules </a:t>
            </a:r>
          </a:p>
        </p:txBody>
      </p:sp>
      <p:sp>
        <p:nvSpPr>
          <p:cNvPr id="3" name="Content Placeholder 2"/>
          <p:cNvSpPr>
            <a:spLocks noGrp="1"/>
          </p:cNvSpPr>
          <p:nvPr>
            <p:ph idx="1"/>
          </p:nvPr>
        </p:nvSpPr>
        <p:spPr>
          <a:xfrm>
            <a:off x="1475523" y="2743200"/>
            <a:ext cx="6357568" cy="3784599"/>
          </a:xfrm>
        </p:spPr>
        <p:txBody>
          <a:bodyPr>
            <a:normAutofit/>
          </a:bodyPr>
          <a:lstStyle/>
          <a:p>
            <a:pPr>
              <a:buClr>
                <a:schemeClr val="tx1"/>
              </a:buClr>
            </a:pPr>
            <a:r>
              <a:rPr lang="en-GB" sz="2200"/>
              <a:t>Employer procedures should make the role of the union rep clear</a:t>
            </a:r>
          </a:p>
          <a:p>
            <a:pPr>
              <a:buClr>
                <a:schemeClr val="tx1"/>
              </a:buClr>
            </a:pPr>
            <a:r>
              <a:rPr lang="en-GB" sz="2200"/>
              <a:t>To be allowed to accompany the member (?)</a:t>
            </a:r>
          </a:p>
          <a:p>
            <a:pPr>
              <a:buClr>
                <a:schemeClr val="tx1"/>
              </a:buClr>
            </a:pPr>
            <a:r>
              <a:rPr lang="en-GB" sz="2200"/>
              <a:t>To speak on behalf of the member (?)</a:t>
            </a:r>
          </a:p>
          <a:p>
            <a:pPr>
              <a:buClr>
                <a:schemeClr val="tx1"/>
              </a:buClr>
            </a:pPr>
            <a:r>
              <a:rPr lang="en-GB" sz="2200"/>
              <a:t>To be able to sum up the members point of view</a:t>
            </a:r>
          </a:p>
          <a:p>
            <a:pPr>
              <a:buClr>
                <a:schemeClr val="tx1"/>
              </a:buClr>
            </a:pPr>
            <a:r>
              <a:rPr lang="en-GB" sz="2200"/>
              <a:t>A rep needs to check what their workplace policy allows</a:t>
            </a:r>
          </a:p>
          <a:p>
            <a:pPr>
              <a:buClr>
                <a:schemeClr val="tx1"/>
              </a:buClr>
            </a:pPr>
            <a:r>
              <a:rPr lang="en-GB" sz="2200"/>
              <a:t>Attendance via call/teams/zoom </a:t>
            </a:r>
          </a:p>
          <a:p>
            <a:pPr>
              <a:buClr>
                <a:schemeClr val="tx1"/>
              </a:buClr>
            </a:pPr>
            <a:endParaRPr lang="en-GB" sz="2200"/>
          </a:p>
        </p:txBody>
      </p:sp>
    </p:spTree>
    <p:extLst>
      <p:ext uri="{BB962C8B-B14F-4D97-AF65-F5344CB8AC3E}">
        <p14:creationId xmlns:p14="http://schemas.microsoft.com/office/powerpoint/2010/main" val="382788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1" y="266136"/>
            <a:ext cx="8863367" cy="1384639"/>
          </a:xfrm>
        </p:spPr>
        <p:txBody>
          <a:bodyPr/>
          <a:lstStyle/>
          <a:p>
            <a:r>
              <a:rPr lang="en-GB" sz="4000">
                <a:latin typeface="Arial"/>
                <a:cs typeface="Arial"/>
              </a:rPr>
              <a:t>Hearings: Ground rules</a:t>
            </a:r>
            <a:endParaRPr lang="en-US" sz="4000">
              <a:latin typeface="Arial"/>
              <a:cs typeface="Arial"/>
            </a:endParaRPr>
          </a:p>
        </p:txBody>
      </p:sp>
      <p:sp>
        <p:nvSpPr>
          <p:cNvPr id="5" name="TextBox 4"/>
          <p:cNvSpPr txBox="1"/>
          <p:nvPr/>
        </p:nvSpPr>
        <p:spPr>
          <a:xfrm>
            <a:off x="1480841" y="1869260"/>
            <a:ext cx="8504731" cy="350973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Employer procedures should make the role of union rep clear</a:t>
            </a:r>
          </a:p>
          <a:p>
            <a:pPr marL="800100" lvl="1" indent="-342900">
              <a:spcBef>
                <a:spcPts val="200"/>
              </a:spcBef>
              <a:buFont typeface="Arial" panose="020B0604020202020204" pitchFamily="34" charset="0"/>
              <a:buChar char="•"/>
            </a:pPr>
            <a:r>
              <a:rPr lang="en-GB" sz="2200">
                <a:latin typeface="Arial" panose="020B0604020202020204" pitchFamily="34" charset="0"/>
                <a:cs typeface="Arial" panose="020B0604020202020204" pitchFamily="34" charset="0"/>
              </a:rPr>
              <a:t>To be allowed to accompany the member</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speak on behalf of the member</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highlight missing or conflicting evidence</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be able sum up the case</a:t>
            </a:r>
          </a:p>
          <a:p>
            <a:pPr marL="800100" lvl="1" indent="-342900">
              <a:spcBef>
                <a:spcPts val="200"/>
              </a:spcBef>
              <a:buFont typeface="Arial"/>
              <a:buChar char="•"/>
            </a:pPr>
            <a:r>
              <a:rPr lang="en-GB" sz="2200" b="1" u="sng">
                <a:latin typeface="Arial" panose="020B0604020202020204" pitchFamily="34" charset="0"/>
                <a:cs typeface="Arial" panose="020B0604020202020204" pitchFamily="34" charset="0"/>
              </a:rPr>
              <a:t>Not </a:t>
            </a:r>
            <a:r>
              <a:rPr lang="en-GB" sz="2200">
                <a:latin typeface="Arial" panose="020B0604020202020204" pitchFamily="34" charset="0"/>
                <a:cs typeface="Arial" panose="020B0604020202020204" pitchFamily="34" charset="0"/>
              </a:rPr>
              <a:t>to answer questions on behalf of the member</a:t>
            </a:r>
            <a:endParaRPr lang="en-GB" sz="2200" b="1" u="sng">
              <a:latin typeface="Arial" panose="020B0604020202020204" pitchFamily="34" charset="0"/>
              <a:cs typeface="Arial" panose="020B0604020202020204" pitchFamily="34" charset="0"/>
            </a:endParaRPr>
          </a:p>
          <a:p>
            <a:pPr>
              <a:spcBef>
                <a:spcPts val="900"/>
              </a:spcBef>
            </a:pPr>
            <a:r>
              <a:rPr lang="en-GB" sz="2200" b="1">
                <a:latin typeface="Arial" panose="020B0604020202020204" pitchFamily="34" charset="0"/>
                <a:cs typeface="Arial" panose="020B0604020202020204" pitchFamily="34" charset="0"/>
              </a:rPr>
              <a:t>You may request an adjournment</a:t>
            </a:r>
          </a:p>
          <a:p>
            <a:pPr marL="800100" lvl="1" indent="-342900">
              <a:buFont typeface="Arial"/>
              <a:buChar char="•"/>
            </a:pPr>
            <a:r>
              <a:rPr lang="en-GB" sz="2200">
                <a:latin typeface="Arial" panose="020B0604020202020204" pitchFamily="34" charset="0"/>
                <a:cs typeface="Arial" panose="020B0604020202020204" pitchFamily="34" charset="0"/>
              </a:rPr>
              <a:t>If the member is confused or distressed</a:t>
            </a:r>
          </a:p>
          <a:p>
            <a:pPr marL="800100" lvl="1" indent="-342900">
              <a:buFont typeface="Arial"/>
              <a:buChar char="•"/>
            </a:pPr>
            <a:r>
              <a:rPr lang="en-GB" sz="2200">
                <a:latin typeface="Arial" panose="020B0604020202020204" pitchFamily="34" charset="0"/>
                <a:cs typeface="Arial" panose="020B0604020202020204" pitchFamily="34" charset="0"/>
              </a:rPr>
              <a:t>If you hear something that is new to you!</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80841" y="5300283"/>
            <a:ext cx="5745347" cy="762953"/>
          </a:xfrm>
          <a:prstGeom prst="rect">
            <a:avLst/>
          </a:prstGeom>
          <a:noFill/>
        </p:spPr>
        <p:txBody>
          <a:bodyPr wrap="square" lIns="0" tIns="0" rIns="0" bIns="0" rtlCol="0">
            <a:noAutofit/>
          </a:bodyPr>
          <a:lstStyle/>
          <a:p>
            <a:r>
              <a:rPr lang="en-US" sz="2200">
                <a:latin typeface="Arial" panose="020B0604020202020204" pitchFamily="34" charset="0"/>
                <a:cs typeface="Arial" panose="020B0604020202020204" pitchFamily="34" charset="0"/>
              </a:rPr>
              <a:t>The Employment Relations Act refers to the right to accompany, not the right to represent </a:t>
            </a:r>
          </a:p>
          <a:p>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34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266136"/>
            <a:ext cx="8863366" cy="1748781"/>
          </a:xfrm>
        </p:spPr>
        <p:txBody>
          <a:bodyPr/>
          <a:lstStyle/>
          <a:p>
            <a:r>
              <a:rPr lang="en-GB" sz="4000">
                <a:latin typeface="Arial"/>
                <a:cs typeface="Arial"/>
              </a:rPr>
              <a:t>The outcome</a:t>
            </a:r>
            <a:endParaRPr lang="en-US" sz="4000">
              <a:latin typeface="Arial"/>
              <a:cs typeface="Arial"/>
            </a:endParaRPr>
          </a:p>
        </p:txBody>
      </p:sp>
      <p:sp>
        <p:nvSpPr>
          <p:cNvPr id="5" name="TextBox 4"/>
          <p:cNvSpPr txBox="1"/>
          <p:nvPr/>
        </p:nvSpPr>
        <p:spPr>
          <a:xfrm>
            <a:off x="1480843" y="2314322"/>
            <a:ext cx="6724482" cy="3125346"/>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Employer will inform member of outcome</a:t>
            </a:r>
          </a:p>
          <a:p>
            <a:pPr>
              <a:spcBef>
                <a:spcPts val="900"/>
              </a:spcBef>
            </a:pPr>
            <a:r>
              <a:rPr lang="en-GB" sz="2200">
                <a:latin typeface="Arial" panose="020B0604020202020204" pitchFamily="34" charset="0"/>
                <a:cs typeface="Arial" panose="020B0604020202020204" pitchFamily="34" charset="0"/>
              </a:rPr>
              <a:t>If successful:</a:t>
            </a:r>
          </a:p>
          <a:p>
            <a:pPr marL="342900" indent="-342900">
              <a:buFont typeface="Arial"/>
              <a:buChar char="•"/>
            </a:pPr>
            <a:r>
              <a:rPr lang="en-GB" sz="2200">
                <a:latin typeface="Arial" panose="020B0604020202020204" pitchFamily="34" charset="0"/>
                <a:cs typeface="Arial" panose="020B0604020202020204" pitchFamily="34" charset="0"/>
              </a:rPr>
              <a:t>Make sure member understands that!</a:t>
            </a:r>
          </a:p>
          <a:p>
            <a:pPr marL="342900" indent="-342900">
              <a:buFont typeface="Arial"/>
              <a:buChar char="•"/>
            </a:pPr>
            <a:r>
              <a:rPr lang="en-GB" sz="2200">
                <a:latin typeface="Arial" panose="020B0604020202020204" pitchFamily="34" charset="0"/>
                <a:cs typeface="Arial" panose="020B0604020202020204" pitchFamily="34" charset="0"/>
              </a:rPr>
              <a:t>Tell member how they can show their appreciation e.g. recruiting colleagues, helping in the branch</a:t>
            </a:r>
          </a:p>
          <a:p>
            <a:pPr>
              <a:spcBef>
                <a:spcPts val="900"/>
              </a:spcBef>
            </a:pPr>
            <a:r>
              <a:rPr lang="en-GB" sz="2200">
                <a:latin typeface="Arial" panose="020B0604020202020204" pitchFamily="34" charset="0"/>
                <a:cs typeface="Arial" panose="020B0604020202020204" pitchFamily="34" charset="0"/>
              </a:rPr>
              <a:t>If not successful:</a:t>
            </a:r>
          </a:p>
          <a:p>
            <a:pPr marL="342900" indent="-342900">
              <a:buFont typeface="Arial"/>
              <a:buChar char="•"/>
            </a:pPr>
            <a:r>
              <a:rPr lang="en-GB" sz="2200">
                <a:latin typeface="Arial" panose="020B0604020202020204" pitchFamily="34" charset="0"/>
                <a:cs typeface="Arial" panose="020B0604020202020204" pitchFamily="34" charset="0"/>
              </a:rPr>
              <a:t>Consider whether to appeal</a:t>
            </a:r>
          </a:p>
          <a:p>
            <a:pPr marL="342900" indent="-342900">
              <a:buFont typeface="Arial"/>
              <a:buChar char="•"/>
            </a:pPr>
            <a:r>
              <a:rPr lang="en-GB" sz="2200">
                <a:latin typeface="Arial" panose="020B0604020202020204" pitchFamily="34" charset="0"/>
                <a:cs typeface="Arial" panose="020B0604020202020204" pitchFamily="34" charset="0"/>
              </a:rPr>
              <a:t>If potential legal case, consult your Prospect/Bectu Officer</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05503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369" y="500807"/>
            <a:ext cx="9064955" cy="1470025"/>
          </a:xfrm>
        </p:spPr>
        <p:txBody>
          <a:bodyPr/>
          <a:lstStyle/>
          <a:p>
            <a:r>
              <a:rPr lang="en-GB" sz="4000">
                <a:latin typeface="Arial"/>
                <a:cs typeface="Arial"/>
              </a:rPr>
              <a:t>Legal cases</a:t>
            </a:r>
            <a:endParaRPr lang="en-US" sz="4000">
              <a:latin typeface="Arial"/>
              <a:cs typeface="Arial"/>
            </a:endParaRPr>
          </a:p>
        </p:txBody>
      </p:sp>
      <p:sp>
        <p:nvSpPr>
          <p:cNvPr id="5" name="TextBox 4"/>
          <p:cNvSpPr txBox="1"/>
          <p:nvPr/>
        </p:nvSpPr>
        <p:spPr>
          <a:xfrm>
            <a:off x="1465368" y="2192942"/>
            <a:ext cx="6845151" cy="3431023"/>
          </a:xfrm>
          <a:prstGeom prst="rect">
            <a:avLst/>
          </a:prstGeom>
          <a:noFill/>
        </p:spPr>
        <p:txBody>
          <a:bodyPr wrap="square" lIns="0" tIns="0" rIns="0" bIns="0" rtlCol="0">
            <a:noAutofit/>
          </a:bodyPr>
          <a:lstStyle/>
          <a:p>
            <a:pPr>
              <a:spcBef>
                <a:spcPts val="900"/>
              </a:spcBef>
            </a:pPr>
            <a:r>
              <a:rPr lang="en-GB" sz="2200" b="1">
                <a:latin typeface="Arial" panose="020B0604020202020204" pitchFamily="34" charset="0"/>
                <a:cs typeface="Arial" panose="020B0604020202020204" pitchFamily="34" charset="0"/>
              </a:rPr>
              <a:t>Only the legal officer/Deputy General Secretary/ General Secretary can authorise a legal case.</a:t>
            </a:r>
            <a:r>
              <a:rPr lang="en-GB" sz="2200">
                <a:latin typeface="Arial" panose="020B0604020202020204" pitchFamily="34" charset="0"/>
                <a:cs typeface="Arial" panose="020B0604020202020204" pitchFamily="34" charset="0"/>
              </a:rPr>
              <a:t> </a:t>
            </a:r>
          </a:p>
          <a:p>
            <a:pPr marL="342900" indent="-342900">
              <a:spcBef>
                <a:spcPts val="400"/>
              </a:spcBef>
              <a:buFont typeface="Arial" panose="020B0604020202020204" pitchFamily="34" charset="0"/>
              <a:buChar char="•"/>
            </a:pPr>
            <a:r>
              <a:rPr lang="en-GB" sz="2200">
                <a:latin typeface="Arial" panose="020B0604020202020204" pitchFamily="34" charset="0"/>
                <a:cs typeface="Arial" panose="020B0604020202020204" pitchFamily="34" charset="0"/>
              </a:rPr>
              <a:t>Flag potential legal cases to the officer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well before any deadlines</a:t>
            </a:r>
          </a:p>
          <a:p>
            <a:pPr marL="342900" indent="-342900">
              <a:spcBef>
                <a:spcPts val="400"/>
              </a:spcBef>
              <a:buFont typeface="Arial" panose="020B0604020202020204" pitchFamily="34" charset="0"/>
              <a:buChar char="•"/>
            </a:pPr>
            <a:r>
              <a:rPr lang="en-GB" sz="2200">
                <a:latin typeface="Arial" panose="020B0604020202020204" pitchFamily="34" charset="0"/>
                <a:cs typeface="Arial" panose="020B0604020202020204" pitchFamily="34" charset="0"/>
              </a:rPr>
              <a:t>Prospect/Bectu will not take any legal case where the member has taken legal advice elsewhere</a:t>
            </a:r>
          </a:p>
          <a:p>
            <a:pPr>
              <a:spcBef>
                <a:spcPts val="900"/>
              </a:spcBef>
            </a:pPr>
            <a:r>
              <a:rPr lang="en-GB" sz="2200" b="1">
                <a:latin typeface="Arial" panose="020B0604020202020204" pitchFamily="34" charset="0"/>
                <a:cs typeface="Arial" panose="020B0604020202020204" pitchFamily="34" charset="0"/>
              </a:rPr>
              <a:t>Member has right to take ET or other </a:t>
            </a:r>
            <a:br>
              <a:rPr lang="en-GB" sz="2200" b="1">
                <a:latin typeface="Arial" panose="020B0604020202020204" pitchFamily="34" charset="0"/>
                <a:cs typeface="Arial" panose="020B0604020202020204" pitchFamily="34" charset="0"/>
              </a:rPr>
            </a:br>
            <a:r>
              <a:rPr lang="en-GB" sz="2200" b="1">
                <a:latin typeface="Arial" panose="020B0604020202020204" pitchFamily="34" charset="0"/>
                <a:cs typeface="Arial" panose="020B0604020202020204" pitchFamily="34" charset="0"/>
              </a:rPr>
              <a:t>legal case on own account</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You must inform them of this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1020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C6EA-830F-5618-4088-1D7ECCF2DD55}"/>
              </a:ext>
            </a:extLst>
          </p:cNvPr>
          <p:cNvSpPr>
            <a:spLocks noGrp="1"/>
          </p:cNvSpPr>
          <p:nvPr>
            <p:ph type="title"/>
          </p:nvPr>
        </p:nvSpPr>
        <p:spPr>
          <a:xfrm>
            <a:off x="1175272" y="621315"/>
            <a:ext cx="7760988" cy="1507735"/>
          </a:xfrm>
        </p:spPr>
        <p:txBody>
          <a:bodyPr/>
          <a:lstStyle/>
          <a:p>
            <a:r>
              <a:rPr lang="en-GB"/>
              <a:t>Session 1: Let’s get started Activity A: Introductions</a:t>
            </a:r>
          </a:p>
        </p:txBody>
      </p:sp>
      <p:sp>
        <p:nvSpPr>
          <p:cNvPr id="3" name="Content Placeholder 2">
            <a:extLst>
              <a:ext uri="{FF2B5EF4-FFF2-40B4-BE49-F238E27FC236}">
                <a16:creationId xmlns:a16="http://schemas.microsoft.com/office/drawing/2014/main" id="{CB6EFF3C-2AF3-E216-ED30-CB6129844E09}"/>
              </a:ext>
            </a:extLst>
          </p:cNvPr>
          <p:cNvSpPr>
            <a:spLocks noGrp="1"/>
          </p:cNvSpPr>
          <p:nvPr>
            <p:ph idx="1"/>
          </p:nvPr>
        </p:nvSpPr>
        <p:spPr/>
        <p:txBody>
          <a:bodyPr>
            <a:normAutofit fontScale="92500" lnSpcReduction="10000"/>
          </a:bodyPr>
          <a:lstStyle/>
          <a:p>
            <a:pPr lvl="0">
              <a:buClr>
                <a:srgbClr val="28292B"/>
              </a:buClr>
            </a:pPr>
            <a:r>
              <a:rPr lang="en-GB"/>
              <a:t>Your name (what you what you want to be called) </a:t>
            </a:r>
          </a:p>
          <a:p>
            <a:pPr lvl="0">
              <a:buClr>
                <a:srgbClr val="28292B"/>
              </a:buClr>
            </a:pPr>
            <a:r>
              <a:rPr lang="en-GB"/>
              <a:t>the company/organisation you work for</a:t>
            </a:r>
          </a:p>
          <a:p>
            <a:pPr lvl="0">
              <a:buClr>
                <a:srgbClr val="28292B"/>
              </a:buClr>
            </a:pPr>
            <a:r>
              <a:rPr lang="en-GB"/>
              <a:t>the most common issues in your workplace (so far as you know)? Are they mainly about conduct or performance?</a:t>
            </a:r>
          </a:p>
          <a:p>
            <a:pPr lvl="0">
              <a:buClr>
                <a:srgbClr val="28292B"/>
              </a:buClr>
            </a:pPr>
            <a:r>
              <a:rPr lang="en-GB"/>
              <a:t>what you would they like to know before returning to your workplace.</a:t>
            </a:r>
          </a:p>
          <a:p>
            <a:endParaRPr lang="en-GB"/>
          </a:p>
        </p:txBody>
      </p:sp>
    </p:spTree>
    <p:extLst>
      <p:ext uri="{BB962C8B-B14F-4D97-AF65-F5344CB8AC3E}">
        <p14:creationId xmlns:p14="http://schemas.microsoft.com/office/powerpoint/2010/main" val="4245781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8035095" cy="1705883"/>
          </a:xfrm>
        </p:spPr>
        <p:txBody>
          <a:bodyPr/>
          <a:lstStyle/>
          <a:p>
            <a:r>
              <a:rPr lang="en-US">
                <a:latin typeface="Arial"/>
                <a:cs typeface="Arial"/>
              </a:rPr>
              <a:t>Interview skills </a:t>
            </a:r>
            <a:br>
              <a:rPr lang="en-US">
                <a:latin typeface="Arial"/>
                <a:cs typeface="Arial"/>
              </a:rPr>
            </a:br>
            <a:r>
              <a:rPr lang="en-US" sz="4000">
                <a:latin typeface="Arial"/>
                <a:cs typeface="Arial"/>
              </a:rPr>
              <a:t>Between a rep and a member</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743952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211" y="266136"/>
            <a:ext cx="8830997" cy="1894437"/>
          </a:xfrm>
        </p:spPr>
        <p:txBody>
          <a:bodyPr/>
          <a:lstStyle/>
          <a:p>
            <a:r>
              <a:rPr lang="en-US" sz="4000">
                <a:latin typeface="Arial"/>
                <a:cs typeface="Arial"/>
              </a:rPr>
              <a:t>Before the interview</a:t>
            </a:r>
          </a:p>
        </p:txBody>
      </p:sp>
      <p:sp>
        <p:nvSpPr>
          <p:cNvPr id="5" name="TextBox 4"/>
          <p:cNvSpPr txBox="1"/>
          <p:nvPr/>
        </p:nvSpPr>
        <p:spPr>
          <a:xfrm>
            <a:off x="1513210" y="2516622"/>
            <a:ext cx="7646973" cy="3366287"/>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Check whether they are a member or non-member</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Arrange a time to meet and set aside enough time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Ask them to write up what has happened before you meet </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Select a suitable meeting room</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Get relevant documents such as agreements and policies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Take a note-book/pro-forma and pen</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93234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658" y="169333"/>
            <a:ext cx="8326033" cy="1416706"/>
          </a:xfrm>
        </p:spPr>
        <p:txBody>
          <a:bodyPr/>
          <a:lstStyle/>
          <a:p>
            <a:r>
              <a:rPr lang="en-US" sz="4000">
                <a:latin typeface="Arial"/>
                <a:cs typeface="Arial"/>
              </a:rPr>
              <a:t>During the interview</a:t>
            </a:r>
          </a:p>
        </p:txBody>
      </p:sp>
      <p:sp>
        <p:nvSpPr>
          <p:cNvPr id="5" name="TextBox 4"/>
          <p:cNvSpPr txBox="1"/>
          <p:nvPr/>
        </p:nvSpPr>
        <p:spPr>
          <a:xfrm>
            <a:off x="1464658" y="1745741"/>
            <a:ext cx="7582238" cy="2854243"/>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Reassure the member and put them at ease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 they may be upset or angry</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Ask if notes can be written down</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Ask the member what they hope to get out of the interview</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Ask questions to clarify your understanding</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or get more information.</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Use positive body language –</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E094CDF7-9A3E-6746-967F-FB1D05647ACB}"/>
              </a:ext>
            </a:extLst>
          </p:cNvPr>
          <p:cNvSpPr/>
          <p:nvPr/>
        </p:nvSpPr>
        <p:spPr>
          <a:xfrm>
            <a:off x="1804523" y="4624260"/>
            <a:ext cx="3155895" cy="1355924"/>
          </a:xfrm>
          <a:prstGeom prst="rect">
            <a:avLst/>
          </a:prstGeom>
        </p:spPr>
        <p:txBody>
          <a:bodyPr lIns="0" tIns="0" rIns="0" bIns="0">
            <a:noAutofit/>
          </a:bodyPr>
          <a:lstStyle/>
          <a:p>
            <a:pPr marL="342900" indent="-342900">
              <a:buFont typeface="Wingdings" pitchFamily="2" charset="2"/>
              <a:buChar char="§"/>
            </a:pPr>
            <a:r>
              <a:rPr lang="en-US" sz="2200">
                <a:latin typeface="Arial" panose="020B0604020202020204" pitchFamily="34" charset="0"/>
                <a:cs typeface="Arial" panose="020B0604020202020204" pitchFamily="34" charset="0"/>
              </a:rPr>
              <a:t>face the person</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adopt an open posture</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keep good eye contact</a:t>
            </a:r>
            <a:endParaRPr lang="en-GB" sz="22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ED8D59-7CDB-054C-8BD7-D7C687CB6CBB}"/>
              </a:ext>
            </a:extLst>
          </p:cNvPr>
          <p:cNvSpPr/>
          <p:nvPr/>
        </p:nvSpPr>
        <p:spPr>
          <a:xfrm>
            <a:off x="5061659" y="4624260"/>
            <a:ext cx="3038559" cy="1441229"/>
          </a:xfrm>
          <a:prstGeom prst="rect">
            <a:avLst/>
          </a:prstGeom>
        </p:spPr>
        <p:txBody>
          <a:bodyPr lIns="0" tIns="0" rIns="0" bIns="0">
            <a:noAutofit/>
          </a:bodyPr>
          <a:lstStyle/>
          <a:p>
            <a:pPr marL="342900" indent="-342900">
              <a:buFont typeface="Wingdings" pitchFamily="2" charset="2"/>
              <a:buChar char="§"/>
            </a:pPr>
            <a:r>
              <a:rPr lang="en-US" sz="2200">
                <a:latin typeface="Arial" panose="020B0604020202020204" pitchFamily="34" charset="0"/>
                <a:cs typeface="Arial" panose="020B0604020202020204" pitchFamily="34" charset="0"/>
              </a:rPr>
              <a:t>lean slightly towards the person you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are listening to</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try to be relaxed</a:t>
            </a:r>
          </a:p>
        </p:txBody>
      </p:sp>
    </p:spTree>
    <p:extLst>
      <p:ext uri="{BB962C8B-B14F-4D97-AF65-F5344CB8AC3E}">
        <p14:creationId xmlns:p14="http://schemas.microsoft.com/office/powerpoint/2010/main" val="1822955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750" y="43547"/>
            <a:ext cx="8871458" cy="1497928"/>
          </a:xfrm>
        </p:spPr>
        <p:txBody>
          <a:bodyPr/>
          <a:lstStyle/>
          <a:p>
            <a:r>
              <a:rPr lang="en-US" sz="4000">
                <a:latin typeface="Arial"/>
                <a:cs typeface="Arial"/>
              </a:rPr>
              <a:t>Get the facts </a:t>
            </a:r>
            <a:r>
              <a:rPr lang="en-US" sz="2800">
                <a:latin typeface="Arial"/>
                <a:cs typeface="Arial"/>
              </a:rPr>
              <a:t>(use Pro-forma)</a:t>
            </a:r>
          </a:p>
        </p:txBody>
      </p:sp>
      <p:sp>
        <p:nvSpPr>
          <p:cNvPr id="5" name="TextBox 4"/>
          <p:cNvSpPr txBox="1"/>
          <p:nvPr/>
        </p:nvSpPr>
        <p:spPr>
          <a:xfrm>
            <a:off x="1472750" y="1800420"/>
            <a:ext cx="6125671" cy="4232134"/>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When: the date(s) and time(s)of the incident</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Who: was involved?</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Where: did the incident(s) take place?</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What: is the problem?</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Why: has it come to this?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How can you help?</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Explain possible outcomes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Listen actively – commit yourself to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receiving accurately the other person’s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ideas, facts and opinions. </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443063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025729"/>
            <a:ext cx="6562641" cy="903713"/>
          </a:xfrm>
        </p:spPr>
        <p:txBody>
          <a:bodyPr/>
          <a:lstStyle/>
          <a:p>
            <a:r>
              <a:rPr lang="en-US" sz="4000">
                <a:latin typeface="Arial"/>
                <a:cs typeface="Arial"/>
              </a:rPr>
              <a:t>At the end of the interview</a:t>
            </a:r>
          </a:p>
        </p:txBody>
      </p:sp>
      <p:sp>
        <p:nvSpPr>
          <p:cNvPr id="5" name="TextBox 4"/>
          <p:cNvSpPr txBox="1"/>
          <p:nvPr/>
        </p:nvSpPr>
        <p:spPr>
          <a:xfrm>
            <a:off x="1480842" y="2091129"/>
            <a:ext cx="7436581" cy="3129266"/>
          </a:xfrm>
          <a:prstGeom prst="rect">
            <a:avLst/>
          </a:prstGeom>
          <a:noFill/>
        </p:spPr>
        <p:txBody>
          <a:bodyPr wrap="square" lIns="0" tIns="0" rIns="0" bIns="0" rtlCol="0">
            <a:noAutofit/>
          </a:bodyPr>
          <a:lstStyle/>
          <a:p>
            <a:pPr marL="342900" lvl="0" indent="-342900">
              <a:spcBef>
                <a:spcPts val="900"/>
              </a:spcBef>
              <a:buFont typeface="Arial"/>
              <a:buChar char="•"/>
            </a:pPr>
            <a:r>
              <a:rPr lang="en-GB" sz="2200">
                <a:latin typeface="Arial" panose="020B0604020202020204" pitchFamily="34" charset="0"/>
                <a:cs typeface="Arial" panose="020B0604020202020204" pitchFamily="34" charset="0"/>
              </a:rPr>
              <a:t>Check that you are clear on the facts.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Explain possible outcomes – manage their expectations.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Tell the member what will happen next and what you want them to do; check they have understood.</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Involve the member – where possible allow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the member to assist in planning.</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Set a date to meet the member again.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Rectangle 6"/>
          <p:cNvSpPr/>
          <p:nvPr/>
        </p:nvSpPr>
        <p:spPr>
          <a:xfrm>
            <a:off x="1480842" y="5109574"/>
            <a:ext cx="4511829" cy="722697"/>
          </a:xfrm>
          <a:prstGeom prst="rect">
            <a:avLst/>
          </a:prstGeom>
        </p:spPr>
        <p:txBody>
          <a:bodyPr wrap="square" lIns="0" tIns="0" rIns="0" bIns="0">
            <a:noAutofit/>
          </a:bodyPr>
          <a:lstStyle/>
          <a:p>
            <a:r>
              <a:rPr lang="en-GB" sz="2200" b="1">
                <a:latin typeface="Arial" panose="020B0604020202020204" pitchFamily="34" charset="0"/>
                <a:cs typeface="Arial" panose="020B0604020202020204" pitchFamily="34" charset="0"/>
              </a:rPr>
              <a:t>Confirm key points of the meeting by e-mail afterwards.</a:t>
            </a: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218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935" y="792510"/>
            <a:ext cx="5721069" cy="982245"/>
          </a:xfrm>
        </p:spPr>
        <p:txBody>
          <a:bodyPr/>
          <a:lstStyle/>
          <a:p>
            <a:r>
              <a:rPr lang="en-US" sz="4000">
                <a:latin typeface="Arial"/>
                <a:cs typeface="Arial"/>
              </a:rPr>
              <a:t>Keeping safe</a:t>
            </a:r>
          </a:p>
        </p:txBody>
      </p:sp>
      <p:sp>
        <p:nvSpPr>
          <p:cNvPr id="5" name="TextBox 4"/>
          <p:cNvSpPr txBox="1"/>
          <p:nvPr/>
        </p:nvSpPr>
        <p:spPr>
          <a:xfrm>
            <a:off x="1488935" y="2006824"/>
            <a:ext cx="7574145" cy="4199767"/>
          </a:xfrm>
          <a:prstGeom prst="rect">
            <a:avLst/>
          </a:prstGeom>
          <a:noFill/>
        </p:spPr>
        <p:txBody>
          <a:bodyPr wrap="square" lIns="0" tIns="0" rIns="0" bIns="0" rtlCol="0" anchor="t">
            <a:noAutofit/>
          </a:bodyPr>
          <a:lstStyle/>
          <a:p>
            <a:pPr marL="342900" lvl="0" indent="-342900">
              <a:spcBef>
                <a:spcPts val="900"/>
              </a:spcBef>
              <a:buFont typeface="Arial"/>
              <a:buChar char="•"/>
            </a:pPr>
            <a:r>
              <a:rPr lang="en-GB" sz="2200">
                <a:latin typeface="Arial"/>
                <a:cs typeface="Arial"/>
              </a:rPr>
              <a:t>Don’t use personal contact details (yours or the members)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Meet the member during normal working hours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Meet in the workplace or a public place</a:t>
            </a:r>
          </a:p>
          <a:p>
            <a:pPr marL="342900" lvl="0" indent="-342900">
              <a:spcBef>
                <a:spcPts val="900"/>
              </a:spcBef>
              <a:buFont typeface="Arial"/>
              <a:buChar char="•"/>
            </a:pPr>
            <a:r>
              <a:rPr lang="en-GB" sz="2200">
                <a:latin typeface="Arial"/>
                <a:cs typeface="Arial"/>
              </a:rPr>
              <a:t>Record whom you are meeting in your diary and calendar</a:t>
            </a:r>
          </a:p>
          <a:p>
            <a:pPr marL="342900" lvl="0" indent="-342900">
              <a:spcBef>
                <a:spcPts val="900"/>
              </a:spcBef>
              <a:buFont typeface="Arial"/>
              <a:buChar char="•"/>
            </a:pPr>
            <a:r>
              <a:rPr lang="en-GB" sz="2200">
                <a:latin typeface="Arial"/>
                <a:cs typeface="Arial"/>
              </a:rPr>
              <a:t>Tell someone who you are meeting and when you are expected to return</a:t>
            </a:r>
          </a:p>
          <a:p>
            <a:pPr marL="342900" lvl="0" indent="-342900">
              <a:spcBef>
                <a:spcPts val="900"/>
              </a:spcBef>
              <a:buFont typeface="Arial"/>
              <a:buChar char="•"/>
            </a:pPr>
            <a:r>
              <a:rPr lang="en-GB" sz="2200">
                <a:latin typeface="Arial"/>
                <a:cs typeface="Arial"/>
              </a:rPr>
              <a:t>If you are concerned take another rep with you as a ‘second opinion’ on the case</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Trust your instincts</a:t>
            </a:r>
          </a:p>
          <a:p>
            <a:pPr marL="342900" lvl="0" indent="-342900">
              <a:spcBef>
                <a:spcPts val="900"/>
              </a:spcBef>
              <a:buFont typeface="Arial"/>
              <a:buChar char="•"/>
            </a:pPr>
            <a:r>
              <a:rPr lang="en-GB" sz="2200">
                <a:latin typeface="Arial"/>
                <a:cs typeface="Arial"/>
              </a:rPr>
              <a:t>Not all meeting will be face to face (greater flexibility)</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81069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8278"/>
          </a:xfrm>
        </p:spPr>
        <p:txBody>
          <a:bodyPr>
            <a:normAutofit/>
          </a:bodyPr>
          <a:lstStyle/>
          <a:p>
            <a:r>
              <a:rPr lang="en-GB"/>
              <a:t>Activity E </a:t>
            </a:r>
            <a:r>
              <a:rPr lang="en-GB" b="0"/>
              <a:t>(in workbook)</a:t>
            </a:r>
          </a:p>
        </p:txBody>
      </p:sp>
      <p:sp>
        <p:nvSpPr>
          <p:cNvPr id="3" name="Content Placeholder 2"/>
          <p:cNvSpPr>
            <a:spLocks noGrp="1"/>
          </p:cNvSpPr>
          <p:nvPr>
            <p:ph idx="1"/>
          </p:nvPr>
        </p:nvSpPr>
        <p:spPr>
          <a:xfrm>
            <a:off x="1475522" y="2298137"/>
            <a:ext cx="6446581" cy="3672891"/>
          </a:xfrm>
        </p:spPr>
        <p:txBody>
          <a:bodyPr>
            <a:normAutofit/>
          </a:bodyPr>
          <a:lstStyle/>
          <a:p>
            <a:pPr>
              <a:buClr>
                <a:schemeClr val="tx1"/>
              </a:buClr>
            </a:pPr>
            <a:r>
              <a:rPr lang="en-GB" sz="2200"/>
              <a:t>Interviewing a member</a:t>
            </a:r>
          </a:p>
          <a:p>
            <a:pPr>
              <a:buClr>
                <a:schemeClr val="tx1"/>
              </a:buClr>
            </a:pPr>
            <a:r>
              <a:rPr lang="en-GB" sz="2200"/>
              <a:t>Your tutor will play the role of Alex and read through the letter and email received.</a:t>
            </a:r>
          </a:p>
          <a:p>
            <a:pPr>
              <a:buClr>
                <a:schemeClr val="tx1"/>
              </a:buClr>
            </a:pPr>
            <a:r>
              <a:rPr lang="en-GB" sz="2200"/>
              <a:t>Working through the pro-forma, interview Alex and make notes on your suggestions for the case going forward. Your tutor will give you an order in which to ask questions.</a:t>
            </a:r>
          </a:p>
          <a:p>
            <a:pPr>
              <a:buClr>
                <a:schemeClr val="tx1"/>
              </a:buClr>
            </a:pPr>
            <a:r>
              <a:rPr lang="en-GB" sz="2200"/>
              <a:t>Send your completed pro-forma to tutor at the end of session 1</a:t>
            </a:r>
          </a:p>
        </p:txBody>
      </p:sp>
    </p:spTree>
    <p:extLst>
      <p:ext uri="{BB962C8B-B14F-4D97-AF65-F5344CB8AC3E}">
        <p14:creationId xmlns:p14="http://schemas.microsoft.com/office/powerpoint/2010/main" val="722212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48" y="388801"/>
            <a:ext cx="8284863" cy="1330354"/>
          </a:xfrm>
        </p:spPr>
        <p:txBody>
          <a:bodyPr>
            <a:normAutofit/>
          </a:bodyPr>
          <a:lstStyle/>
          <a:p>
            <a:r>
              <a:rPr lang="en-GB"/>
              <a:t>Homework</a:t>
            </a:r>
          </a:p>
        </p:txBody>
      </p:sp>
      <p:sp>
        <p:nvSpPr>
          <p:cNvPr id="3" name="Content Placeholder 2"/>
          <p:cNvSpPr>
            <a:spLocks noGrp="1"/>
          </p:cNvSpPr>
          <p:nvPr>
            <p:ph idx="1"/>
          </p:nvPr>
        </p:nvSpPr>
        <p:spPr>
          <a:xfrm>
            <a:off x="703385" y="2095053"/>
            <a:ext cx="7762456" cy="4258461"/>
          </a:xfrm>
        </p:spPr>
        <p:txBody>
          <a:bodyPr vert="horz" lIns="0" tIns="0" rIns="0" bIns="0" rtlCol="0" anchor="t">
            <a:noAutofit/>
          </a:bodyPr>
          <a:lstStyle/>
          <a:p>
            <a:pPr>
              <a:buClr>
                <a:schemeClr val="tx1"/>
              </a:buClr>
            </a:pPr>
            <a:r>
              <a:rPr lang="en-GB" sz="2200">
                <a:latin typeface="Arial"/>
                <a:cs typeface="Arial"/>
              </a:rPr>
              <a:t>Complete activity E and fill in your completed Pro-forma for Alex’s case and send through to Tutor. (with next steps)</a:t>
            </a:r>
          </a:p>
          <a:p>
            <a:pPr>
              <a:buClr>
                <a:schemeClr val="tx1"/>
              </a:buClr>
            </a:pPr>
            <a:r>
              <a:rPr lang="en-GB" sz="2200">
                <a:latin typeface="Arial"/>
                <a:cs typeface="Arial"/>
              </a:rPr>
              <a:t>Watch the video (activity F)  and read the letter in the workbook about Andy and answer the questions on your homework sheet </a:t>
            </a:r>
          </a:p>
          <a:p>
            <a:pPr>
              <a:buClr>
                <a:schemeClr val="tx1"/>
              </a:buClr>
            </a:pPr>
            <a:r>
              <a:rPr lang="en-GB" sz="2200">
                <a:latin typeface="Arial"/>
                <a:cs typeface="Arial"/>
              </a:rPr>
              <a:t>Once homework sheet completed (activity E &amp; F), send to tutor for feedback.</a:t>
            </a:r>
          </a:p>
          <a:p>
            <a:pPr>
              <a:buClr>
                <a:schemeClr val="tx1"/>
              </a:buClr>
            </a:pPr>
            <a:r>
              <a:rPr lang="en-GB" sz="2200">
                <a:latin typeface="Arial"/>
                <a:cs typeface="Arial"/>
              </a:rPr>
              <a:t>Watch the video on how to improve your listening skills</a:t>
            </a:r>
          </a:p>
          <a:p>
            <a:pPr marL="0" indent="0">
              <a:buClr>
                <a:schemeClr val="tx1"/>
              </a:buClr>
              <a:buNone/>
            </a:pPr>
            <a:r>
              <a:rPr lang="en-GB" sz="2200">
                <a:latin typeface="Arial"/>
                <a:cs typeface="Arial"/>
                <a:hlinkClick r:id="rId3"/>
              </a:rPr>
              <a:t>https://prospect.org.uk/course-resources/</a:t>
            </a:r>
            <a:endParaRPr lang="en-GB" sz="2200">
              <a:hlinkClick r:id="rId3"/>
            </a:endParaRPr>
          </a:p>
          <a:p>
            <a:pPr marL="0" indent="0">
              <a:buClr>
                <a:schemeClr val="tx1"/>
              </a:buClr>
              <a:buNone/>
            </a:pPr>
            <a:r>
              <a:rPr lang="en-GB" sz="2200">
                <a:latin typeface="Arial"/>
                <a:cs typeface="Arial"/>
                <a:hlinkClick r:id="rId4"/>
              </a:rPr>
              <a:t>https://bectu.org.uk/course-resources-bectu/</a:t>
            </a:r>
            <a:endParaRPr lang="en-GB" sz="2200">
              <a:hlinkClick r:id="rId4"/>
            </a:endParaRPr>
          </a:p>
          <a:p>
            <a:pPr>
              <a:buClr>
                <a:schemeClr val="tx1"/>
              </a:buClr>
            </a:pPr>
            <a:endParaRPr lang="en-GB" sz="2200"/>
          </a:p>
        </p:txBody>
      </p:sp>
    </p:spTree>
    <p:extLst>
      <p:ext uri="{BB962C8B-B14F-4D97-AF65-F5344CB8AC3E}">
        <p14:creationId xmlns:p14="http://schemas.microsoft.com/office/powerpoint/2010/main" val="2654975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B5C5D3-586B-4881-891A-8E710E80476E}"/>
              </a:ext>
            </a:extLst>
          </p:cNvPr>
          <p:cNvPicPr>
            <a:picLocks noChangeAspect="1"/>
          </p:cNvPicPr>
          <p:nvPr/>
        </p:nvPicPr>
        <p:blipFill>
          <a:blip r:embed="rId3"/>
          <a:stretch>
            <a:fillRect/>
          </a:stretch>
        </p:blipFill>
        <p:spPr>
          <a:xfrm>
            <a:off x="1540043" y="391894"/>
            <a:ext cx="4745632" cy="5633101"/>
          </a:xfrm>
          <a:prstGeom prst="rect">
            <a:avLst/>
          </a:prstGeom>
        </p:spPr>
      </p:pic>
    </p:spTree>
    <p:extLst>
      <p:ext uri="{BB962C8B-B14F-4D97-AF65-F5344CB8AC3E}">
        <p14:creationId xmlns:p14="http://schemas.microsoft.com/office/powerpoint/2010/main" val="911815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B54C314-083B-4C5E-99FD-C518219D6A42}"/>
              </a:ext>
            </a:extLst>
          </p:cNvPr>
          <p:cNvPicPr>
            <a:picLocks noGrp="1" noChangeAspect="1"/>
          </p:cNvPicPr>
          <p:nvPr>
            <p:ph idx="1"/>
          </p:nvPr>
        </p:nvPicPr>
        <p:blipFill>
          <a:blip r:embed="rId3"/>
          <a:stretch>
            <a:fillRect/>
          </a:stretch>
        </p:blipFill>
        <p:spPr>
          <a:xfrm>
            <a:off x="1648327" y="233088"/>
            <a:ext cx="5257277" cy="6391823"/>
          </a:xfrm>
          <a:prstGeom prst="rect">
            <a:avLst/>
          </a:prstGeom>
        </p:spPr>
      </p:pic>
    </p:spTree>
    <p:extLst>
      <p:ext uri="{BB962C8B-B14F-4D97-AF65-F5344CB8AC3E}">
        <p14:creationId xmlns:p14="http://schemas.microsoft.com/office/powerpoint/2010/main" val="205385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829096"/>
          </a:xfrm>
        </p:spPr>
        <p:txBody>
          <a:bodyPr/>
          <a:lstStyle/>
          <a:p>
            <a:r>
              <a:rPr lang="en-US">
                <a:latin typeface="Arial"/>
                <a:cs typeface="Arial"/>
              </a:rPr>
              <a:t>Personal cases and the rights of members</a:t>
            </a:r>
            <a:br>
              <a:rPr lang="en-US">
                <a:latin typeface="Arial"/>
                <a:cs typeface="Arial"/>
              </a:rPr>
            </a:br>
            <a:endParaRPr lang="en-US" sz="900">
              <a:latin typeface="Arial"/>
              <a:cs typeface="Arial"/>
            </a:endParaRP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042717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A26D12-EC0B-49C2-A6EC-23BBF03404A8}"/>
              </a:ext>
            </a:extLst>
          </p:cNvPr>
          <p:cNvPicPr>
            <a:picLocks noGrp="1" noChangeAspect="1"/>
          </p:cNvPicPr>
          <p:nvPr>
            <p:ph idx="1"/>
          </p:nvPr>
        </p:nvPicPr>
        <p:blipFill>
          <a:blip r:embed="rId3"/>
          <a:stretch>
            <a:fillRect/>
          </a:stretch>
        </p:blipFill>
        <p:spPr>
          <a:xfrm>
            <a:off x="1804738" y="144304"/>
            <a:ext cx="5184222" cy="6569391"/>
          </a:xfrm>
          <a:prstGeom prst="rect">
            <a:avLst/>
          </a:prstGeom>
        </p:spPr>
      </p:pic>
    </p:spTree>
    <p:extLst>
      <p:ext uri="{BB962C8B-B14F-4D97-AF65-F5344CB8AC3E}">
        <p14:creationId xmlns:p14="http://schemas.microsoft.com/office/powerpoint/2010/main" val="3363586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E14983-63C7-4050-8E8F-079E8298AE61}"/>
              </a:ext>
            </a:extLst>
          </p:cNvPr>
          <p:cNvPicPr>
            <a:picLocks noChangeAspect="1"/>
          </p:cNvPicPr>
          <p:nvPr/>
        </p:nvPicPr>
        <p:blipFill>
          <a:blip r:embed="rId3"/>
          <a:stretch>
            <a:fillRect/>
          </a:stretch>
        </p:blipFill>
        <p:spPr>
          <a:xfrm>
            <a:off x="2312124" y="372979"/>
            <a:ext cx="4865451" cy="6232357"/>
          </a:xfrm>
          <a:prstGeom prst="rect">
            <a:avLst/>
          </a:prstGeom>
        </p:spPr>
      </p:pic>
    </p:spTree>
    <p:extLst>
      <p:ext uri="{BB962C8B-B14F-4D97-AF65-F5344CB8AC3E}">
        <p14:creationId xmlns:p14="http://schemas.microsoft.com/office/powerpoint/2010/main" val="3339777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6A76E4-B0F7-469F-9EC3-78C6B9CA8B14}"/>
              </a:ext>
            </a:extLst>
          </p:cNvPr>
          <p:cNvPicPr>
            <a:picLocks noGrp="1" noChangeAspect="1"/>
          </p:cNvPicPr>
          <p:nvPr>
            <p:ph idx="1"/>
          </p:nvPr>
        </p:nvPicPr>
        <p:blipFill>
          <a:blip r:embed="rId3"/>
          <a:stretch>
            <a:fillRect/>
          </a:stretch>
        </p:blipFill>
        <p:spPr>
          <a:xfrm>
            <a:off x="2377973" y="224301"/>
            <a:ext cx="4780816" cy="6409397"/>
          </a:xfrm>
          <a:prstGeom prst="rect">
            <a:avLst/>
          </a:prstGeom>
        </p:spPr>
      </p:pic>
    </p:spTree>
    <p:extLst>
      <p:ext uri="{BB962C8B-B14F-4D97-AF65-F5344CB8AC3E}">
        <p14:creationId xmlns:p14="http://schemas.microsoft.com/office/powerpoint/2010/main" val="11319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327169"/>
            <a:ext cx="6640295" cy="1392573"/>
          </a:xfrm>
        </p:spPr>
        <p:txBody>
          <a:bodyPr>
            <a:normAutofit/>
          </a:bodyPr>
          <a:lstStyle/>
          <a:p>
            <a:r>
              <a:rPr lang="en-US" sz="4000">
                <a:latin typeface="Arial"/>
                <a:cs typeface="Arial"/>
              </a:rPr>
              <a:t>What is a personal case?</a:t>
            </a:r>
          </a:p>
        </p:txBody>
      </p:sp>
      <p:sp>
        <p:nvSpPr>
          <p:cNvPr id="3" name="TextBox 2"/>
          <p:cNvSpPr txBox="1"/>
          <p:nvPr/>
        </p:nvSpPr>
        <p:spPr>
          <a:xfrm>
            <a:off x="1505415" y="1914324"/>
            <a:ext cx="7856699" cy="4154984"/>
          </a:xfrm>
          <a:prstGeom prst="rect">
            <a:avLst/>
          </a:prstGeom>
          <a:noFill/>
        </p:spPr>
        <p:txBody>
          <a:bodyPr wrap="square" lIns="0" tIns="0" rIns="0" bIns="0" rtlCol="0">
            <a:noAutofit/>
          </a:bodyPr>
          <a:lstStyle/>
          <a:p>
            <a:pPr>
              <a:spcBef>
                <a:spcPts val="600"/>
              </a:spcBef>
            </a:pPr>
            <a:r>
              <a:rPr lang="en-GB" sz="2400">
                <a:latin typeface="Arial" panose="020B0604020202020204" pitchFamily="34" charset="0"/>
                <a:cs typeface="Arial" panose="020B0604020202020204" pitchFamily="34" charset="0"/>
              </a:rPr>
              <a:t>A problem a member has at work, this could be almost any issue that affects them as an individual.</a:t>
            </a:r>
          </a:p>
          <a:p>
            <a:pPr>
              <a:spcBef>
                <a:spcPts val="600"/>
              </a:spcBef>
            </a:pPr>
            <a:r>
              <a:rPr lang="en-GB" sz="2400">
                <a:latin typeface="Arial" panose="020B0604020202020204" pitchFamily="34" charset="0"/>
                <a:cs typeface="Arial" panose="020B0604020202020204" pitchFamily="34" charset="0"/>
              </a:rPr>
              <a:t>It could be:</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With another member of staff </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working terms and conditions</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employer has a problem with them</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Someone who is not employed by the same employer, but they interact with (public, contractor, etc.)</a:t>
            </a:r>
          </a:p>
          <a:p>
            <a:pPr>
              <a:spcBef>
                <a:spcPts val="600"/>
              </a:spcBef>
            </a:pPr>
            <a:r>
              <a:rPr lang="en-GB" sz="2400">
                <a:latin typeface="Arial" panose="020B0604020202020204" pitchFamily="34" charset="0"/>
                <a:cs typeface="Arial" panose="020B0604020202020204" pitchFamily="34" charset="0"/>
              </a:rPr>
              <a:t>Sometimes it involves formal procedures and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may have implications for other members.</a:t>
            </a:r>
          </a:p>
        </p:txBody>
      </p:sp>
    </p:spTree>
    <p:extLst>
      <p:ext uri="{BB962C8B-B14F-4D97-AF65-F5344CB8AC3E}">
        <p14:creationId xmlns:p14="http://schemas.microsoft.com/office/powerpoint/2010/main" val="19738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1633"/>
            <a:ext cx="5720580" cy="2145722"/>
          </a:xfrm>
        </p:spPr>
        <p:txBody>
          <a:bodyPr>
            <a:normAutofit/>
          </a:bodyPr>
          <a:lstStyle/>
          <a:p>
            <a:r>
              <a:rPr lang="en-US" sz="4000">
                <a:latin typeface="Arial"/>
                <a:cs typeface="Arial"/>
              </a:rPr>
              <a:t>The member has rights in the workplace</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a:solidFill>
                  <a:srgbClr val="000000"/>
                </a:solidFill>
                <a:latin typeface="Arial"/>
                <a:cs typeface="Arial"/>
              </a:rPr>
              <a:t> </a:t>
            </a:r>
          </a:p>
        </p:txBody>
      </p:sp>
      <p:sp>
        <p:nvSpPr>
          <p:cNvPr id="6" name="TextBox 5">
            <a:extLst>
              <a:ext uri="{FF2B5EF4-FFF2-40B4-BE49-F238E27FC236}">
                <a16:creationId xmlns:a16="http://schemas.microsoft.com/office/drawing/2014/main" id="{D0AB474A-6344-4F4F-8B83-71EE7C70BE10}"/>
              </a:ext>
            </a:extLst>
          </p:cNvPr>
          <p:cNvSpPr txBox="1"/>
          <p:nvPr/>
        </p:nvSpPr>
        <p:spPr>
          <a:xfrm>
            <a:off x="1505415" y="3192471"/>
            <a:ext cx="7856699" cy="3053005"/>
          </a:xfrm>
          <a:prstGeom prst="rect">
            <a:avLst/>
          </a:prstGeom>
          <a:noFill/>
        </p:spPr>
        <p:txBody>
          <a:bodyPr wrap="square" lIns="0" tIns="0" rIns="0" bIns="0" rtlCol="0">
            <a:noAutofit/>
          </a:bodyPr>
          <a:lstStyle/>
          <a:p>
            <a:pPr>
              <a:spcBef>
                <a:spcPts val="600"/>
              </a:spcBef>
            </a:pPr>
            <a:r>
              <a:rPr lang="en-GB" sz="2400">
                <a:solidFill>
                  <a:srgbClr val="000000"/>
                </a:solidFill>
                <a:latin typeface="Arial" panose="020B0604020202020204" pitchFamily="34" charset="0"/>
                <a:cs typeface="Arial" panose="020B0604020202020204" pitchFamily="34" charset="0"/>
              </a:rPr>
              <a:t>Some of the legal rights are;</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To be paid according to contract of employment</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unfairly dismissed (after two years’ service)</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penalised other than through correct use of disciplinary procedure. </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unlawfully discriminated against. </a:t>
            </a:r>
          </a:p>
        </p:txBody>
      </p:sp>
    </p:spTree>
    <p:extLst>
      <p:ext uri="{BB962C8B-B14F-4D97-AF65-F5344CB8AC3E}">
        <p14:creationId xmlns:p14="http://schemas.microsoft.com/office/powerpoint/2010/main" val="27801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2DE4-06FF-82B2-CE68-2F1553D85B55}"/>
              </a:ext>
            </a:extLst>
          </p:cNvPr>
          <p:cNvSpPr>
            <a:spLocks noGrp="1"/>
          </p:cNvSpPr>
          <p:nvPr>
            <p:ph type="title"/>
          </p:nvPr>
        </p:nvSpPr>
        <p:spPr>
          <a:xfrm>
            <a:off x="656657" y="282441"/>
            <a:ext cx="7760988" cy="825347"/>
          </a:xfrm>
        </p:spPr>
        <p:txBody>
          <a:bodyPr/>
          <a:lstStyle/>
          <a:p>
            <a:r>
              <a:rPr lang="en-GB"/>
              <a:t>Employment Rights Act 2026</a:t>
            </a:r>
          </a:p>
        </p:txBody>
      </p:sp>
      <p:pic>
        <p:nvPicPr>
          <p:cNvPr id="3" name="Picture 2" descr="A map of employment rights act&#10;&#10;AI-generated content may be incorrect.">
            <a:extLst>
              <a:ext uri="{FF2B5EF4-FFF2-40B4-BE49-F238E27FC236}">
                <a16:creationId xmlns:a16="http://schemas.microsoft.com/office/drawing/2014/main" id="{47A108D4-F23C-C597-0B11-5A4CBBFE17DC}"/>
              </a:ext>
            </a:extLst>
          </p:cNvPr>
          <p:cNvPicPr>
            <a:picLocks noChangeAspect="1"/>
          </p:cNvPicPr>
          <p:nvPr/>
        </p:nvPicPr>
        <p:blipFill>
          <a:blip r:embed="rId3"/>
          <a:stretch>
            <a:fillRect/>
          </a:stretch>
        </p:blipFill>
        <p:spPr>
          <a:xfrm>
            <a:off x="350838" y="1711325"/>
            <a:ext cx="9001125" cy="5010150"/>
          </a:xfrm>
          <a:prstGeom prst="rect">
            <a:avLst/>
          </a:prstGeom>
        </p:spPr>
      </p:pic>
    </p:spTree>
    <p:extLst>
      <p:ext uri="{BB962C8B-B14F-4D97-AF65-F5344CB8AC3E}">
        <p14:creationId xmlns:p14="http://schemas.microsoft.com/office/powerpoint/2010/main" val="178437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0"/>
            <a:ext cx="5720580" cy="1887523"/>
          </a:xfrm>
        </p:spPr>
        <p:txBody>
          <a:bodyPr>
            <a:normAutofit/>
          </a:bodyPr>
          <a:lstStyle/>
          <a:p>
            <a:r>
              <a:rPr lang="en-US" sz="4000">
                <a:latin typeface="Arial"/>
                <a:cs typeface="Arial"/>
              </a:rPr>
              <a:t>Prospect/Bectu’s role in a personal case</a:t>
            </a:r>
          </a:p>
        </p:txBody>
      </p:sp>
      <p:sp>
        <p:nvSpPr>
          <p:cNvPr id="3" name="TextBox 2"/>
          <p:cNvSpPr txBox="1"/>
          <p:nvPr/>
        </p:nvSpPr>
        <p:spPr>
          <a:xfrm>
            <a:off x="1505415" y="2097248"/>
            <a:ext cx="7772809" cy="4685610"/>
          </a:xfrm>
          <a:prstGeom prst="rect">
            <a:avLst/>
          </a:prstGeom>
          <a:noFill/>
        </p:spPr>
        <p:txBody>
          <a:bodyPr wrap="square" lIns="0" tIns="0" rIns="0" bIns="0" rtlCol="0">
            <a:noAutofit/>
          </a:bodyPr>
          <a:lstStyle/>
          <a:p>
            <a:pPr>
              <a:spcBef>
                <a:spcPts val="600"/>
              </a:spcBef>
            </a:pPr>
            <a:r>
              <a:rPr lang="en-GB" b="1">
                <a:latin typeface="Arial" panose="020B0604020202020204" pitchFamily="34" charset="0"/>
                <a:cs typeface="Arial" panose="020B0604020202020204" pitchFamily="34" charset="0"/>
              </a:rPr>
              <a:t>To advise and support </a:t>
            </a:r>
            <a:r>
              <a:rPr lang="en-GB" b="1" u="sng">
                <a:latin typeface="Arial" panose="020B0604020202020204" pitchFamily="34" charset="0"/>
                <a:cs typeface="Arial" panose="020B0604020202020204" pitchFamily="34" charset="0"/>
              </a:rPr>
              <a:t>all</a:t>
            </a:r>
            <a:r>
              <a:rPr lang="en-GB" b="1">
                <a:latin typeface="Arial" panose="020B0604020202020204" pitchFamily="34" charset="0"/>
                <a:cs typeface="Arial" panose="020B0604020202020204" pitchFamily="34" charset="0"/>
              </a:rPr>
              <a:t> members with issues at work. </a:t>
            </a:r>
          </a:p>
          <a:p>
            <a:pPr marL="342900" indent="-34290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workplace and other legal assistance is offered at the union’s discretion and is decided on the facts and merits of each case. </a:t>
            </a:r>
          </a:p>
          <a:p>
            <a:pPr marL="342900" indent="-34290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We reserve the right not to provide assistance in relation to pre-existing issues. If a non-member asks you for help and you’re not sure how to respond, speak to your branch secretary or your full-time officer </a:t>
            </a:r>
          </a:p>
          <a:p>
            <a:pPr marL="342900" indent="-342900">
              <a:spcBef>
                <a:spcPts val="1200"/>
              </a:spcBef>
              <a:buFont typeface="Arial"/>
              <a:buChar char="•"/>
            </a:pPr>
            <a:r>
              <a:rPr lang="en-GB">
                <a:latin typeface="Arial" panose="020B0604020202020204" pitchFamily="34" charset="0"/>
                <a:cs typeface="Arial" panose="020B0604020202020204" pitchFamily="34" charset="0"/>
              </a:rPr>
              <a:t>This does not mean you have to agree with them but to see their rights are upheld and the member is treated fairly.</a:t>
            </a:r>
          </a:p>
          <a:p>
            <a:pPr marL="342900" indent="-342900">
              <a:spcBef>
                <a:spcPts val="600"/>
              </a:spcBef>
              <a:buFont typeface="Arial"/>
              <a:buChar char="•"/>
            </a:pPr>
            <a:r>
              <a:rPr lang="en-GB">
                <a:latin typeface="Arial" panose="020B0604020202020204" pitchFamily="34" charset="0"/>
                <a:cs typeface="Arial" panose="020B0604020202020204" pitchFamily="34" charset="0"/>
              </a:rPr>
              <a:t>Lay reps (you) make the best case handlers as they know the working landscape, have a (hopefully good) relationship with the management and invariably know the member.</a:t>
            </a:r>
          </a:p>
          <a:p>
            <a:pPr marL="342900" indent="-342900">
              <a:spcBef>
                <a:spcPts val="600"/>
              </a:spcBef>
              <a:buFont typeface="Arial"/>
              <a:buChar char="•"/>
            </a:pPr>
            <a:r>
              <a:rPr lang="en-GB">
                <a:latin typeface="Arial" panose="020B0604020202020204" pitchFamily="34" charset="0"/>
                <a:cs typeface="Arial" panose="020B0604020202020204" pitchFamily="34" charset="0"/>
              </a:rPr>
              <a:t>Prospect/Bectu tries to resolve all issues as swiftly as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possible and use the legal route if all fails.</a:t>
            </a:r>
          </a:p>
        </p:txBody>
      </p:sp>
    </p:spTree>
    <p:extLst>
      <p:ext uri="{BB962C8B-B14F-4D97-AF65-F5344CB8AC3E}">
        <p14:creationId xmlns:p14="http://schemas.microsoft.com/office/powerpoint/2010/main" val="284239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8276-E98A-4C3B-A9C1-080B1F977113}"/>
              </a:ext>
            </a:extLst>
          </p:cNvPr>
          <p:cNvSpPr>
            <a:spLocks noGrp="1"/>
          </p:cNvSpPr>
          <p:nvPr>
            <p:ph type="title"/>
          </p:nvPr>
        </p:nvSpPr>
        <p:spPr>
          <a:xfrm>
            <a:off x="1082242" y="301372"/>
            <a:ext cx="7000653" cy="1171197"/>
          </a:xfrm>
        </p:spPr>
        <p:txBody>
          <a:bodyPr>
            <a:normAutofit/>
          </a:bodyPr>
          <a:lstStyle/>
          <a:p>
            <a:r>
              <a:rPr lang="en-GB"/>
              <a:t>Reps' role in a personal case</a:t>
            </a:r>
          </a:p>
        </p:txBody>
      </p:sp>
      <p:sp>
        <p:nvSpPr>
          <p:cNvPr id="3" name="Content Placeholder 2">
            <a:extLst>
              <a:ext uri="{FF2B5EF4-FFF2-40B4-BE49-F238E27FC236}">
                <a16:creationId xmlns:a16="http://schemas.microsoft.com/office/drawing/2014/main" id="{82EE926B-5BF1-4BBA-BC5F-49DF298FB598}"/>
              </a:ext>
            </a:extLst>
          </p:cNvPr>
          <p:cNvSpPr>
            <a:spLocks noGrp="1"/>
          </p:cNvSpPr>
          <p:nvPr>
            <p:ph idx="1"/>
          </p:nvPr>
        </p:nvSpPr>
        <p:spPr>
          <a:xfrm>
            <a:off x="1082242" y="1733266"/>
            <a:ext cx="7369144" cy="4237763"/>
          </a:xfrm>
        </p:spPr>
        <p:txBody>
          <a:bodyPr>
            <a:normAutofit fontScale="92500" lnSpcReduction="10000"/>
          </a:bodyPr>
          <a:lstStyle/>
          <a:p>
            <a:pPr marL="0" indent="0" fontAlgn="base">
              <a:buNone/>
            </a:pPr>
            <a:r>
              <a:rPr lang="en-GB" sz="2400">
                <a:solidFill>
                  <a:srgbClr val="000000"/>
                </a:solidFill>
                <a:latin typeface="Arial" panose="020B0604020202020204" pitchFamily="34" charset="0"/>
              </a:rPr>
              <a:t>Representatives must: </a:t>
            </a:r>
            <a:endParaRPr lang="en-GB" sz="3600" b="0" i="0">
              <a:solidFill>
                <a:srgbClr val="000000"/>
              </a:solidFill>
              <a:effectLst/>
              <a:latin typeface="Arial" panose="020B0604020202020204" pitchFamily="34" charset="0"/>
            </a:endParaRPr>
          </a:p>
          <a:p>
            <a:pPr algn="l" rtl="0" fontAlgn="base">
              <a:buClr>
                <a:srgbClr val="28292B"/>
              </a:buClr>
              <a:buFont typeface="Arial" panose="020B0604020202020204" pitchFamily="34" charset="0"/>
              <a:buChar char="•"/>
            </a:pPr>
            <a:r>
              <a:rPr lang="en-GB" sz="2400">
                <a:solidFill>
                  <a:srgbClr val="000000"/>
                </a:solidFill>
                <a:latin typeface="Arial" panose="020B0604020202020204" pitchFamily="34" charset="0"/>
              </a:rPr>
              <a:t>Act honestly, responsibly and with integrity. </a:t>
            </a:r>
          </a:p>
          <a:p>
            <a:pPr algn="l" rtl="0" fontAlgn="base">
              <a:buClr>
                <a:srgbClr val="28292B"/>
              </a:buClr>
              <a:buFont typeface="Arial" panose="020B0604020202020204" pitchFamily="34" charset="0"/>
              <a:buChar char="•"/>
            </a:pPr>
            <a:r>
              <a:rPr lang="en-GB" sz="2400">
                <a:solidFill>
                  <a:srgbClr val="000000"/>
                </a:solidFill>
                <a:latin typeface="Arial" panose="020B0604020202020204" pitchFamily="34" charset="0"/>
              </a:rPr>
              <a:t>Communicate respectfully and honestly.  </a:t>
            </a:r>
          </a:p>
          <a:p>
            <a:pPr algn="l" rtl="0" fontAlgn="base">
              <a:buClr>
                <a:srgbClr val="28292B"/>
              </a:buClr>
              <a:buFont typeface="Arial" panose="020B0604020202020204" pitchFamily="34" charset="0"/>
              <a:buChar char="•"/>
            </a:pPr>
            <a:r>
              <a:rPr lang="en-GB" sz="2400">
                <a:solidFill>
                  <a:srgbClr val="000000"/>
                </a:solidFill>
                <a:latin typeface="Arial" panose="020B0604020202020204" pitchFamily="34" charset="0"/>
              </a:rPr>
              <a:t>Treat others with fairness, dignity, and respect.  </a:t>
            </a:r>
          </a:p>
          <a:p>
            <a:pPr algn="l" rtl="0" fontAlgn="base">
              <a:buClr>
                <a:srgbClr val="28292B"/>
              </a:buClr>
              <a:buFont typeface="Arial" panose="020B0604020202020204" pitchFamily="34" charset="0"/>
              <a:buChar char="•"/>
            </a:pPr>
            <a:r>
              <a:rPr lang="en-GB" sz="2400">
                <a:solidFill>
                  <a:srgbClr val="000000"/>
                </a:solidFill>
                <a:latin typeface="Arial" panose="020B0604020202020204" pitchFamily="34" charset="0"/>
              </a:rPr>
              <a:t>Encourage the open expression of views at meetings but accept collective responsibility for all decisions and policies once finalised. </a:t>
            </a:r>
          </a:p>
          <a:p>
            <a:pPr algn="l" rtl="0" fontAlgn="base">
              <a:buClr>
                <a:srgbClr val="28292B"/>
              </a:buClr>
              <a:buFont typeface="Arial" panose="020B0604020202020204" pitchFamily="34" charset="0"/>
              <a:buChar char="•"/>
            </a:pPr>
            <a:r>
              <a:rPr lang="en-GB" sz="2400">
                <a:solidFill>
                  <a:srgbClr val="000000"/>
                </a:solidFill>
                <a:latin typeface="Arial" panose="020B0604020202020204" pitchFamily="34" charset="0"/>
              </a:rPr>
              <a:t>Not behave in ways that may cause physical or mental harm or distress to another person, such as verbal abuse, physical abuse, assault, bullying, or discrimination or harassment. </a:t>
            </a:r>
          </a:p>
          <a:p>
            <a:endParaRPr lang="en-GB"/>
          </a:p>
        </p:txBody>
      </p:sp>
    </p:spTree>
    <p:extLst>
      <p:ext uri="{BB962C8B-B14F-4D97-AF65-F5344CB8AC3E}">
        <p14:creationId xmlns:p14="http://schemas.microsoft.com/office/powerpoint/2010/main" val="4198232374"/>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9ee50a468a1df45cb04c4cf7cf53f91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0682d65b56c2810fb0605dcc6fee6b1a"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E6D8CD-B464-4C45-A54C-BC7C2910B292}">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EB5869-CEE9-4DA6-B28B-F5F8380B1FFD}">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3585F4-506A-4A03-9D91-E35A78FF56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Application>Microsoft Office PowerPoint</Application>
  <PresentationFormat>Widescreen</PresentationFormat>
  <Slides>42</Slides>
  <Notes>39</Notes>
  <HiddenSlides>0</HiddenSlide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Prospect-Bectu-theme</vt:lpstr>
      <vt:lpstr>1_Prospect-Bectu-theme</vt:lpstr>
      <vt:lpstr>Reps part 2 - handling cases</vt:lpstr>
      <vt:lpstr>Reps 2- handling cases</vt:lpstr>
      <vt:lpstr>Session 1: Let’s get started Activity A: Introductions</vt:lpstr>
      <vt:lpstr>Personal cases and the rights of members </vt:lpstr>
      <vt:lpstr>What is a personal case?</vt:lpstr>
      <vt:lpstr>The member has rights in the workplace</vt:lpstr>
      <vt:lpstr>Employment Rights Act 2026</vt:lpstr>
      <vt:lpstr>Prospect/Bectu’s role in a personal case</vt:lpstr>
      <vt:lpstr>Reps' role in a personal case</vt:lpstr>
      <vt:lpstr>Code of practice for Prospect/Bectu reps</vt:lpstr>
      <vt:lpstr>Prospect/Bectu’s support for the rep</vt:lpstr>
      <vt:lpstr>The skills &amp; knowledge a rep needs</vt:lpstr>
      <vt:lpstr>Help for members</vt:lpstr>
      <vt:lpstr>PowerPoint Presentation</vt:lpstr>
      <vt:lpstr>PowerPoint Presentation</vt:lpstr>
      <vt:lpstr>Handling cases: the basics</vt:lpstr>
      <vt:lpstr>The initial request</vt:lpstr>
      <vt:lpstr>Establish the facts</vt:lpstr>
      <vt:lpstr>Key decisions</vt:lpstr>
      <vt:lpstr>Identify the issue?</vt:lpstr>
      <vt:lpstr>Possible arguments in mitigation</vt:lpstr>
      <vt:lpstr>It is all about the policy</vt:lpstr>
      <vt:lpstr>Next steps</vt:lpstr>
      <vt:lpstr>Watch out for…</vt:lpstr>
      <vt:lpstr>Putting the case</vt:lpstr>
      <vt:lpstr>Investigation Meetings – Ground Rules </vt:lpstr>
      <vt:lpstr>Hearings: Ground rules</vt:lpstr>
      <vt:lpstr>The outcome</vt:lpstr>
      <vt:lpstr>Legal cases</vt:lpstr>
      <vt:lpstr>Interview skills  Between a rep and a member</vt:lpstr>
      <vt:lpstr>Before the interview</vt:lpstr>
      <vt:lpstr>During the interview</vt:lpstr>
      <vt:lpstr>Get the facts (use Pro-forma)</vt:lpstr>
      <vt:lpstr>At the end of the interview</vt:lpstr>
      <vt:lpstr>Keeping safe</vt:lpstr>
      <vt:lpstr>Activity E (in workbook)</vt:lpstr>
      <vt:lpstr>Homework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revision>7</cp:revision>
  <cp:lastPrinted>2020-02-20T12:30:12Z</cp:lastPrinted>
  <dcterms:created xsi:type="dcterms:W3CDTF">2019-10-02T11:31:35Z</dcterms:created>
  <dcterms:modified xsi:type="dcterms:W3CDTF">2026-04-16T13:27:46Z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-949535150</vt:i4>
  </property>
  <property fmtid="{D5CDD505-2E9C-101B-9397-08002B2CF9AE}" pid="3" name="_NewReviewCycle">
    <vt:lpwstr/>
  </property>
  <property fmtid="{D5CDD505-2E9C-101B-9397-08002B2CF9AE}" pid="4" name="_EmailSubject">
    <vt:lpwstr>Reps part 2 updated.</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ContentTypeId">
    <vt:lpwstr>0x010100D8D7AC766A08B146B6390D5D437781FB</vt:lpwstr>
  </property>
  <property fmtid="{D5CDD505-2E9C-101B-9397-08002B2CF9AE}" pid="8" name="MediaServiceImageTags">
    <vt:lpwstr/>
  </property>
</Properties>
</file>