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Lst>
  <p:notesMasterIdLst>
    <p:notesMasterId r:id="rId44"/>
  </p:notesMasterIdLst>
  <p:handoutMasterIdLst>
    <p:handoutMasterId r:id="rId45"/>
  </p:handoutMasterIdLst>
  <p:sldIdLst>
    <p:sldId id="642" r:id="rId6"/>
    <p:sldId id="511" r:id="rId7"/>
    <p:sldId id="661" r:id="rId8"/>
    <p:sldId id="513" r:id="rId9"/>
    <p:sldId id="669" r:id="rId10"/>
    <p:sldId id="582" r:id="rId11"/>
    <p:sldId id="515" r:id="rId12"/>
    <p:sldId id="514" r:id="rId13"/>
    <p:sldId id="643" r:id="rId14"/>
    <p:sldId id="517" r:id="rId15"/>
    <p:sldId id="644" r:id="rId16"/>
    <p:sldId id="645" r:id="rId17"/>
    <p:sldId id="521" r:id="rId18"/>
    <p:sldId id="522" r:id="rId19"/>
    <p:sldId id="523" r:id="rId20"/>
    <p:sldId id="524" r:id="rId21"/>
    <p:sldId id="593" r:id="rId22"/>
    <p:sldId id="525" r:id="rId23"/>
    <p:sldId id="527" r:id="rId24"/>
    <p:sldId id="526" r:id="rId25"/>
    <p:sldId id="528" r:id="rId26"/>
    <p:sldId id="628" r:id="rId27"/>
    <p:sldId id="529" r:id="rId28"/>
    <p:sldId id="530" r:id="rId29"/>
    <p:sldId id="531" r:id="rId30"/>
    <p:sldId id="646" r:id="rId31"/>
    <p:sldId id="635" r:id="rId32"/>
    <p:sldId id="636" r:id="rId33"/>
    <p:sldId id="637" r:id="rId34"/>
    <p:sldId id="638" r:id="rId35"/>
    <p:sldId id="639" r:id="rId36"/>
    <p:sldId id="633" r:id="rId37"/>
    <p:sldId id="629" r:id="rId38"/>
    <p:sldId id="670" r:id="rId39"/>
    <p:sldId id="664" r:id="rId40"/>
    <p:sldId id="671" r:id="rId41"/>
    <p:sldId id="672" r:id="rId42"/>
    <p:sldId id="673" r:id="rId4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B9217-ACF6-B6AD-61D1-7CA9FE00A047}" v="12" dt="2025-10-13T14:26:30.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60" y="4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S::martin.roberts@prospect.org.uk::809e680c-7cbe-4ca5-8db2-be1c15666466" providerId="AD" clId="Web-{CAB8124B-6026-0A87-8778-67860E5FC189}"/>
    <pc:docChg chg="modSld">
      <pc:chgData name="Martin Roberts" userId="S::martin.roberts@prospect.org.uk::809e680c-7cbe-4ca5-8db2-be1c15666466" providerId="AD" clId="Web-{CAB8124B-6026-0A87-8778-67860E5FC189}" dt="2025-10-13T13:10:09.845" v="2"/>
      <pc:docMkLst>
        <pc:docMk/>
      </pc:docMkLst>
      <pc:sldChg chg="modNotes">
        <pc:chgData name="Martin Roberts" userId="S::martin.roberts@prospect.org.uk::809e680c-7cbe-4ca5-8db2-be1c15666466" providerId="AD" clId="Web-{CAB8124B-6026-0A87-8778-67860E5FC189}" dt="2025-10-13T13:10:09.845" v="2"/>
        <pc:sldMkLst>
          <pc:docMk/>
          <pc:sldMk cId="681069282" sldId="639"/>
        </pc:sldMkLst>
      </pc:sldChg>
    </pc:docChg>
  </pc:docChgLst>
  <pc:docChgLst>
    <pc:chgData name="Martin Roberts" userId="809e680c-7cbe-4ca5-8db2-be1c15666466" providerId="ADAL" clId="{6A3EF416-3506-47D7-8931-231E38BC5C9D}"/>
    <pc:docChg chg="delSld modSld modShowInfo">
      <pc:chgData name="Martin Roberts" userId="809e680c-7cbe-4ca5-8db2-be1c15666466" providerId="ADAL" clId="{6A3EF416-3506-47D7-8931-231E38BC5C9D}" dt="2025-10-14T11:47:52.484" v="3" actId="47"/>
      <pc:docMkLst>
        <pc:docMk/>
      </pc:docMkLst>
      <pc:sldChg chg="del">
        <pc:chgData name="Martin Roberts" userId="809e680c-7cbe-4ca5-8db2-be1c15666466" providerId="ADAL" clId="{6A3EF416-3506-47D7-8931-231E38BC5C9D}" dt="2025-10-14T11:47:49.545" v="2" actId="47"/>
        <pc:sldMkLst>
          <pc:docMk/>
          <pc:sldMk cId="578918094" sldId="563"/>
        </pc:sldMkLst>
      </pc:sldChg>
      <pc:sldChg chg="del">
        <pc:chgData name="Martin Roberts" userId="809e680c-7cbe-4ca5-8db2-be1c15666466" providerId="ADAL" clId="{6A3EF416-3506-47D7-8931-231E38BC5C9D}" dt="2025-10-14T11:47:52.484" v="3" actId="47"/>
        <pc:sldMkLst>
          <pc:docMk/>
          <pc:sldMk cId="1340750517" sldId="594"/>
        </pc:sldMkLst>
      </pc:sldChg>
      <pc:sldChg chg="modSp mod">
        <pc:chgData name="Martin Roberts" userId="809e680c-7cbe-4ca5-8db2-be1c15666466" providerId="ADAL" clId="{6A3EF416-3506-47D7-8931-231E38BC5C9D}" dt="2025-10-13T11:14:02.065" v="0" actId="12"/>
        <pc:sldMkLst>
          <pc:docMk/>
          <pc:sldMk cId="4198232374" sldId="669"/>
        </pc:sldMkLst>
        <pc:spChg chg="mod">
          <ac:chgData name="Martin Roberts" userId="809e680c-7cbe-4ca5-8db2-be1c15666466" providerId="ADAL" clId="{6A3EF416-3506-47D7-8931-231E38BC5C9D}" dt="2025-10-13T11:14:02.065" v="0" actId="12"/>
          <ac:spMkLst>
            <pc:docMk/>
            <pc:sldMk cId="4198232374" sldId="669"/>
            <ac:spMk id="3" creationId="{82EE926B-5BF1-4BBA-BC5F-49DF298FB598}"/>
          </ac:spMkLst>
        </pc:spChg>
      </pc:sldChg>
    </pc:docChg>
  </pc:docChgLst>
  <pc:docChgLst>
    <pc:chgData name="Martin Roberts" userId="S::martin.roberts@prospect.org.uk::809e680c-7cbe-4ca5-8db2-be1c15666466" providerId="AD" clId="Web-{FDABEC06-C1C3-FB82-0765-70DFBCCD887D}"/>
    <pc:docChg chg="modSld">
      <pc:chgData name="Martin Roberts" userId="S::martin.roberts@prospect.org.uk::809e680c-7cbe-4ca5-8db2-be1c15666466" providerId="AD" clId="Web-{FDABEC06-C1C3-FB82-0765-70DFBCCD887D}" dt="2025-10-13T11:09:02.103" v="8" actId="20577"/>
      <pc:docMkLst>
        <pc:docMk/>
      </pc:docMkLst>
      <pc:sldChg chg="modSp">
        <pc:chgData name="Martin Roberts" userId="S::martin.roberts@prospect.org.uk::809e680c-7cbe-4ca5-8db2-be1c15666466" providerId="AD" clId="Web-{FDABEC06-C1C3-FB82-0765-70DFBCCD887D}" dt="2025-10-13T11:09:02.103" v="8" actId="20577"/>
        <pc:sldMkLst>
          <pc:docMk/>
          <pc:sldMk cId="2842397255" sldId="513"/>
        </pc:sldMkLst>
        <pc:spChg chg="mod">
          <ac:chgData name="Martin Roberts" userId="S::martin.roberts@prospect.org.uk::809e680c-7cbe-4ca5-8db2-be1c15666466" providerId="AD" clId="Web-{FDABEC06-C1C3-FB82-0765-70DFBCCD887D}" dt="2025-10-13T11:09:02.103" v="8" actId="20577"/>
          <ac:spMkLst>
            <pc:docMk/>
            <pc:sldMk cId="2842397255" sldId="513"/>
            <ac:spMk id="2" creationId="{00000000-0000-0000-0000-000000000000}"/>
          </ac:spMkLst>
        </pc:spChg>
      </pc:sldChg>
      <pc:sldChg chg="modNotes">
        <pc:chgData name="Martin Roberts" userId="S::martin.roberts@prospect.org.uk::809e680c-7cbe-4ca5-8db2-be1c15666466" providerId="AD" clId="Web-{FDABEC06-C1C3-FB82-0765-70DFBCCD887D}" dt="2025-10-13T11:08:12.227" v="7"/>
        <pc:sldMkLst>
          <pc:docMk/>
          <pc:sldMk cId="278011713" sldId="661"/>
        </pc:sldMkLst>
      </pc:sldChg>
    </pc:docChg>
  </pc:docChgLst>
  <pc:docChgLst>
    <pc:chgData name="Martin Roberts" userId="S::martin.roberts@prospect.org.uk::809e680c-7cbe-4ca5-8db2-be1c15666466" providerId="AD" clId="Web-{EBCB9217-ACF6-B6AD-61D1-7CA9FE00A047}"/>
    <pc:docChg chg="modSld">
      <pc:chgData name="Martin Roberts" userId="S::martin.roberts@prospect.org.uk::809e680c-7cbe-4ca5-8db2-be1c15666466" providerId="AD" clId="Web-{EBCB9217-ACF6-B6AD-61D1-7CA9FE00A047}" dt="2025-10-13T14:26:29.329" v="10" actId="20577"/>
      <pc:docMkLst>
        <pc:docMk/>
      </pc:docMkLst>
      <pc:sldChg chg="modSp">
        <pc:chgData name="Martin Roberts" userId="S::martin.roberts@prospect.org.uk::809e680c-7cbe-4ca5-8db2-be1c15666466" providerId="AD" clId="Web-{EBCB9217-ACF6-B6AD-61D1-7CA9FE00A047}" dt="2025-10-13T14:26:29.329" v="10" actId="20577"/>
        <pc:sldMkLst>
          <pc:docMk/>
          <pc:sldMk cId="4042717224" sldId="642"/>
        </pc:sldMkLst>
        <pc:spChg chg="mod">
          <ac:chgData name="Martin Roberts" userId="S::martin.roberts@prospect.org.uk::809e680c-7cbe-4ca5-8db2-be1c15666466" providerId="AD" clId="Web-{EBCB9217-ACF6-B6AD-61D1-7CA9FE00A047}" dt="2025-10-13T14:26:29.329" v="10" actId="20577"/>
          <ac:spMkLst>
            <pc:docMk/>
            <pc:sldMk cId="4042717224" sldId="64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14/10/2025</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10/14/2025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education@prospect.org.u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a:ea typeface="Arial" charset="0"/>
                <a:cs typeface="Arial"/>
              </a:rPr>
              <a:t>Please note all timings are approximate and allow some time for discussion and questions but sessions may overrun. </a:t>
            </a:r>
            <a:br>
              <a:rPr lang="en-US" b="1">
                <a:latin typeface="Arial"/>
                <a:ea typeface="Arial" charset="0"/>
                <a:cs typeface="Arial"/>
              </a:rPr>
            </a:br>
            <a:r>
              <a:rPr lang="en-US" b="1">
                <a:latin typeface="Arial"/>
                <a:cs typeface="Arial"/>
              </a:rPr>
              <a:t>All slide numbers and page numbers are based on our education print outs at the time – we recommend printing a workbook to ensure you can provide the most accurate page numbers for reps – especially some sessions may move around a bit, </a:t>
            </a:r>
            <a:r>
              <a:rPr lang="en-US" b="1" err="1">
                <a:latin typeface="Arial"/>
                <a:cs typeface="Arial"/>
              </a:rPr>
              <a:t>dependant</a:t>
            </a:r>
            <a:r>
              <a:rPr lang="en-US" b="1">
                <a:latin typeface="Arial"/>
                <a:cs typeface="Arial"/>
              </a:rPr>
              <a:t> on time. </a:t>
            </a:r>
            <a:endParaRPr lang="en-US"/>
          </a:p>
          <a:p>
            <a:r>
              <a:rPr lang="en-US" b="1">
                <a:latin typeface="Arial"/>
                <a:ea typeface="Arial" charset="0"/>
                <a:cs typeface="Arial"/>
              </a:rPr>
              <a:t> </a:t>
            </a:r>
            <a:br>
              <a:rPr lang="en-US" b="1">
                <a:latin typeface="Arial"/>
                <a:ea typeface="Arial" charset="0"/>
                <a:cs typeface="Arial"/>
              </a:rPr>
            </a:br>
            <a:br>
              <a:rPr lang="en-US" b="1">
                <a:latin typeface="Arial"/>
                <a:ea typeface="Arial" charset="0"/>
                <a:cs typeface="Arial"/>
              </a:rPr>
            </a:br>
            <a:br>
              <a:rPr lang="en-US" b="1">
                <a:latin typeface="Arial"/>
                <a:ea typeface="Arial" charset="0"/>
                <a:cs typeface="Arial"/>
              </a:rPr>
            </a:br>
            <a:r>
              <a:rPr lang="en-US" b="1">
                <a:latin typeface="Arial"/>
                <a:ea typeface="Arial" charset="0"/>
                <a:cs typeface="Arial"/>
              </a:rPr>
              <a:t>Timing 10 mins</a:t>
            </a:r>
            <a:endParaRPr lang="en-US"/>
          </a:p>
          <a:p>
            <a:r>
              <a:rPr lang="en-US" b="1">
                <a:latin typeface="Arial" charset="0"/>
                <a:ea typeface="Arial" charset="0"/>
                <a:cs typeface="Arial" charset="0"/>
              </a:rPr>
              <a:t>10.20 – 10.30am</a:t>
            </a:r>
          </a:p>
          <a:p>
            <a:endParaRPr lang="en-US" b="1">
              <a:latin typeface="Arial" charset="0"/>
              <a:ea typeface="Arial" charset="0"/>
              <a:cs typeface="Arial" charset="0"/>
            </a:endParaRPr>
          </a:p>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CLARFY THE RIGHTS OF MEMBERS AND WHAT WE ACTUALLY MEAN BY A PERSONAL CASE.</a:t>
            </a:r>
          </a:p>
          <a:p>
            <a:endParaRPr lang="en-US" b="1">
              <a:latin typeface="Arial" charset="0"/>
              <a:ea typeface="Arial" charset="0"/>
              <a:cs typeface="Arial" charset="0"/>
            </a:endParaRPr>
          </a:p>
          <a:p>
            <a:r>
              <a:rPr lang="en-US" b="1">
                <a:latin typeface="Arial"/>
                <a:ea typeface="Arial" charset="0"/>
                <a:cs typeface="Arial"/>
              </a:rPr>
              <a:t>Page 12 in workbook</a:t>
            </a:r>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 </a:t>
            </a:r>
            <a:endParaRPr lang="en-GB" sz="16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a:t>We only look at member 2,3 and 4 for timing.</a:t>
            </a:r>
            <a:endParaRPr lang="en-GB" sz="16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Page 17</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Don’t forget there is extra information to come on this exercise.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1 – yes – </a:t>
            </a:r>
            <a:r>
              <a:rPr lang="en-GB" b="0"/>
              <a:t>informal chat with manager or rep to intervene</a:t>
            </a:r>
            <a:endParaRPr lang="en-GB" sz="1200" b="0"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2  - yes – manage members’ expectations as sought advice elsewhere and speak to other rep to check recruitment process. Advise member to seek feedback and apply for training to obtain the necessary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3 – Can’t guarantee confidentiality but can help – double check who advised filling out paperwork/incorrectly?</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4 – yes, find details of the case, Separate representation. Can mediation be acceptable to avoid formal?</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926" y="4778722"/>
            <a:ext cx="5511867" cy="4652878"/>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You have 10 minutes to answer these questions. Page 19</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baseline="0">
                <a:solidFill>
                  <a:schemeClr val="tx1"/>
                </a:solidFill>
                <a:effectLst/>
                <a:latin typeface="+mn-lt"/>
                <a:ea typeface="+mn-ea"/>
                <a:cs typeface="+mn-cs"/>
              </a:rPr>
              <a:t>Again, just looking at member 2,3 and 4 for timings.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Stress importance of getting all the facts – don’t take information at face value or be side-tracked by member’s emotional state.</a:t>
            </a:r>
            <a:br>
              <a:rPr lang="en-GB" sz="1600" kern="1200">
                <a:solidFill>
                  <a:schemeClr val="tx1"/>
                </a:solidFill>
                <a:effectLst/>
                <a:latin typeface="+mn-lt"/>
                <a:ea typeface="+mn-ea"/>
                <a:cs typeface="+mn-cs"/>
              </a:rPr>
            </a:br>
            <a:r>
              <a:rPr lang="en-GB" sz="1600" kern="1200">
                <a:solidFill>
                  <a:schemeClr val="tx1"/>
                </a:solidFill>
                <a:effectLst/>
                <a:latin typeface="+mn-lt"/>
                <a:ea typeface="+mn-ea"/>
                <a:cs typeface="+mn-cs"/>
              </a:rPr>
              <a:t>Interviewing helps; as does getting the member to write down a timeline of what has happened. </a:t>
            </a:r>
            <a:endParaRPr lang="en-GB" sz="160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a:t>Make sure that the reps know a rep can refuse a case,</a:t>
            </a:r>
            <a:r>
              <a:rPr lang="en-US" sz="1600" baseline="0"/>
              <a:t> if they are involved to closely with it or feel uncomfortable with the reasons, topic etc.</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1 – yes – </a:t>
            </a:r>
            <a:r>
              <a:rPr lang="en-GB" b="0"/>
              <a:t>If no result from speaking informally to manager, rep to intervene raising policy or specific training had/needed. Grievance if no further progress made.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kern="1200" baseline="0">
                <a:solidFill>
                  <a:schemeClr val="tx1"/>
                </a:solidFill>
                <a:effectLst/>
                <a:latin typeface="+mn-lt"/>
                <a:ea typeface="+mn-ea"/>
                <a:cs typeface="+mn-cs"/>
              </a:rPr>
              <a:t>Member 2  - yes – manage members’ expectations and speak to other rep, possible age discrimination if not been offered specific training.  </a:t>
            </a:r>
            <a:r>
              <a:rPr lang="en-US" sz="1400" b="0" kern="1200" baseline="0">
                <a:solidFill>
                  <a:schemeClr val="tx1"/>
                </a:solidFill>
                <a:effectLst/>
                <a:latin typeface="+mn-lt"/>
                <a:ea typeface="+mn-ea"/>
                <a:cs typeface="+mn-cs"/>
              </a:rPr>
              <a:t>D</a:t>
            </a:r>
            <a:r>
              <a:rPr lang="en-US" sz="1400" baseline="0"/>
              <a:t>iscuss the implications of seeking legal advice elsewhere (Prospect/Bectu can longer represent them)</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kern="1200" baseline="0">
                <a:solidFill>
                  <a:schemeClr val="tx1"/>
                </a:solidFill>
                <a:effectLst/>
                <a:latin typeface="+mn-lt"/>
                <a:ea typeface="+mn-ea"/>
                <a:cs typeface="+mn-cs"/>
              </a:rPr>
              <a:t>Member 3 – Can’t guarantee confidentiality but can help. Potentially explore how long worked with the company/if whistleblowing policy/ how was </a:t>
            </a:r>
            <a:r>
              <a:rPr lang="en-GB" sz="1400" b="0"/>
              <a:t>E</a:t>
            </a:r>
            <a:r>
              <a:rPr lang="en-GB" sz="1400" b="0" kern="1200" baseline="0">
                <a:solidFill>
                  <a:schemeClr val="tx1"/>
                </a:solidFill>
                <a:effectLst/>
                <a:latin typeface="+mn-lt"/>
                <a:ea typeface="+mn-ea"/>
                <a:cs typeface="+mn-cs"/>
              </a:rPr>
              <a:t>lspeth instructed to complete expenses forms. ( approached line manager informally?) </a:t>
            </a:r>
            <a:r>
              <a:rPr lang="en-US" sz="1400" baseline="0"/>
              <a:t>Ultimately member still guilty and it could become a police matter</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400" b="0" kern="1200" baseline="0">
                <a:solidFill>
                  <a:schemeClr val="tx1"/>
                </a:solidFill>
                <a:effectLst/>
                <a:latin typeface="+mn-lt"/>
                <a:ea typeface="+mn-ea"/>
                <a:cs typeface="+mn-cs"/>
              </a:rPr>
              <a:t>Member 4 – yes, find details of the case – can’t represent both, Paul would need separate representation. Any likelihood of informal – mediation, written apology, etc. if not, grievance could be advised.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kern="1200" baseline="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5 – </a:t>
            </a:r>
            <a:r>
              <a:rPr lang="en-US" baseline="0"/>
              <a:t>Is it true, you may give Martin the benefit of the doubt if he is new and may not been asked to join. Can advise still but equally, he needs to join before you can represent, not the other way around!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a:solidFill>
                <a:schemeClr val="tx1"/>
              </a:solidFill>
              <a:effectLst/>
              <a:latin typeface="+mn-lt"/>
              <a:ea typeface="+mn-ea"/>
              <a:cs typeface="+mn-cs"/>
            </a:endParaRPr>
          </a:p>
          <a:p>
            <a:r>
              <a:rPr lang="en-GB" sz="1200" b="0" kern="1200" baseline="0">
                <a:solidFill>
                  <a:schemeClr val="tx1"/>
                </a:solidFill>
                <a:effectLst/>
                <a:latin typeface="+mn-lt"/>
                <a:ea typeface="+mn-ea"/>
                <a:cs typeface="+mn-cs"/>
              </a:rPr>
              <a:t>Member 6 – </a:t>
            </a:r>
            <a:r>
              <a:rPr lang="en-US" baseline="0"/>
              <a:t>Advice is the same, whatever religion, still falsified timesheet but ultimately further investigation around line manager awareness and policy on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10.50 – 11.20. 30 mins</a:t>
            </a:r>
          </a:p>
          <a:p>
            <a:r>
              <a:rPr lang="en-US" b="1">
                <a:latin typeface="Arial" charset="0"/>
                <a:ea typeface="Arial" charset="0"/>
                <a:cs typeface="Arial" charset="0"/>
              </a:rPr>
              <a:t>Very long section so break it up with examples or scenarios (be careful of time though)</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There are some basics you have to start with when approached by someone wanting help.</a:t>
            </a:r>
          </a:p>
          <a:p>
            <a:r>
              <a:rPr lang="en-GB" sz="900" b="1" kern="1200">
                <a:solidFill>
                  <a:schemeClr val="tx1"/>
                </a:solidFill>
                <a:effectLst/>
                <a:latin typeface="+mn-lt"/>
                <a:ea typeface="+mn-ea"/>
                <a:cs typeface="+mn-cs"/>
              </a:rPr>
              <a:t>Is the person asking for help a member?</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a:solidFill>
                  <a:schemeClr val="tx1"/>
                </a:solidFill>
                <a:effectLst/>
                <a:latin typeface="+mn-lt"/>
                <a:ea typeface="+mn-ea"/>
                <a:cs typeface="+mn-cs"/>
              </a:rPr>
              <a:t>Prospect/Bectu will not deal with pre-existing issues. </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a:solidFill>
                  <a:schemeClr val="tx1"/>
                </a:solidFill>
                <a:effectLst/>
                <a:latin typeface="+mn-lt"/>
                <a:ea typeface="+mn-ea"/>
                <a:cs typeface="+mn-cs"/>
              </a:rPr>
              <a:t>It is generally up to a rep's judgement whether an issue is pre-existing or not with a recently joined member. A guideline would be 3 months into the membership probably isn’t but listen to the case as the facts may prove it was going on long before they joined.</a:t>
            </a:r>
          </a:p>
          <a:p>
            <a:r>
              <a:rPr lang="en-GB" sz="900" b="1" kern="1200">
                <a:solidFill>
                  <a:schemeClr val="tx1"/>
                </a:solidFill>
                <a:effectLst/>
                <a:latin typeface="+mn-lt"/>
                <a:ea typeface="+mn-ea"/>
                <a:cs typeface="+mn-cs"/>
              </a:rPr>
              <a:t>Is there another Prospect/Bectu member involved?</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a:solidFill>
                  <a:schemeClr val="tx1"/>
                </a:solidFill>
                <a:effectLst/>
                <a:latin typeface="+mn-lt"/>
                <a:ea typeface="+mn-ea"/>
                <a:cs typeface="+mn-cs"/>
              </a:rPr>
              <a:t>Everything has to be treated as confidential</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a:solidFill>
                  <a:schemeClr val="tx1"/>
                </a:solidFill>
                <a:effectLst/>
                <a:latin typeface="+mn-lt"/>
                <a:ea typeface="+mn-ea"/>
                <a:cs typeface="+mn-cs"/>
              </a:rPr>
              <a:t>Are you the right person to handle the case?</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judgement in helping them through the process.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a case appears to involve harassment or discrimination, advise your full-time officer early in the process. </a:t>
            </a:r>
            <a:endParaRPr lang="en-US" sz="900"/>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Introduce the pro-forma and explain</a:t>
            </a:r>
            <a:r>
              <a:rPr lang="en-US" baseline="0"/>
              <a:t> this is the way we’ll extract information for the next two/three days. Starts on page 22</a:t>
            </a:r>
          </a:p>
          <a:p>
            <a:endParaRPr lang="en-US" baseline="0"/>
          </a:p>
          <a:p>
            <a:endParaRPr lang="en-US"/>
          </a:p>
          <a:p>
            <a:r>
              <a:rPr lang="en-US" baseline="0"/>
              <a:t>Proforma copy is available to download from the course resource link reps have access to when signing up to the course. They have blank copies in their workbooks to complete with the activities. </a:t>
            </a:r>
          </a:p>
          <a:p>
            <a:endParaRPr lang="en-US" baseline="0"/>
          </a:p>
          <a:p>
            <a:r>
              <a:rPr lang="en-US" baseline="0"/>
              <a:t>Other trainers/case handlers may also refer to the PIP method.</a:t>
            </a:r>
          </a:p>
          <a:p>
            <a:endParaRPr lang="en-US" baseline="0"/>
          </a:p>
          <a:p>
            <a:r>
              <a:rPr lang="en-US" baseline="0"/>
              <a:t>Problem,</a:t>
            </a:r>
          </a:p>
          <a:p>
            <a:r>
              <a:rPr lang="en-US" baseline="0"/>
              <a:t>Information,</a:t>
            </a:r>
          </a:p>
          <a:p>
            <a:r>
              <a:rPr lang="en-US" baseline="0"/>
              <a:t>Plan      </a:t>
            </a:r>
          </a:p>
          <a:p>
            <a:r>
              <a:rPr lang="en-US" baseline="0"/>
              <a:t>This is another way to collect information. (added into the appendix)</a:t>
            </a:r>
          </a:p>
          <a:p>
            <a:r>
              <a:rPr lang="en-US" baseline="0"/>
              <a:t>Generally, we recommend the pro-forma as it equips rep’s in getting all the information and easy to pass forward information to officer etc.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a:t>
            </a:r>
            <a:r>
              <a:rPr lang="en-GB" baseline="0"/>
              <a:t> in a hearing – but not a line of defence</a:t>
            </a:r>
          </a:p>
          <a:p>
            <a:r>
              <a:rPr lang="en-GB" baseline="0"/>
              <a:t>Procedures carried out properly as often can be the details that are lacking and will help add weight to your case.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 Can be key in a hearing and useful for reps to have a good knowledge</a:t>
            </a:r>
            <a:r>
              <a:rPr lang="en-US" baseline="0"/>
              <a:t> of most common policy issues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 </a:t>
            </a:r>
          </a:p>
          <a:p>
            <a:r>
              <a:rPr lang="en-US" baseline="0"/>
              <a:t>Important to carry out members wishes, rep is there to offer advice and support.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and pick out</a:t>
            </a:r>
            <a:r>
              <a:rPr lang="en-US" baseline="0"/>
              <a:t> some of the issues that were said on the introductions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if in doubt check</a:t>
            </a:r>
            <a:endParaRPr lang="en-US" baseline="0"/>
          </a:p>
          <a:p>
            <a:r>
              <a:rPr lang="en-US"/>
              <a:t>Clarify protected characteristics. </a:t>
            </a:r>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clarify any processes the reps may be unclear on –  e.g. moving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Clarify</a:t>
            </a:r>
            <a:r>
              <a:rPr lang="en-GB" baseline="0"/>
              <a:t> the difference between accompanying a member in an investigation and a formal hearing. These can be different dependant on the policies. It is for the rep to find out what their specific policy allows for this procedure. Hence the question mark by some points to check policy/procedure.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 if in doubt raise with your negotiation officer.</a:t>
            </a:r>
          </a:p>
          <a:p>
            <a:endParaRPr lang="en-US"/>
          </a:p>
          <a:p>
            <a:r>
              <a:rPr lang="en-US"/>
              <a:t>Have a </a:t>
            </a:r>
            <a:r>
              <a:rPr lang="en-US" err="1"/>
              <a:t>a</a:t>
            </a:r>
            <a:r>
              <a:rPr lang="en-US"/>
              <a:t> 10 minute break after this slide. You should be </a:t>
            </a:r>
            <a:r>
              <a:rPr lang="en-US" err="1"/>
              <a:t>approx</a:t>
            </a:r>
            <a:r>
              <a:rPr lang="en-US"/>
              <a:t> 11.30 am.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endParaRPr lang="en-US" b="1">
              <a:latin typeface="Arial" charset="0"/>
              <a:ea typeface="Arial" charset="0"/>
              <a:cs typeface="Arial" charset="0"/>
            </a:endParaRPr>
          </a:p>
          <a:p>
            <a:r>
              <a:rPr lang="en-US" b="1">
                <a:latin typeface="Arial"/>
                <a:ea typeface="Arial" charset="0"/>
                <a:cs typeface="Arial"/>
              </a:rPr>
              <a:t>5 mins to read over these slides but remind reps they will be a listening activity tomorrow. </a:t>
            </a:r>
          </a:p>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For reps to understand the importance of listening and interviewing a member as part of their role. </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the interview, just a re cap. A timeline of events is useful especially with bullying/harassment cases.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During the interview, emphasise that the rep needs to encourage the member to run through their story in a friendly/impartial atmosphere.</a:t>
            </a:r>
          </a:p>
          <a:p>
            <a:endParaRPr lang="en-US"/>
          </a:p>
          <a:p>
            <a:r>
              <a:rPr lang="en-US"/>
              <a:t>Video on listing and persuading</a:t>
            </a:r>
            <a:r>
              <a:rPr lang="en-US" baseline="0"/>
              <a:t> if there is time (video length 5.25) As part of homework – Vimeo link – video 3. </a:t>
            </a:r>
          </a:p>
          <a:p>
            <a:endParaRPr lang="en-US" baseline="0"/>
          </a:p>
          <a:p>
            <a:r>
              <a:rPr lang="en-US" baseline="0"/>
              <a:t>https://www.youtube.com/watch?v=D6-MIeRr1e8</a:t>
            </a:r>
          </a:p>
          <a:p>
            <a:endParaRPr lang="en-US" baseline="0"/>
          </a:p>
          <a:p>
            <a:r>
              <a:rPr lang="en-US" baseline="0"/>
              <a:t>In workbook there are further tips on listening and persuading (page 42-44) – don’t assume you do this – listening is a skill like any other!</a:t>
            </a:r>
          </a:p>
          <a:p>
            <a:endParaRPr lang="en-US" baseline="0"/>
          </a:p>
          <a:p>
            <a:r>
              <a:rPr lang="en-US" baseline="0"/>
              <a:t>Listening and persuading – go over the importance of hearing what the member says and give attention to them reliving the issue (this may be difficult for the member) </a:t>
            </a:r>
          </a:p>
          <a:p>
            <a:r>
              <a:rPr lang="en-US" baseline="0"/>
              <a:t>You should use good eye contact and put your member at ease.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Fact-finding; suggest to reps that they need to get facts and use open questions to find these out. </a:t>
            </a:r>
          </a:p>
          <a:p>
            <a:r>
              <a:rPr lang="en-GB"/>
              <a:t>Use the proforma to be sure of not missing anything out/.</a:t>
            </a:r>
          </a:p>
          <a:p>
            <a:r>
              <a:rPr lang="en-GB"/>
              <a:t>Examples are shown in the workbook and on the PowerPoint.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emphasise</a:t>
            </a:r>
            <a:r>
              <a:rPr lang="en-US" baseline="0"/>
              <a:t> that a rep is there to help a member preserve these rights </a:t>
            </a:r>
          </a:p>
          <a:p>
            <a:r>
              <a:rPr lang="en-US" baseline="0"/>
              <a:t>The duty of care is in detail next page</a:t>
            </a:r>
          </a:p>
          <a:p>
            <a:r>
              <a:rPr lang="en-US" baseline="0"/>
              <a:t>Table on workbook page 13 to give entitlements due to time in service and time limits if make an ET claim.</a:t>
            </a:r>
          </a:p>
          <a:p>
            <a:endParaRPr lang="en-US">
              <a:ea typeface="Calibri" panose="020F0502020204030204"/>
              <a:cs typeface="Calibri" panose="020F0502020204030204"/>
            </a:endParaRPr>
          </a:p>
          <a:p>
            <a:r>
              <a:rPr lang="en-GB"/>
              <a:t>mention the right to request flexible working becomes a day-one right instead of from 26 weeks and can be requested twice in a 12-month period.</a:t>
            </a:r>
            <a:endParaRPr lang="en-US"/>
          </a:p>
          <a:p>
            <a:endParaRPr lang="en-US"/>
          </a:p>
          <a:p>
            <a:r>
              <a:rPr lang="en-US"/>
              <a:t>These rights may change and be enhanced when the Employment Rights Bill becomes law</a:t>
            </a:r>
          </a:p>
          <a:p>
            <a:endParaRPr lang="en-US" baseline="0">
              <a:ea typeface="Calibri"/>
              <a:cs typeface="Calibri"/>
            </a:endParaRPr>
          </a:p>
          <a:p>
            <a:r>
              <a:rPr lang="en-US" baseline="0"/>
              <a:t>Reps can refer to and use the information for the future.</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the interview;</a:t>
            </a:r>
            <a:r>
              <a:rPr lang="en-US" baseline="0"/>
              <a:t> use closed questions to check the facts the member has written are correct. </a:t>
            </a:r>
          </a:p>
          <a:p>
            <a:r>
              <a:rPr lang="en-US" baseline="0"/>
              <a:t>Go through the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give out personal details or be readily available 24 hours a day no matter what the issue is!</a:t>
            </a:r>
          </a:p>
          <a:p>
            <a:endParaRPr lang="en-US"/>
          </a:p>
          <a:p>
            <a:r>
              <a:rPr lang="en-US"/>
              <a:t>Suzy Lamplugh link in books (page 42)</a:t>
            </a:r>
            <a:endParaRPr lang="en-US">
              <a:ea typeface="Calibri"/>
              <a:cs typeface="Calibri"/>
            </a:endParaRPr>
          </a:p>
          <a:p>
            <a:r>
              <a:rPr lang="en-US"/>
              <a:t>Mention the reps guide to mental health is downloadable as well</a:t>
            </a:r>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a:t>Please allow at least 30 mins for this activity. </a:t>
            </a:r>
          </a:p>
          <a:p>
            <a:r>
              <a:rPr lang="en-GB" sz="1400" b="1"/>
              <a:t>Ideally starting at 11.45am. </a:t>
            </a:r>
          </a:p>
          <a:p>
            <a:r>
              <a:rPr lang="en-GB"/>
              <a:t>Read through the evidence (email from Roger and Letter from Ian). </a:t>
            </a:r>
          </a:p>
          <a:p>
            <a:r>
              <a:rPr lang="en-GB"/>
              <a:t>Ask reps to have their homework sheet 1 ready to complete as you go through the activity (this will save them time for homework in between sessions. They will find this sheet in the resource area link, </a:t>
            </a:r>
            <a:r>
              <a:rPr lang="en-GB">
                <a:hlinkClick r:id="rId3"/>
              </a:rPr>
              <a:t>https://prospect.org.uk/course-resources/</a:t>
            </a:r>
            <a:r>
              <a:rPr lang="en-GB"/>
              <a:t>)</a:t>
            </a:r>
          </a:p>
          <a:p>
            <a:r>
              <a:rPr lang="en-GB"/>
              <a:t>Homework sheet 1 – there is one with reasonable adjustments, so I would encourage reps to use this as it has all of the information . </a:t>
            </a:r>
          </a:p>
          <a:p>
            <a:endParaRPr lang="en-GB"/>
          </a:p>
          <a:p>
            <a:r>
              <a:rPr lang="en-GB"/>
              <a:t>Start questions from outline – part 2 of proforma (assuming all contact details etc)</a:t>
            </a:r>
          </a:p>
          <a:p>
            <a:r>
              <a:rPr lang="en-GB"/>
              <a:t>Roughly divide 3 or 4 questions each rep (if 6 in session). </a:t>
            </a:r>
          </a:p>
          <a:p>
            <a:endParaRPr lang="en-GB"/>
          </a:p>
          <a:p>
            <a:r>
              <a:rPr lang="en-GB"/>
              <a:t>Once completed ask the reps to complete the last question – what are the next steps as the rep? </a:t>
            </a:r>
          </a:p>
          <a:p>
            <a:r>
              <a:rPr lang="en-GB"/>
              <a:t>Forward the homework sheet 1 once completed to you to mark if they want individual feedback. </a:t>
            </a:r>
          </a:p>
          <a:p>
            <a:endParaRPr lang="en-GB"/>
          </a:p>
          <a:p>
            <a:r>
              <a:rPr lang="en-GB"/>
              <a:t>All homework should be submitted by last day of course in order for them to receive their accreditation. </a:t>
            </a:r>
          </a:p>
          <a:p>
            <a:r>
              <a:rPr lang="en-GB"/>
              <a:t>Failure to submit homework could delay/no accreditation. Reasonable adjusts apply and advise education if you’re waiting on homework so we can follow up. </a:t>
            </a:r>
          </a:p>
          <a:p>
            <a:endParaRPr lang="en-GB"/>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details are on reps homework sheets – the link for the course resource page has been emailed prior to the course.</a:t>
            </a:r>
          </a:p>
          <a:p>
            <a:r>
              <a:rPr lang="en-GB"/>
              <a:t>Refer to prereading and disciplinary &amp; grievance procedure to help with this case (56-61)</a:t>
            </a:r>
          </a:p>
          <a:p>
            <a:endParaRPr lang="en-GB"/>
          </a:p>
          <a:p>
            <a:r>
              <a:rPr lang="en-GB"/>
              <a:t>Activity F – letter on page 67 and questions and link on page 68 </a:t>
            </a:r>
          </a:p>
          <a:p>
            <a:endParaRPr lang="en-GB"/>
          </a:p>
          <a:p>
            <a:r>
              <a:rPr lang="en-GB"/>
              <a:t>Homework guidance in on the tutor resource page. When giving feedback – about 10-15 mins written feedback per rep. Highlighting anything they may have missed </a:t>
            </a:r>
            <a:r>
              <a:rPr lang="en-GB" err="1"/>
              <a:t>e.g</a:t>
            </a:r>
            <a:r>
              <a:rPr lang="en-GB"/>
              <a:t>  the investigation? There are many clues in the company procedure 56-61  set as part of their pre reading but they may with to refresh before sending homework. </a:t>
            </a:r>
          </a:p>
          <a:p>
            <a:endParaRPr lang="en-GB"/>
          </a:p>
          <a:p>
            <a:endParaRPr lang="en-GB"/>
          </a:p>
          <a:p>
            <a:r>
              <a:rPr lang="en-GB" b="1"/>
              <a:t>Deadline for all homework is Thursday end of day.( Friday if reps are having real difficulty.) Send all homework to education email </a:t>
            </a:r>
            <a:r>
              <a:rPr lang="en-GB" b="1">
                <a:hlinkClick r:id="rId3"/>
              </a:rPr>
              <a:t>education@prospect.org.uk</a:t>
            </a:r>
            <a:r>
              <a:rPr lang="en-GB" b="1"/>
              <a:t> and make sure name’s are on the sheets. </a:t>
            </a:r>
          </a:p>
          <a:p>
            <a:endParaRPr lang="en-GB" b="1"/>
          </a:p>
          <a:p>
            <a:r>
              <a:rPr lang="en-GB" b="1"/>
              <a:t>As the feedback is covered on the morning of session 2 and 3, any homework handed in after this time, does not need individual feedback.,</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376718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Example of what the homework sheet looks like in case reps are not sure……</a:t>
            </a:r>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349660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3719079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597709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2567139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1512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does not mean you have to agree with them but to see their rights are upheld and the member is treated fairly.</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a:solidFill>
                  <a:srgbClr val="000000"/>
                </a:solidFill>
                <a:effectLst/>
                <a:latin typeface="Arial" panose="020B0604020202020204" pitchFamily="34" charset="0"/>
              </a:rPr>
              <a:t>Code of practice for Prospect and </a:t>
            </a:r>
            <a:r>
              <a:rPr lang="en-GB" sz="1400" b="1" i="0" err="1">
                <a:solidFill>
                  <a:srgbClr val="000000"/>
                </a:solidFill>
                <a:effectLst/>
                <a:latin typeface="Arial" panose="020B0604020202020204" pitchFamily="34" charset="0"/>
              </a:rPr>
              <a:t>Bectu</a:t>
            </a:r>
            <a:r>
              <a:rPr lang="en-GB" sz="1400" b="1" i="0">
                <a:solidFill>
                  <a:srgbClr val="000000"/>
                </a:solidFill>
                <a:effectLst/>
                <a:latin typeface="Arial" panose="020B0604020202020204" pitchFamily="34" charset="0"/>
              </a:rPr>
              <a:t> representatives</a:t>
            </a:r>
          </a:p>
          <a:p>
            <a:pPr algn="l" rtl="0" fontAlgn="base"/>
            <a:r>
              <a:rPr lang="en-GB" sz="1400" b="1" i="0">
                <a:solidFill>
                  <a:srgbClr val="000000"/>
                </a:solidFill>
                <a:effectLst/>
                <a:latin typeface="Arial" panose="020B0604020202020204" pitchFamily="34" charset="0"/>
              </a:rPr>
              <a:t> </a:t>
            </a:r>
          </a:p>
          <a:p>
            <a:pPr algn="l" rtl="0" fontAlgn="base"/>
            <a:r>
              <a:rPr lang="en-GB" sz="1100" b="0" i="0">
                <a:solidFill>
                  <a:srgbClr val="000000"/>
                </a:solidFill>
                <a:effectLst/>
                <a:latin typeface="Arial" panose="020B0604020202020204" pitchFamily="34" charset="0"/>
              </a:rPr>
              <a:t>In November 2021 a code of practice was created for Prospect and </a:t>
            </a:r>
            <a:r>
              <a:rPr lang="en-GB" sz="1100" b="0" i="0" err="1">
                <a:solidFill>
                  <a:srgbClr val="000000"/>
                </a:solidFill>
                <a:effectLst/>
                <a:latin typeface="Arial" panose="020B0604020202020204" pitchFamily="34" charset="0"/>
              </a:rPr>
              <a:t>Bectu</a:t>
            </a:r>
            <a:r>
              <a:rPr lang="en-GB" sz="1100" b="0" i="0">
                <a:solidFill>
                  <a:srgbClr val="000000"/>
                </a:solidFill>
                <a:effectLst/>
                <a:latin typeface="Arial" panose="020B0604020202020204" pitchFamily="34" charset="0"/>
              </a:rPr>
              <a:t> representatives. It had the aim to: </a:t>
            </a:r>
          </a:p>
          <a:p>
            <a:pPr algn="l" rtl="0" fontAlgn="base">
              <a:buFont typeface="Arial" panose="020B0604020202020204" pitchFamily="34" charset="0"/>
              <a:buChar char="•"/>
            </a:pPr>
            <a:r>
              <a:rPr lang="en-GB" sz="1100" b="0" i="0">
                <a:solidFill>
                  <a:srgbClr val="000000"/>
                </a:solidFill>
                <a:effectLst/>
                <a:latin typeface="Arial" panose="020B0604020202020204" pitchFamily="34" charset="0"/>
              </a:rPr>
              <a:t>Provide you with clarity about your responsibilities to ensure the respect of others. </a:t>
            </a:r>
          </a:p>
          <a:p>
            <a:pPr algn="l" rtl="0" fontAlgn="base">
              <a:buFont typeface="Arial" panose="020B0604020202020204" pitchFamily="34" charset="0"/>
              <a:buChar char="•"/>
            </a:pPr>
            <a:r>
              <a:rPr lang="en-GB" sz="1100" b="0" i="0">
                <a:solidFill>
                  <a:srgbClr val="000000"/>
                </a:solidFill>
                <a:effectLst/>
                <a:latin typeface="Arial" panose="020B0604020202020204" pitchFamily="34" charset="0"/>
              </a:rPr>
              <a:t>Inform you about your rights if you feel you are not being treated with respect. </a:t>
            </a:r>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continuation of the reps code of practice as agreed in November 21 by the NEC/Presidential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51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Recap; </a:t>
            </a:r>
          </a:p>
          <a:p>
            <a:r>
              <a:rPr lang="en-GB" sz="1200" kern="120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p>
          <a:p>
            <a:r>
              <a:rPr lang="en-GB" sz="1200" kern="1200">
                <a:solidFill>
                  <a:schemeClr val="tx1"/>
                </a:solidFill>
                <a:effectLst/>
                <a:latin typeface="+mn-lt"/>
                <a:ea typeface="+mn-ea"/>
                <a:cs typeface="+mn-cs"/>
              </a:rPr>
              <a:t>Prospect/Bectu tries to resolve all issues as swiftly as possible and use the legal route if all fails.</a:t>
            </a:r>
          </a:p>
          <a:p>
            <a:r>
              <a:rPr lang="en-GB" sz="1200" b="1" kern="1200">
                <a:solidFill>
                  <a:schemeClr val="tx1"/>
                </a:solidFill>
                <a:effectLst/>
                <a:latin typeface="+mn-lt"/>
                <a:ea typeface="+mn-ea"/>
                <a:cs typeface="+mn-cs"/>
              </a:rPr>
              <a:t>Reminder of skills</a:t>
            </a:r>
            <a:r>
              <a:rPr lang="en-GB" sz="1200" b="1" kern="1200" baseline="0">
                <a:solidFill>
                  <a:schemeClr val="tx1"/>
                </a:solidFill>
                <a:effectLst/>
                <a:latin typeface="+mn-lt"/>
                <a:ea typeface="+mn-ea"/>
                <a:cs typeface="+mn-cs"/>
              </a:rPr>
              <a:t> on</a:t>
            </a:r>
            <a:r>
              <a:rPr lang="en-GB" sz="1200" b="1" kern="1200">
                <a:solidFill>
                  <a:schemeClr val="tx1"/>
                </a:solidFill>
                <a:effectLst/>
                <a:latin typeface="+mn-lt"/>
                <a:ea typeface="+mn-ea"/>
                <a:cs typeface="+mn-cs"/>
              </a:rPr>
              <a:t> </a:t>
            </a:r>
            <a:r>
              <a:rPr lang="en-GB" b="1"/>
              <a:t>next slide</a:t>
            </a:r>
            <a:endParaRPr lang="en-GB" sz="1200" b="1" kern="1200">
              <a:solidFill>
                <a:schemeClr val="tx1"/>
              </a:solidFill>
              <a:effectLst/>
              <a:latin typeface="+mn-lt"/>
              <a:ea typeface="+mn-ea"/>
              <a:cs typeface="+mn-cs"/>
            </a:endParaRP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skills and knowledge a rep needs;</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Skills</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Listening, interviewing, note-taking, advising, report-writing, representation</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Knowledge</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How things get done in your workplace</a:t>
            </a:r>
          </a:p>
          <a:p>
            <a:pPr lvl="0"/>
            <a:r>
              <a:rPr lang="en-GB" sz="1200" kern="1200">
                <a:solidFill>
                  <a:schemeClr val="tx1"/>
                </a:solidFill>
                <a:effectLst/>
                <a:latin typeface="+mn-lt"/>
                <a:ea typeface="+mn-ea"/>
                <a:cs typeface="+mn-cs"/>
              </a:rPr>
              <a:t>Your employer’s procedures</a:t>
            </a:r>
          </a:p>
          <a:p>
            <a:pPr lvl="0"/>
            <a:r>
              <a:rPr lang="en-GB" sz="1200" kern="1200">
                <a:solidFill>
                  <a:schemeClr val="tx1"/>
                </a:solidFill>
                <a:effectLst/>
                <a:latin typeface="+mn-lt"/>
                <a:ea typeface="+mn-ea"/>
                <a:cs typeface="+mn-cs"/>
              </a:rPr>
              <a:t>Prospect/Bectu’s current concerns in your employer</a:t>
            </a:r>
          </a:p>
          <a:p>
            <a:pPr lvl="0"/>
            <a:r>
              <a:rPr lang="en-GB" sz="1200" kern="1200">
                <a:solidFill>
                  <a:schemeClr val="tx1"/>
                </a:solidFill>
                <a:effectLst/>
                <a:latin typeface="+mn-lt"/>
                <a:ea typeface="+mn-ea"/>
                <a:cs typeface="+mn-cs"/>
              </a:rPr>
              <a:t>A basic knowledge of employment law</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team of reps may have these skills and this knowledge, at first as new reps build up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Refer back to reps 1 and</a:t>
            </a:r>
            <a:r>
              <a:rPr lang="en-GB" sz="1200" kern="1200" baseline="0">
                <a:solidFill>
                  <a:schemeClr val="tx1"/>
                </a:solidFill>
                <a:effectLst/>
                <a:latin typeface="+mn-lt"/>
                <a:ea typeface="+mn-ea"/>
                <a:cs typeface="+mn-cs"/>
              </a:rPr>
              <a:t> the role of the rep as discussed then.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a:p>
          <a:p>
            <a:r>
              <a:rPr lang="en-GB" sz="1200" b="1" kern="1200">
                <a:solidFill>
                  <a:schemeClr val="tx1"/>
                </a:solidFill>
                <a:effectLst/>
                <a:latin typeface="+mn-lt"/>
                <a:ea typeface="+mn-ea"/>
                <a:cs typeface="+mn-cs"/>
              </a:rPr>
              <a:t>Skills</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Emphasise listening  </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Knowledge</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Emphasise the rep is there to make sure procedure is </a:t>
            </a:r>
          </a:p>
          <a:p>
            <a:pPr lvl="0"/>
            <a:r>
              <a:rPr lang="en-US"/>
              <a:t>Go through the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Lead into next slide ‘Help for members’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See what they know – may know more than they realise…….</a:t>
            </a: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10.30 – 10.50</a:t>
            </a:r>
          </a:p>
          <a:p>
            <a:r>
              <a:rPr lang="en-US" b="1">
                <a:latin typeface="Arial" charset="0"/>
                <a:ea typeface="Arial" charset="0"/>
                <a:cs typeface="Arial" charset="0"/>
              </a:rPr>
              <a:t>Up to 20 mins for both parts of the activity</a:t>
            </a:r>
          </a:p>
          <a:p>
            <a:endParaRPr lang="en-US" b="1">
              <a:latin typeface="Arial" charset="0"/>
              <a:ea typeface="Arial" charset="0"/>
              <a:cs typeface="Arial" charset="0"/>
            </a:endParaRPr>
          </a:p>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97304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8478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39441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0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06652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58934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D134E2BE-EC16-DC47-9715-F711C376447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6441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prospect.org.uk/download/2020/01375"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prospect.org.uk/course-resour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bectu.org.uk/course-resources-bect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a:latin typeface="Arial"/>
                <a:cs typeface="Arial"/>
              </a:rPr>
              <a:t>Personal cases and the rights of members</a:t>
            </a:r>
            <a:br>
              <a:rPr lang="en-US">
                <a:latin typeface="Arial"/>
                <a:cs typeface="Arial"/>
              </a:rPr>
            </a:br>
            <a:r>
              <a:rPr lang="en-US" sz="900">
                <a:latin typeface="Arial"/>
                <a:cs typeface="Arial"/>
              </a:rPr>
              <a:t>(updated version 2.0 Oct 2025)</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770631" y="266136"/>
            <a:ext cx="6357283"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Part 1: </a:t>
            </a:r>
            <a:endParaRPr lang="en-US" sz="4000" b="0">
              <a:latin typeface="Arial"/>
              <a:cs typeface="Arial"/>
            </a:endParaRPr>
          </a:p>
          <a:p>
            <a:r>
              <a:rPr lang="en-US" sz="4000">
                <a:latin typeface="Arial"/>
                <a:cs typeface="Arial"/>
              </a:rPr>
              <a:t>How can you help?</a:t>
            </a:r>
            <a:endParaRPr lang="en-US" sz="4000" b="0">
              <a:latin typeface="Arial"/>
              <a:cs typeface="Arial"/>
            </a:endParaRPr>
          </a:p>
        </p:txBody>
      </p:sp>
      <p:sp>
        <p:nvSpPr>
          <p:cNvPr id="8" name="TextBox 7">
            <a:extLst>
              <a:ext uri="{FF2B5EF4-FFF2-40B4-BE49-F238E27FC236}">
                <a16:creationId xmlns:a16="http://schemas.microsoft.com/office/drawing/2014/main" id="{B42B97B3-B532-854F-920D-88617196CB6A}"/>
              </a:ext>
            </a:extLst>
          </p:cNvPr>
          <p:cNvSpPr txBox="1"/>
          <p:nvPr/>
        </p:nvSpPr>
        <p:spPr>
          <a:xfrm>
            <a:off x="784238" y="2427386"/>
            <a:ext cx="5664688" cy="3731791"/>
          </a:xfrm>
          <a:prstGeom prst="rect">
            <a:avLst/>
          </a:prstGeom>
          <a:noFill/>
        </p:spPr>
        <p:txBody>
          <a:bodyPr wrap="square" lIns="0" tIns="0" rIns="0" bIns="0" rtlCol="0" anchor="t">
            <a:spAutoFit/>
          </a:bodyPr>
          <a:lstStyle/>
          <a:p>
            <a:pPr>
              <a:spcBef>
                <a:spcPts val="900"/>
              </a:spcBef>
            </a:pPr>
            <a:r>
              <a:rPr lang="en-GB" sz="2200">
                <a:latin typeface="Arial"/>
                <a:cs typeface="Arial"/>
              </a:rPr>
              <a:t>In your group, study the information about members seeking help from Prospect/</a:t>
            </a:r>
            <a:r>
              <a:rPr lang="en-GB" sz="2200" err="1">
                <a:latin typeface="Arial"/>
                <a:cs typeface="Arial"/>
              </a:rPr>
              <a:t>Bectu</a:t>
            </a:r>
            <a:r>
              <a:rPr lang="en-GB" sz="2200">
                <a:latin typeface="Arial"/>
                <a:cs typeface="Arial"/>
              </a:rPr>
              <a:t>. Your tutor will tell you which members you need to answer the following questions about:</a:t>
            </a:r>
          </a:p>
          <a:p>
            <a:pPr marL="457200" indent="-457200">
              <a:spcBef>
                <a:spcPts val="900"/>
              </a:spcBef>
              <a:buAutoNum type="arabicPeriod"/>
            </a:pPr>
            <a:r>
              <a:rPr lang="en-GB" sz="2200">
                <a:latin typeface="Arial" panose="020B0604020202020204" pitchFamily="34" charset="0"/>
                <a:cs typeface="Arial" panose="020B0604020202020204" pitchFamily="34" charset="0"/>
              </a:rPr>
              <a:t>Would you help the member?</a:t>
            </a:r>
          </a:p>
          <a:p>
            <a:pPr marL="800100" lvl="1" indent="-342900">
              <a:spcBef>
                <a:spcPts val="900"/>
              </a:spcBef>
              <a:buFont typeface="Arial"/>
              <a:buChar char="•"/>
            </a:pPr>
            <a:r>
              <a:rPr lang="en-GB" sz="2200">
                <a:latin typeface="Arial" panose="020B0604020202020204" pitchFamily="34" charset="0"/>
                <a:cs typeface="Arial" panose="020B0604020202020204" pitchFamily="34" charset="0"/>
              </a:rPr>
              <a:t>If the answer is “yes”, why and what would your next steps be?</a:t>
            </a:r>
          </a:p>
          <a:p>
            <a:pPr marL="800100" lvl="1" indent="-342900">
              <a:spcBef>
                <a:spcPts val="900"/>
              </a:spcBef>
              <a:buFont typeface="Arial"/>
              <a:buChar char="•"/>
            </a:pPr>
            <a:r>
              <a:rPr lang="en-GB" sz="2200">
                <a:latin typeface="Arial" panose="020B0604020202020204" pitchFamily="34" charset="0"/>
                <a:cs typeface="Arial" panose="020B0604020202020204" pitchFamily="34" charset="0"/>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097202" y="266136"/>
            <a:ext cx="6030712"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Part 2: </a:t>
            </a:r>
            <a:endParaRPr lang="en-US"/>
          </a:p>
          <a:p>
            <a:r>
              <a:rPr lang="en-US" sz="4000">
                <a:latin typeface="Arial"/>
                <a:cs typeface="Arial"/>
              </a:rPr>
              <a:t>How can you help? </a:t>
            </a:r>
            <a:endParaRPr lang="en-US" sz="4000" b="0"/>
          </a:p>
        </p:txBody>
      </p:sp>
      <p:sp>
        <p:nvSpPr>
          <p:cNvPr id="8" name="TextBox 7">
            <a:extLst>
              <a:ext uri="{FF2B5EF4-FFF2-40B4-BE49-F238E27FC236}">
                <a16:creationId xmlns:a16="http://schemas.microsoft.com/office/drawing/2014/main" id="{B42B97B3-B532-854F-920D-88617196CB6A}"/>
              </a:ext>
            </a:extLst>
          </p:cNvPr>
          <p:cNvSpPr txBox="1"/>
          <p:nvPr/>
        </p:nvSpPr>
        <p:spPr>
          <a:xfrm>
            <a:off x="1090399" y="2427386"/>
            <a:ext cx="5358527" cy="3731791"/>
          </a:xfrm>
          <a:prstGeom prst="rect">
            <a:avLst/>
          </a:prstGeom>
          <a:noFill/>
        </p:spPr>
        <p:txBody>
          <a:bodyPr wrap="square" lIns="0" tIns="0" rIns="0" bIns="0" rtlCol="0" anchor="t">
            <a:spAutoFit/>
          </a:bodyPr>
          <a:lstStyle/>
          <a:p>
            <a:pPr>
              <a:spcBef>
                <a:spcPts val="900"/>
              </a:spcBef>
            </a:pPr>
            <a:r>
              <a:rPr lang="en-GB" sz="2200">
                <a:latin typeface="Arial"/>
                <a:cs typeface="Arial"/>
              </a:rPr>
              <a:t>Over the page is some further information about these members. For each of your cases, you should answer the following questions:</a:t>
            </a:r>
          </a:p>
          <a:p>
            <a:pPr>
              <a:spcBef>
                <a:spcPts val="900"/>
              </a:spcBef>
            </a:pPr>
            <a:r>
              <a:rPr lang="en-GB" sz="2200">
                <a:latin typeface="Arial" panose="020B0604020202020204" pitchFamily="34" charset="0"/>
                <a:cs typeface="Arial" panose="020B0604020202020204" pitchFamily="34" charset="0"/>
              </a:rPr>
              <a:t>Would you still take the same course of action you decided above?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If so, what made you decide to carry on this way?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a:latin typeface="Arial"/>
                <a:cs typeface="Arial"/>
              </a:rPr>
              <a:t>Handling cases:</a:t>
            </a:r>
            <a:br>
              <a:rPr lang="en-US">
                <a:latin typeface="Arial"/>
                <a:cs typeface="Arial"/>
              </a:rPr>
            </a:br>
            <a:r>
              <a:rPr lang="en-US">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238079"/>
            <a:ext cx="6336065" cy="784930"/>
          </a:xfrm>
        </p:spPr>
        <p:txBody>
          <a:bodyPr/>
          <a:lstStyle/>
          <a:p>
            <a:r>
              <a:rPr lang="en-US" sz="4000">
                <a:latin typeface="Arial"/>
                <a:cs typeface="Arial"/>
              </a:rPr>
              <a:t>The initial request</a:t>
            </a:r>
          </a:p>
        </p:txBody>
      </p:sp>
      <p:sp>
        <p:nvSpPr>
          <p:cNvPr id="5" name="TextBox 4"/>
          <p:cNvSpPr txBox="1"/>
          <p:nvPr/>
        </p:nvSpPr>
        <p:spPr>
          <a:xfrm>
            <a:off x="1480842" y="2029077"/>
            <a:ext cx="7169544" cy="2799845"/>
          </a:xfrm>
          <a:prstGeom prst="rect">
            <a:avLst/>
          </a:prstGeom>
          <a:noFill/>
        </p:spPr>
        <p:txBody>
          <a:bodyPr wrap="square" lIns="0" tIns="0" rIns="0" bIns="0" rtlCol="0">
            <a:noAutofit/>
          </a:bodyPr>
          <a:lstStyle/>
          <a:p>
            <a:r>
              <a:rPr lang="en-GB" sz="2400">
                <a:latin typeface="Arial" panose="020B0604020202020204" pitchFamily="34" charset="0"/>
                <a:cs typeface="Arial" panose="020B0604020202020204" pitchFamily="34" charset="0"/>
              </a:rPr>
              <a:t>Is the person asking for help a </a:t>
            </a:r>
            <a:r>
              <a:rPr lang="en-GB" sz="2400" b="1">
                <a:latin typeface="Arial" panose="020B0604020202020204" pitchFamily="34" charset="0"/>
                <a:cs typeface="Arial" panose="020B0604020202020204" pitchFamily="34" charset="0"/>
              </a:rPr>
              <a:t>member</a:t>
            </a:r>
            <a:r>
              <a:rPr lang="en-GB" sz="2400">
                <a:latin typeface="Arial" panose="020B0604020202020204" pitchFamily="34" charset="0"/>
                <a:cs typeface="Arial" panose="020B0604020202020204" pitchFamily="34" charset="0"/>
              </a:rPr>
              <a:t>?</a:t>
            </a:r>
          </a:p>
          <a:p>
            <a:pPr marL="342900" indent="-342900">
              <a:buFont typeface="Arial"/>
              <a:buChar char="•"/>
            </a:pPr>
            <a:r>
              <a:rPr lang="en-GB" sz="240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a:latin typeface="Arial" panose="020B0604020202020204" pitchFamily="34" charset="0"/>
                <a:cs typeface="Arial" panose="020B0604020202020204" pitchFamily="34" charset="0"/>
              </a:rPr>
              <a:t>Prospect/Bectu may represent both, separate representation needed</a:t>
            </a:r>
          </a:p>
          <a:p>
            <a:pPr marL="342900" indent="-342900">
              <a:buFont typeface="Arial"/>
              <a:buChar char="•"/>
            </a:pPr>
            <a:r>
              <a:rPr lang="en-GB" sz="2400">
                <a:latin typeface="Arial" panose="020B0604020202020204" pitchFamily="34" charset="0"/>
                <a:cs typeface="Arial" panose="020B0604020202020204" pitchFamily="34" charset="0"/>
              </a:rPr>
              <a:t>Confidentiality</a:t>
            </a:r>
          </a:p>
        </p:txBody>
      </p:sp>
      <p:sp>
        <p:nvSpPr>
          <p:cNvPr id="3" name="Rectangle 2"/>
          <p:cNvSpPr/>
          <p:nvPr/>
        </p:nvSpPr>
        <p:spPr>
          <a:xfrm>
            <a:off x="1480842" y="5853201"/>
            <a:ext cx="6336064" cy="738664"/>
          </a:xfrm>
          <a:prstGeom prst="rect">
            <a:avLst/>
          </a:prstGeom>
        </p:spPr>
        <p:txBody>
          <a:bodyPr wrap="square" lIns="0" tIns="0" rIns="0" bIns="0">
            <a:spAutoFit/>
          </a:bodyPr>
          <a:lstStyle/>
          <a:p>
            <a:r>
              <a:rPr lang="en-GB" sz="2400">
                <a:latin typeface="Arial" panose="020B0604020202020204" pitchFamily="34" charset="0"/>
                <a:cs typeface="Arial" panose="020B0604020202020204" pitchFamily="34" charset="0"/>
              </a:rPr>
              <a:t>How far has the member taken it already?</a:t>
            </a:r>
          </a:p>
          <a:p>
            <a:pPr lvl="1"/>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5"/>
            <a:ext cx="2904744" cy="861625"/>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48" y="266136"/>
            <a:ext cx="9539560" cy="1216019"/>
          </a:xfrm>
        </p:spPr>
        <p:txBody>
          <a:bodyPr/>
          <a:lstStyle/>
          <a:p>
            <a:r>
              <a:rPr lang="en-US" sz="4000">
                <a:latin typeface="Arial"/>
                <a:cs typeface="Arial"/>
              </a:rPr>
              <a:t>Establish the facts</a:t>
            </a:r>
          </a:p>
        </p:txBody>
      </p:sp>
      <p:sp>
        <p:nvSpPr>
          <p:cNvPr id="5" name="TextBox 4"/>
          <p:cNvSpPr txBox="1"/>
          <p:nvPr/>
        </p:nvSpPr>
        <p:spPr>
          <a:xfrm>
            <a:off x="804648" y="1734840"/>
            <a:ext cx="7206467" cy="3484523"/>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Discuss directly with the member</a:t>
            </a:r>
          </a:p>
          <a:p>
            <a:pPr marL="342900" indent="-342900">
              <a:buFont typeface="Arial"/>
              <a:buChar char="•"/>
            </a:pPr>
            <a:r>
              <a:rPr lang="en-GB" sz="2400">
                <a:latin typeface="Arial" panose="020B0604020202020204" pitchFamily="34" charset="0"/>
                <a:cs typeface="Arial" panose="020B0604020202020204" pitchFamily="34" charset="0"/>
              </a:rPr>
              <a:t>Confidential environment</a:t>
            </a:r>
          </a:p>
          <a:p>
            <a:pPr>
              <a:spcBef>
                <a:spcPts val="900"/>
              </a:spcBef>
            </a:pPr>
            <a:r>
              <a:rPr lang="en-GB" sz="2400" b="1">
                <a:latin typeface="Arial" panose="020B0604020202020204" pitchFamily="34" charset="0"/>
                <a:cs typeface="Arial" panose="020B0604020202020204" pitchFamily="34" charset="0"/>
              </a:rPr>
              <a:t>Get them to provide </a:t>
            </a:r>
            <a:r>
              <a:rPr lang="en-GB" sz="2400" b="1">
                <a:solidFill>
                  <a:schemeClr val="accent1"/>
                </a:solidFill>
                <a:latin typeface="Arial" panose="020B0604020202020204" pitchFamily="34" charset="0"/>
                <a:cs typeface="Arial" panose="020B0604020202020204" pitchFamily="34" charset="0"/>
              </a:rPr>
              <a:t>relevant</a:t>
            </a:r>
            <a:r>
              <a:rPr lang="en-GB" sz="2400" b="1">
                <a:latin typeface="Arial" panose="020B0604020202020204" pitchFamily="34" charset="0"/>
                <a:cs typeface="Arial" panose="020B0604020202020204" pitchFamily="34" charset="0"/>
              </a:rPr>
              <a:t> documents</a:t>
            </a:r>
          </a:p>
          <a:p>
            <a:pPr marL="342900" indent="-342900">
              <a:buFont typeface="Arial"/>
              <a:buChar char="•"/>
            </a:pPr>
            <a:r>
              <a:rPr lang="en-GB" sz="2400">
                <a:latin typeface="Arial" panose="020B0604020202020204" pitchFamily="34" charset="0"/>
                <a:cs typeface="Arial" panose="020B0604020202020204" pitchFamily="34" charset="0"/>
              </a:rPr>
              <a:t>e.g. disciplinary letter, procedures</a:t>
            </a:r>
          </a:p>
          <a:p>
            <a:pPr>
              <a:spcBef>
                <a:spcPts val="900"/>
              </a:spcBef>
            </a:pPr>
            <a:r>
              <a:rPr lang="en-GB" sz="2400" b="1">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a:latin typeface="Arial" panose="020B0604020202020204" pitchFamily="34" charset="0"/>
                <a:cs typeface="Arial" panose="020B0604020202020204" pitchFamily="34" charset="0"/>
              </a:rPr>
              <a:t>Including relevant evidence about events</a:t>
            </a:r>
          </a:p>
          <a:p>
            <a:pPr>
              <a:spcBef>
                <a:spcPts val="900"/>
              </a:spcBef>
            </a:pPr>
            <a:r>
              <a:rPr lang="en-GB" sz="2400" b="1">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797844" y="5231575"/>
            <a:ext cx="6618494" cy="1477328"/>
          </a:xfrm>
          <a:prstGeom prst="rect">
            <a:avLst/>
          </a:prstGeom>
          <a:noFill/>
        </p:spPr>
        <p:txBody>
          <a:bodyPr wrap="square" lIns="0" tIns="0" rIns="0" bIns="0" rtlCol="0" anchor="t">
            <a:spAutoFit/>
          </a:bodyPr>
          <a:lstStyle/>
          <a:p>
            <a:r>
              <a:rPr lang="en-US" sz="2400" i="1">
                <a:latin typeface="Arial"/>
                <a:cs typeface="Arial"/>
              </a:rPr>
              <a:t>It is best to use the personal case pro-forma included in the workbook</a:t>
            </a:r>
            <a:endParaRPr lang="en-US" sz="2400">
              <a:latin typeface="Arial"/>
              <a:cs typeface="Arial"/>
            </a:endParaRPr>
          </a:p>
          <a:p>
            <a:r>
              <a:rPr lang="en-US" sz="2400">
                <a:latin typeface="Trebuchet MS"/>
                <a:cs typeface="Arial"/>
                <a:hlinkClick r:id="rId3"/>
              </a:rPr>
              <a:t>https://library.prospect.org.uk/download/2020/01375</a:t>
            </a:r>
            <a:endParaRPr lang="en-US"/>
          </a:p>
        </p:txBody>
      </p:sp>
    </p:spTree>
    <p:extLst>
      <p:ext uri="{BB962C8B-B14F-4D97-AF65-F5344CB8AC3E}">
        <p14:creationId xmlns:p14="http://schemas.microsoft.com/office/powerpoint/2010/main" val="146122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a:latin typeface="Arial"/>
                <a:cs typeface="Arial"/>
              </a:rPr>
              <a:t>Key decisions</a:t>
            </a:r>
            <a:endParaRPr lang="en-US" sz="400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a:latin typeface="Arial" panose="020B0604020202020204" pitchFamily="34" charset="0"/>
                <a:cs typeface="Arial" panose="020B0604020202020204" pitchFamily="34" charset="0"/>
              </a:rPr>
              <a:t>Do you expect to be able to resolve internally?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If not, or if you don’t know, check with your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full-time officer about ET deadlines</a:t>
            </a:r>
          </a:p>
          <a:p>
            <a:pPr>
              <a:spcBef>
                <a:spcPts val="900"/>
              </a:spcBef>
            </a:pPr>
            <a:r>
              <a:rPr lang="en-GB" sz="2200" b="1">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a:latin typeface="Arial" panose="020B0604020202020204" pitchFamily="34" charset="0"/>
                <a:cs typeface="Arial" panose="020B0604020202020204" pitchFamily="34" charset="0"/>
              </a:rPr>
              <a:t>It may be something that Prospect/Bectu offer as part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member benefits</a:t>
            </a:r>
          </a:p>
          <a:p>
            <a:pPr>
              <a:spcBef>
                <a:spcPts val="900"/>
              </a:spcBef>
            </a:pPr>
            <a:r>
              <a:rPr lang="en-GB" sz="2200" i="1">
                <a:latin typeface="Arial" panose="020B0604020202020204" pitchFamily="34" charset="0"/>
                <a:cs typeface="Arial" panose="020B0604020202020204" pitchFamily="34" charset="0"/>
              </a:rPr>
              <a:t>If in doubt – check with another rep or an officer</a:t>
            </a: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3170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a:latin typeface="Arial"/>
                <a:cs typeface="Arial"/>
              </a:rPr>
              <a:t>Identify the issue?</a:t>
            </a:r>
            <a:endParaRPr lang="en-US" sz="400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a:latin typeface="Arial" panose="020B0604020202020204" pitchFamily="34" charset="0"/>
                <a:cs typeface="Arial" panose="020B0604020202020204" pitchFamily="34" charset="0"/>
              </a:rPr>
              <a:t> </a:t>
            </a:r>
            <a:endParaRPr lang="en-US" sz="2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Grievance cases</a:t>
            </a:r>
          </a:p>
          <a:p>
            <a:pPr marL="342900" indent="-342900">
              <a:buFont typeface="Arial"/>
              <a:buChar char="•"/>
            </a:pPr>
            <a:r>
              <a:rPr lang="en-GB" sz="2200">
                <a:latin typeface="Arial" panose="020B0604020202020204" pitchFamily="34" charset="0"/>
                <a:cs typeface="Arial" panose="020B0604020202020204" pitchFamily="34" charset="0"/>
              </a:rPr>
              <a:t>How successful is it likely to be?</a:t>
            </a:r>
          </a:p>
          <a:p>
            <a:pPr>
              <a:spcBef>
                <a:spcPts val="900"/>
              </a:spcBef>
            </a:pPr>
            <a:r>
              <a:rPr lang="en-GB" sz="2200" b="1">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a:latin typeface="Arial" panose="020B0604020202020204" pitchFamily="34" charset="0"/>
                <a:cs typeface="Arial" panose="020B0604020202020204" pitchFamily="34" charset="0"/>
              </a:rPr>
              <a:t>Defend or mitigate?</a:t>
            </a:r>
          </a:p>
          <a:p>
            <a:pPr>
              <a:spcBef>
                <a:spcPts val="900"/>
              </a:spcBef>
            </a:pPr>
            <a:r>
              <a:rPr lang="en-GB" sz="2200" b="1">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a:latin typeface="Arial" panose="020B0604020202020204" pitchFamily="34" charset="0"/>
                <a:cs typeface="Arial" panose="020B0604020202020204" pitchFamily="34" charset="0"/>
              </a:rPr>
              <a:t>What is the employer’s likely response?</a:t>
            </a:r>
          </a:p>
          <a:p>
            <a:pPr marL="342900" indent="-342900">
              <a:buFont typeface="Arial"/>
              <a:buChar char="•"/>
            </a:pPr>
            <a:endParaRPr lang="en-GB" sz="2200">
              <a:latin typeface="Arial" panose="020B0604020202020204" pitchFamily="34" charset="0"/>
              <a:cs typeface="Arial" panose="020B0604020202020204" pitchFamily="34" charset="0"/>
            </a:endParaRPr>
          </a:p>
          <a:p>
            <a:pPr marL="342900" indent="-342900">
              <a:buFont typeface="Arial"/>
              <a:buChar char="•"/>
            </a:pPr>
            <a:r>
              <a:rPr lang="en-GB" sz="2200">
                <a:latin typeface="Arial" panose="020B0604020202020204" pitchFamily="34" charset="0"/>
                <a:cs typeface="Arial" panose="020B0604020202020204" pitchFamily="34" charset="0"/>
              </a:rPr>
              <a:t>Could the issue be resolved informally?</a:t>
            </a:r>
          </a:p>
          <a:p>
            <a:pPr marL="342900" indent="-342900">
              <a:buFont typeface="Arial"/>
              <a:buChar char="•"/>
            </a:pPr>
            <a:r>
              <a:rPr lang="en-GB" sz="220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a:t>Possible arguments in mitigation</a:t>
            </a:r>
            <a:endParaRPr lang="en-US"/>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a:t>A previous good employment record</a:t>
            </a:r>
          </a:p>
          <a:p>
            <a:pPr lvl="0">
              <a:buClr>
                <a:schemeClr val="tx1"/>
              </a:buClr>
            </a:pPr>
            <a:r>
              <a:rPr lang="en-GB"/>
              <a:t>Lack of information or training</a:t>
            </a:r>
          </a:p>
          <a:p>
            <a:pPr lvl="0">
              <a:buClr>
                <a:schemeClr val="tx1"/>
              </a:buClr>
            </a:pPr>
            <a:r>
              <a:rPr lang="en-GB"/>
              <a:t>Unclear or unwritten rules</a:t>
            </a:r>
          </a:p>
          <a:p>
            <a:pPr lvl="0">
              <a:buClr>
                <a:schemeClr val="tx1"/>
              </a:buClr>
            </a:pPr>
            <a:r>
              <a:rPr lang="en-GB"/>
              <a:t>Domestic pressures</a:t>
            </a:r>
          </a:p>
          <a:p>
            <a:pPr lvl="0">
              <a:buClr>
                <a:schemeClr val="tx1"/>
              </a:buClr>
            </a:pPr>
            <a:r>
              <a:rPr lang="en-GB"/>
              <a:t>Medical reasons</a:t>
            </a:r>
          </a:p>
          <a:p>
            <a:pPr lvl="0">
              <a:buClr>
                <a:schemeClr val="tx1"/>
              </a:buClr>
            </a:pPr>
            <a:r>
              <a:rPr lang="en-GB"/>
              <a:t>Poor or lack of investigation</a:t>
            </a:r>
          </a:p>
          <a:p>
            <a:endParaRPr lang="en-US"/>
          </a:p>
        </p:txBody>
      </p:sp>
    </p:spTree>
    <p:extLst>
      <p:ext uri="{BB962C8B-B14F-4D97-AF65-F5344CB8AC3E}">
        <p14:creationId xmlns:p14="http://schemas.microsoft.com/office/powerpoint/2010/main" val="1518369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a:latin typeface="Arial"/>
                <a:cs typeface="Arial"/>
              </a:rPr>
              <a:t>It is all about the policy</a:t>
            </a:r>
            <a:endParaRPr lang="en-US" sz="400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chor="t">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a:latin typeface="Arial"/>
                <a:cs typeface="Arial"/>
              </a:rPr>
              <a:t>Sickness Policy</a:t>
            </a:r>
          </a:p>
          <a:p>
            <a:pPr marL="342900" indent="-342900">
              <a:spcBef>
                <a:spcPts val="900"/>
              </a:spcBef>
              <a:buFont typeface="Arial"/>
              <a:buChar char="•"/>
            </a:pPr>
            <a:r>
              <a:rPr lang="en-GB" sz="2200">
                <a:latin typeface="Arial"/>
                <a:cs typeface="Arial"/>
              </a:rPr>
              <a:t>AWOL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Performance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a:latin typeface="Arial"/>
                <a:cs typeface="Arial"/>
              </a:rPr>
              <a:t>Next steps</a:t>
            </a:r>
            <a:endParaRPr lang="en-US" sz="400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a:latin typeface="Arial" panose="020B0604020202020204" pitchFamily="34" charset="0"/>
                <a:cs typeface="Arial" panose="020B0604020202020204" pitchFamily="34" charset="0"/>
              </a:rPr>
              <a:t>How best to proceed</a:t>
            </a:r>
          </a:p>
          <a:p>
            <a:pPr marL="342900" indent="-342900">
              <a:buFont typeface="Arial"/>
              <a:buChar char="•"/>
            </a:pPr>
            <a:r>
              <a:rPr lang="en-GB" sz="2200">
                <a:latin typeface="Arial" panose="020B0604020202020204" pitchFamily="34" charset="0"/>
                <a:cs typeface="Arial" panose="020B0604020202020204" pitchFamily="34" charset="0"/>
              </a:rPr>
              <a:t>Manage expectation</a:t>
            </a:r>
          </a:p>
          <a:p>
            <a:pPr>
              <a:spcBef>
                <a:spcPts val="900"/>
              </a:spcBef>
            </a:pPr>
            <a:r>
              <a:rPr lang="en-GB" sz="2200" b="1">
                <a:latin typeface="Arial" panose="020B0604020202020204" pitchFamily="34" charset="0"/>
                <a:cs typeface="Arial" panose="020B0604020202020204" pitchFamily="34" charset="0"/>
              </a:rPr>
              <a:t>Informal resolution</a:t>
            </a:r>
          </a:p>
          <a:p>
            <a:pPr marL="342900" indent="-342900">
              <a:buFont typeface="Arial"/>
              <a:buChar char="•"/>
            </a:pPr>
            <a:r>
              <a:rPr lang="en-GB" sz="220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a:latin typeface="Arial" panose="020B0604020202020204" pitchFamily="34" charset="0"/>
                <a:cs typeface="Arial" panose="020B0604020202020204" pitchFamily="34" charset="0"/>
              </a:rPr>
              <a:t>Decide who will pursue it</a:t>
            </a:r>
          </a:p>
          <a:p>
            <a:pPr>
              <a:spcBef>
                <a:spcPts val="900"/>
              </a:spcBef>
            </a:pPr>
            <a:r>
              <a:rPr lang="en-GB" sz="2200" b="1">
                <a:latin typeface="Arial" panose="020B0604020202020204" pitchFamily="34" charset="0"/>
                <a:cs typeface="Arial" panose="020B0604020202020204" pitchFamily="34" charset="0"/>
              </a:rPr>
              <a:t>Formal process</a:t>
            </a:r>
          </a:p>
          <a:p>
            <a:pPr marL="342900" indent="-342900">
              <a:buFont typeface="Arial"/>
              <a:buChar char="•"/>
            </a:pPr>
            <a:r>
              <a:rPr lang="en-GB" sz="220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it is the members’ case not the reps</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a:latin typeface="Arial" panose="020B0604020202020204" pitchFamily="34" charset="0"/>
                <a:cs typeface="Arial" panose="020B0604020202020204" pitchFamily="34" charset="0"/>
              </a:rPr>
              <a:t>Sometimes it involves formal procedures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450" y="266137"/>
            <a:ext cx="8902758" cy="1137213"/>
          </a:xfrm>
        </p:spPr>
        <p:txBody>
          <a:bodyPr/>
          <a:lstStyle/>
          <a:p>
            <a:r>
              <a:rPr lang="en-GB" sz="4000">
                <a:latin typeface="Arial"/>
                <a:cs typeface="Arial"/>
              </a:rPr>
              <a:t>Watch out for…</a:t>
            </a:r>
            <a:endParaRPr lang="en-US" sz="4000">
              <a:latin typeface="Arial"/>
              <a:cs typeface="Arial"/>
            </a:endParaRPr>
          </a:p>
        </p:txBody>
      </p:sp>
      <p:sp>
        <p:nvSpPr>
          <p:cNvPr id="5" name="TextBox 4"/>
          <p:cNvSpPr txBox="1"/>
          <p:nvPr/>
        </p:nvSpPr>
        <p:spPr>
          <a:xfrm>
            <a:off x="1441450" y="1765300"/>
            <a:ext cx="8409615" cy="3847207"/>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Possible discrimination within the case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Not always identified as such by the member – such as maternity.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Unlawful if falls within one of the Equality Act ‘protected characteristics’</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Strict timescales for tribunal claims – these are not to be dictated by the employer. Lodge the claim with your officer well before the deadline of 3 months minus 1 day</a:t>
            </a: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41449" y="5118101"/>
            <a:ext cx="6972299"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If in doubt, check with other reps within the branch</a:t>
            </a:r>
            <a:r>
              <a:rPr lang="en-GB" sz="2200">
                <a:latin typeface="Arial" panose="020B0604020202020204" pitchFamily="34" charset="0"/>
                <a:cs typeface="Arial" panose="020B0604020202020204" pitchFamily="34" charset="0"/>
              </a:rPr>
              <a:t> </a:t>
            </a:r>
            <a:r>
              <a:rPr lang="en-GB" sz="2200" b="1">
                <a:latin typeface="Arial" panose="020B0604020202020204" pitchFamily="34" charset="0"/>
                <a:cs typeface="Arial" panose="020B0604020202020204" pitchFamily="34" charset="0"/>
              </a:rPr>
              <a:t>or your Prospect/Bectu Officer</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a:latin typeface="Arial"/>
                <a:cs typeface="Arial"/>
              </a:rPr>
              <a:t>Putting the case</a:t>
            </a:r>
            <a:endParaRPr lang="en-US" sz="400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Agree a hearing date with employer</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 member has to inform the employer you are representing them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There is usually some flexibility over date and time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Prepare a written document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Set out the member’s grievance/defence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Explain relevance of any documentary evidence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Put the documents into the order you are going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to talk about them</a:t>
            </a:r>
          </a:p>
          <a:p>
            <a:pPr>
              <a:spcBef>
                <a:spcPts val="900"/>
              </a:spcBef>
            </a:pPr>
            <a:r>
              <a:rPr lang="en-GB" sz="2200" b="1">
                <a:latin typeface="Arial" panose="020B0604020202020204" pitchFamily="34" charset="0"/>
                <a:cs typeface="Arial" panose="020B0604020202020204" pitchFamily="34" charset="0"/>
              </a:rPr>
              <a:t>Attend the hearing</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Agree with the member who will put the case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68887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a:t>Investigation Meetings – Ground Rules </a:t>
            </a:r>
          </a:p>
        </p:txBody>
      </p:sp>
      <p:sp>
        <p:nvSpPr>
          <p:cNvPr id="3" name="Content Placeholder 2"/>
          <p:cNvSpPr>
            <a:spLocks noGrp="1"/>
          </p:cNvSpPr>
          <p:nvPr>
            <p:ph idx="1"/>
          </p:nvPr>
        </p:nvSpPr>
        <p:spPr>
          <a:xfrm>
            <a:off x="1475523" y="2743200"/>
            <a:ext cx="6357568" cy="3784599"/>
          </a:xfrm>
        </p:spPr>
        <p:txBody>
          <a:bodyPr>
            <a:normAutofit/>
          </a:bodyPr>
          <a:lstStyle/>
          <a:p>
            <a:pPr>
              <a:buClr>
                <a:schemeClr val="tx1"/>
              </a:buClr>
            </a:pPr>
            <a:r>
              <a:rPr lang="en-GB" sz="2200"/>
              <a:t>Employer procedures should make the role of the union rep clear</a:t>
            </a:r>
          </a:p>
          <a:p>
            <a:pPr>
              <a:buClr>
                <a:schemeClr val="tx1"/>
              </a:buClr>
            </a:pPr>
            <a:r>
              <a:rPr lang="en-GB" sz="2200"/>
              <a:t>To be allowed to accompany the member (?)</a:t>
            </a:r>
          </a:p>
          <a:p>
            <a:pPr>
              <a:buClr>
                <a:schemeClr val="tx1"/>
              </a:buClr>
            </a:pPr>
            <a:r>
              <a:rPr lang="en-GB" sz="2200"/>
              <a:t>To speak on behalf of the member (?)</a:t>
            </a:r>
          </a:p>
          <a:p>
            <a:pPr>
              <a:buClr>
                <a:schemeClr val="tx1"/>
              </a:buClr>
            </a:pPr>
            <a:r>
              <a:rPr lang="en-GB" sz="2200"/>
              <a:t>To be able to sum up the members point of view</a:t>
            </a:r>
          </a:p>
          <a:p>
            <a:pPr>
              <a:buClr>
                <a:schemeClr val="tx1"/>
              </a:buClr>
            </a:pPr>
            <a:r>
              <a:rPr lang="en-GB" sz="2200"/>
              <a:t>A rep needs to check what their workplace policy allows</a:t>
            </a:r>
          </a:p>
          <a:p>
            <a:pPr>
              <a:buClr>
                <a:schemeClr val="tx1"/>
              </a:buClr>
            </a:pPr>
            <a:r>
              <a:rPr lang="en-GB" sz="2200"/>
              <a:t>Attendance via call/teams/zoom </a:t>
            </a:r>
          </a:p>
          <a:p>
            <a:pPr>
              <a:buClr>
                <a:schemeClr val="tx1"/>
              </a:buClr>
            </a:pPr>
            <a:endParaRPr lang="en-GB" sz="2200"/>
          </a:p>
        </p:txBody>
      </p:sp>
    </p:spTree>
    <p:extLst>
      <p:ext uri="{BB962C8B-B14F-4D97-AF65-F5344CB8AC3E}">
        <p14:creationId xmlns:p14="http://schemas.microsoft.com/office/powerpoint/2010/main" val="382788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a:latin typeface="Arial"/>
                <a:cs typeface="Arial"/>
              </a:rPr>
              <a:t>Hearings: Ground rules</a:t>
            </a:r>
            <a:endParaRPr lang="en-US" sz="400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procedures should make the role of union rep clear</a:t>
            </a:r>
          </a:p>
          <a:p>
            <a:pPr marL="800100" lvl="1" indent="-342900">
              <a:spcBef>
                <a:spcPts val="200"/>
              </a:spcBef>
              <a:buFont typeface="Arial" panose="020B0604020202020204" pitchFamily="34" charset="0"/>
              <a:buChar char="•"/>
            </a:pPr>
            <a:r>
              <a:rPr lang="en-GB" sz="220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a:latin typeface="Arial" panose="020B0604020202020204" pitchFamily="34" charset="0"/>
                <a:cs typeface="Arial" panose="020B0604020202020204" pitchFamily="34" charset="0"/>
              </a:rPr>
              <a:t>Not </a:t>
            </a:r>
            <a:r>
              <a:rPr lang="en-GB" sz="2200">
                <a:latin typeface="Arial" panose="020B0604020202020204" pitchFamily="34" charset="0"/>
                <a:cs typeface="Arial" panose="020B0604020202020204" pitchFamily="34" charset="0"/>
              </a:rPr>
              <a:t>to answer questions on behalf of the member</a:t>
            </a:r>
            <a:endParaRPr lang="en-GB" sz="2200" b="1" u="sng">
              <a:latin typeface="Arial" panose="020B0604020202020204" pitchFamily="34" charset="0"/>
              <a:cs typeface="Arial" panose="020B0604020202020204" pitchFamily="34" charset="0"/>
            </a:endParaRPr>
          </a:p>
          <a:p>
            <a:pPr>
              <a:spcBef>
                <a:spcPts val="900"/>
              </a:spcBef>
            </a:pPr>
            <a:r>
              <a:rPr lang="en-GB" sz="2200" b="1">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a:latin typeface="Arial" panose="020B0604020202020204" pitchFamily="34" charset="0"/>
                <a:cs typeface="Arial" panose="020B0604020202020204" pitchFamily="34" charset="0"/>
              </a:rPr>
              <a:t>The Employment Relations Act refers to the right to accompany, not the right to represent </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a:latin typeface="Arial"/>
                <a:cs typeface="Arial"/>
              </a:rPr>
              <a:t>The outcome</a:t>
            </a:r>
            <a:endParaRPr lang="en-US" sz="400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will inform member of outcome</a:t>
            </a:r>
          </a:p>
          <a:p>
            <a:pPr>
              <a:spcBef>
                <a:spcPts val="900"/>
              </a:spcBef>
            </a:pPr>
            <a:r>
              <a:rPr lang="en-GB" sz="2200">
                <a:latin typeface="Arial" panose="020B0604020202020204" pitchFamily="34" charset="0"/>
                <a:cs typeface="Arial" panose="020B0604020202020204" pitchFamily="34" charset="0"/>
              </a:rPr>
              <a:t>If successful:</a:t>
            </a:r>
          </a:p>
          <a:p>
            <a:pPr marL="342900" indent="-342900">
              <a:buFont typeface="Arial"/>
              <a:buChar char="•"/>
            </a:pPr>
            <a:r>
              <a:rPr lang="en-GB" sz="220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a:latin typeface="Arial" panose="020B0604020202020204" pitchFamily="34" charset="0"/>
                <a:cs typeface="Arial" panose="020B0604020202020204" pitchFamily="34" charset="0"/>
              </a:rPr>
              <a:t>Tell member how they can show their appreciation e.g. recruiting colleagues, helping in the branch</a:t>
            </a:r>
          </a:p>
          <a:p>
            <a:pPr>
              <a:spcBef>
                <a:spcPts val="900"/>
              </a:spcBef>
            </a:pPr>
            <a:r>
              <a:rPr lang="en-GB" sz="2200">
                <a:latin typeface="Arial" panose="020B0604020202020204" pitchFamily="34" charset="0"/>
                <a:cs typeface="Arial" panose="020B0604020202020204" pitchFamily="34" charset="0"/>
              </a:rPr>
              <a:t>If not successful:</a:t>
            </a:r>
          </a:p>
          <a:p>
            <a:pPr marL="342900" indent="-342900">
              <a:buFont typeface="Arial"/>
              <a:buChar char="•"/>
            </a:pPr>
            <a:r>
              <a:rPr lang="en-GB" sz="2200">
                <a:latin typeface="Arial" panose="020B0604020202020204" pitchFamily="34" charset="0"/>
                <a:cs typeface="Arial" panose="020B0604020202020204" pitchFamily="34" charset="0"/>
              </a:rPr>
              <a:t>Consider whether to appeal</a:t>
            </a:r>
          </a:p>
          <a:p>
            <a:pPr marL="342900" indent="-342900">
              <a:buFont typeface="Arial"/>
              <a:buChar char="•"/>
            </a:pPr>
            <a:r>
              <a:rPr lang="en-GB" sz="220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550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a:latin typeface="Arial"/>
                <a:cs typeface="Arial"/>
              </a:rPr>
              <a:t>Legal cases</a:t>
            </a:r>
            <a:endParaRPr lang="en-US" sz="400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Only the legal officer/Deputy General Secretary/ General Secretary can authorise a legal case.</a:t>
            </a:r>
            <a:r>
              <a:rPr lang="en-GB" sz="220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Flag potential legal cases to the officer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a:latin typeface="Arial" panose="020B0604020202020204" pitchFamily="34" charset="0"/>
                <a:cs typeface="Arial" panose="020B0604020202020204" pitchFamily="34" charset="0"/>
              </a:rPr>
              <a:t>Member has right to take ET or other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1020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a:latin typeface="Arial"/>
                <a:cs typeface="Arial"/>
              </a:rPr>
              <a:t>Interview skills </a:t>
            </a:r>
            <a:br>
              <a:rPr lang="en-US">
                <a:latin typeface="Arial"/>
                <a:cs typeface="Arial"/>
              </a:rPr>
            </a:br>
            <a:r>
              <a:rPr lang="en-US" sz="400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Select a suitable meeting room</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Get relevant documents such as agreements and policies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Take a note-book/pro-forma and pen</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9323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Reassure the member and put them at ease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they may be upset or angry</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if notes can be written down</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Ask questions to clarify your understanding</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Use positive body language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face the person</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adopt an open posture</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keep good eye contact</a:t>
            </a:r>
            <a:endParaRPr lang="en-GB" sz="2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lean slightly towards the person you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are listening to</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a:latin typeface="Arial"/>
                <a:cs typeface="Arial"/>
              </a:rPr>
              <a:t>Get the facts </a:t>
            </a:r>
            <a:r>
              <a:rPr lang="en-US" sz="280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When: the date(s) and time(s)of the incident</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Who: was involved?</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Where: did the incident(s) take place?</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Why: has it come to this?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How can you help?</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Explain possible outcomes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Listen actively – commit yourself to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receiving accurately the other person’s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ideas, facts and opinions.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4306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Involve the member – where possible allow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the member to assist in planning.</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a:latin typeface="Arial" panose="020B0604020202020204" pitchFamily="34" charset="0"/>
                <a:cs typeface="Arial" panose="020B0604020202020204" pitchFamily="34" charset="0"/>
              </a:rPr>
              <a:t>Confirm key points of the meeting by e-mail afterwards.</a:t>
            </a: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chor="t">
            <a:noAutofit/>
          </a:bodyPr>
          <a:lstStyle/>
          <a:p>
            <a:pPr marL="342900" lvl="0" indent="-342900">
              <a:spcBef>
                <a:spcPts val="900"/>
              </a:spcBef>
              <a:buFont typeface="Arial"/>
              <a:buChar char="•"/>
            </a:pPr>
            <a:r>
              <a:rPr lang="en-GB" sz="2200">
                <a:latin typeface="Arial"/>
                <a:cs typeface="Arial"/>
              </a:rPr>
              <a:t>Don’t use personal contact details (yours or the members)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the member during normal working hours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in the workplace or a public place</a:t>
            </a:r>
          </a:p>
          <a:p>
            <a:pPr marL="342900" lvl="0" indent="-342900">
              <a:spcBef>
                <a:spcPts val="900"/>
              </a:spcBef>
              <a:buFont typeface="Arial"/>
              <a:buChar char="•"/>
            </a:pPr>
            <a:r>
              <a:rPr lang="en-GB" sz="2200">
                <a:latin typeface="Arial"/>
                <a:cs typeface="Arial"/>
              </a:rPr>
              <a:t>Record whom you are meeting in your diary and calendar</a:t>
            </a:r>
          </a:p>
          <a:p>
            <a:pPr marL="342900" lvl="0" indent="-342900">
              <a:spcBef>
                <a:spcPts val="900"/>
              </a:spcBef>
              <a:buFont typeface="Arial"/>
              <a:buChar char="•"/>
            </a:pPr>
            <a:r>
              <a:rPr lang="en-GB" sz="2200">
                <a:latin typeface="Arial"/>
                <a:cs typeface="Arial"/>
              </a:rPr>
              <a:t>Tell someone who you are meeting and when you are expected to return</a:t>
            </a:r>
          </a:p>
          <a:p>
            <a:pPr marL="342900" lvl="0" indent="-342900">
              <a:spcBef>
                <a:spcPts val="900"/>
              </a:spcBef>
              <a:buFont typeface="Arial"/>
              <a:buChar char="•"/>
            </a:pPr>
            <a:r>
              <a:rPr lang="en-GB" sz="2200">
                <a:latin typeface="Arial"/>
                <a:cs typeface="Arial"/>
              </a:rPr>
              <a:t>If you are concerned take another rep with you as a ‘second opinion’ on the case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Trust your instincts</a:t>
            </a:r>
          </a:p>
          <a:p>
            <a:pPr marL="342900" lvl="0" indent="-342900">
              <a:spcBef>
                <a:spcPts val="900"/>
              </a:spcBef>
              <a:buFont typeface="Arial"/>
              <a:buChar char="•"/>
            </a:pPr>
            <a:r>
              <a:rPr lang="en-GB" sz="2200">
                <a:latin typeface="Arial"/>
                <a:cs typeface="Arial"/>
              </a:rPr>
              <a:t>Not all meeting will be face to face (greater flexibility)</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1069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a:t>Activity E </a:t>
            </a:r>
            <a:r>
              <a:rPr lang="en-GB" b="0"/>
              <a:t>(in workbook)</a:t>
            </a:r>
          </a:p>
        </p:txBody>
      </p:sp>
      <p:sp>
        <p:nvSpPr>
          <p:cNvPr id="3" name="Content Placeholder 2"/>
          <p:cNvSpPr>
            <a:spLocks noGrp="1"/>
          </p:cNvSpPr>
          <p:nvPr>
            <p:ph idx="1"/>
          </p:nvPr>
        </p:nvSpPr>
        <p:spPr>
          <a:xfrm>
            <a:off x="1475522" y="2298137"/>
            <a:ext cx="6446581" cy="3672891"/>
          </a:xfrm>
        </p:spPr>
        <p:txBody>
          <a:bodyPr>
            <a:normAutofit/>
          </a:bodyPr>
          <a:lstStyle/>
          <a:p>
            <a:pPr>
              <a:buClr>
                <a:schemeClr val="tx1"/>
              </a:buClr>
            </a:pPr>
            <a:r>
              <a:rPr lang="en-GB" sz="2200"/>
              <a:t>Interviewing a member</a:t>
            </a:r>
          </a:p>
          <a:p>
            <a:pPr>
              <a:buClr>
                <a:schemeClr val="tx1"/>
              </a:buClr>
            </a:pPr>
            <a:r>
              <a:rPr lang="en-GB" sz="2200"/>
              <a:t>Your tutor will play the role of Alex and read through the letter and email received.</a:t>
            </a:r>
          </a:p>
          <a:p>
            <a:pPr>
              <a:buClr>
                <a:schemeClr val="tx1"/>
              </a:buClr>
            </a:pPr>
            <a:r>
              <a:rPr lang="en-GB" sz="2200"/>
              <a:t>Working through the pro-forma, interview Alex and make notes on your suggestions for the case going forward. Your tutor will give you an order in which to ask questions.</a:t>
            </a:r>
          </a:p>
          <a:p>
            <a:pPr>
              <a:buClr>
                <a:schemeClr val="tx1"/>
              </a:buClr>
            </a:pPr>
            <a:r>
              <a:rPr lang="en-GB" sz="2200"/>
              <a:t>Send your completed pro-forma to tutor at the end of session 1</a:t>
            </a:r>
          </a:p>
        </p:txBody>
      </p:sp>
    </p:spTree>
    <p:extLst>
      <p:ext uri="{BB962C8B-B14F-4D97-AF65-F5344CB8AC3E}">
        <p14:creationId xmlns:p14="http://schemas.microsoft.com/office/powerpoint/2010/main" val="72221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48" y="388801"/>
            <a:ext cx="8284863" cy="1330354"/>
          </a:xfrm>
        </p:spPr>
        <p:txBody>
          <a:bodyPr>
            <a:normAutofit/>
          </a:bodyPr>
          <a:lstStyle/>
          <a:p>
            <a:r>
              <a:rPr lang="en-GB"/>
              <a:t>Homework</a:t>
            </a:r>
          </a:p>
        </p:txBody>
      </p:sp>
      <p:sp>
        <p:nvSpPr>
          <p:cNvPr id="3" name="Content Placeholder 2"/>
          <p:cNvSpPr>
            <a:spLocks noGrp="1"/>
          </p:cNvSpPr>
          <p:nvPr>
            <p:ph idx="1"/>
          </p:nvPr>
        </p:nvSpPr>
        <p:spPr>
          <a:xfrm>
            <a:off x="703385" y="2095053"/>
            <a:ext cx="7762456" cy="4258461"/>
          </a:xfrm>
        </p:spPr>
        <p:txBody>
          <a:bodyPr vert="horz" lIns="0" tIns="0" rIns="0" bIns="0" rtlCol="0" anchor="t">
            <a:noAutofit/>
          </a:bodyPr>
          <a:lstStyle/>
          <a:p>
            <a:pPr>
              <a:buClr>
                <a:schemeClr val="tx1"/>
              </a:buClr>
            </a:pPr>
            <a:r>
              <a:rPr lang="en-GB" sz="2200">
                <a:latin typeface="Arial"/>
                <a:cs typeface="Arial"/>
              </a:rPr>
              <a:t>Complete activity E and fill in your completed Pro-forma for Alex’s case and send through to Tutor. (with next steps)</a:t>
            </a:r>
          </a:p>
          <a:p>
            <a:pPr>
              <a:buClr>
                <a:schemeClr val="tx1"/>
              </a:buClr>
            </a:pPr>
            <a:r>
              <a:rPr lang="en-GB" sz="2200">
                <a:latin typeface="Arial"/>
                <a:cs typeface="Arial"/>
              </a:rPr>
              <a:t>Watch the video (activity F)  and read the letter in the workbook about Andy and answer the questions on your homework sheet </a:t>
            </a:r>
          </a:p>
          <a:p>
            <a:pPr>
              <a:buClr>
                <a:schemeClr val="tx1"/>
              </a:buClr>
            </a:pPr>
            <a:r>
              <a:rPr lang="en-GB" sz="2200">
                <a:latin typeface="Arial"/>
                <a:cs typeface="Arial"/>
              </a:rPr>
              <a:t>Once homework sheet completed (activity E &amp; F), send to tutor for feedback.</a:t>
            </a:r>
          </a:p>
          <a:p>
            <a:pPr>
              <a:buClr>
                <a:schemeClr val="tx1"/>
              </a:buClr>
            </a:pPr>
            <a:r>
              <a:rPr lang="en-GB" sz="2200">
                <a:latin typeface="Arial"/>
                <a:cs typeface="Arial"/>
              </a:rPr>
              <a:t>Watch the video on how to improve your listening skills</a:t>
            </a:r>
          </a:p>
          <a:p>
            <a:pPr marL="0" indent="0">
              <a:buClr>
                <a:schemeClr val="tx1"/>
              </a:buClr>
              <a:buNone/>
            </a:pPr>
            <a:r>
              <a:rPr lang="en-GB" sz="2200">
                <a:latin typeface="Arial"/>
                <a:cs typeface="Arial"/>
                <a:hlinkClick r:id="rId3"/>
              </a:rPr>
              <a:t>https://prospect.org.uk/course-resources/</a:t>
            </a:r>
            <a:endParaRPr lang="en-GB" sz="2200">
              <a:hlinkClick r:id="rId3"/>
            </a:endParaRPr>
          </a:p>
          <a:p>
            <a:pPr marL="0" indent="0">
              <a:buClr>
                <a:schemeClr val="tx1"/>
              </a:buClr>
              <a:buNone/>
            </a:pPr>
            <a:r>
              <a:rPr lang="en-GB" sz="2200">
                <a:latin typeface="Arial"/>
                <a:cs typeface="Arial"/>
                <a:hlinkClick r:id="rId4"/>
              </a:rPr>
              <a:t>https://bectu.org.uk/course-resources-bectu/</a:t>
            </a:r>
            <a:endParaRPr lang="en-GB" sz="2200">
              <a:hlinkClick r:id="rId4"/>
            </a:endParaRPr>
          </a:p>
          <a:p>
            <a:pPr>
              <a:buClr>
                <a:schemeClr val="tx1"/>
              </a:buClr>
            </a:pPr>
            <a:endParaRPr lang="en-GB" sz="2200"/>
          </a:p>
        </p:txBody>
      </p:sp>
    </p:spTree>
    <p:extLst>
      <p:ext uri="{BB962C8B-B14F-4D97-AF65-F5344CB8AC3E}">
        <p14:creationId xmlns:p14="http://schemas.microsoft.com/office/powerpoint/2010/main" val="2654975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B5C5D3-586B-4881-891A-8E710E80476E}"/>
              </a:ext>
            </a:extLst>
          </p:cNvPr>
          <p:cNvPicPr>
            <a:picLocks noChangeAspect="1"/>
          </p:cNvPicPr>
          <p:nvPr/>
        </p:nvPicPr>
        <p:blipFill>
          <a:blip r:embed="rId3"/>
          <a:stretch>
            <a:fillRect/>
          </a:stretch>
        </p:blipFill>
        <p:spPr>
          <a:xfrm>
            <a:off x="1540043" y="391894"/>
            <a:ext cx="4745632" cy="5633101"/>
          </a:xfrm>
          <a:prstGeom prst="rect">
            <a:avLst/>
          </a:prstGeom>
        </p:spPr>
      </p:pic>
    </p:spTree>
    <p:extLst>
      <p:ext uri="{BB962C8B-B14F-4D97-AF65-F5344CB8AC3E}">
        <p14:creationId xmlns:p14="http://schemas.microsoft.com/office/powerpoint/2010/main" val="91181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B54C314-083B-4C5E-99FD-C518219D6A42}"/>
              </a:ext>
            </a:extLst>
          </p:cNvPr>
          <p:cNvPicPr>
            <a:picLocks noGrp="1" noChangeAspect="1"/>
          </p:cNvPicPr>
          <p:nvPr>
            <p:ph idx="1"/>
          </p:nvPr>
        </p:nvPicPr>
        <p:blipFill>
          <a:blip r:embed="rId3"/>
          <a:stretch>
            <a:fillRect/>
          </a:stretch>
        </p:blipFill>
        <p:spPr>
          <a:xfrm>
            <a:off x="1648327" y="233088"/>
            <a:ext cx="5257277" cy="6391823"/>
          </a:xfrm>
          <a:prstGeom prst="rect">
            <a:avLst/>
          </a:prstGeom>
        </p:spPr>
      </p:pic>
    </p:spTree>
    <p:extLst>
      <p:ext uri="{BB962C8B-B14F-4D97-AF65-F5344CB8AC3E}">
        <p14:creationId xmlns:p14="http://schemas.microsoft.com/office/powerpoint/2010/main" val="205385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A26D12-EC0B-49C2-A6EC-23BBF03404A8}"/>
              </a:ext>
            </a:extLst>
          </p:cNvPr>
          <p:cNvPicPr>
            <a:picLocks noGrp="1" noChangeAspect="1"/>
          </p:cNvPicPr>
          <p:nvPr>
            <p:ph idx="1"/>
          </p:nvPr>
        </p:nvPicPr>
        <p:blipFill>
          <a:blip r:embed="rId3"/>
          <a:stretch>
            <a:fillRect/>
          </a:stretch>
        </p:blipFill>
        <p:spPr>
          <a:xfrm>
            <a:off x="1804738" y="144304"/>
            <a:ext cx="5184222" cy="6569391"/>
          </a:xfrm>
          <a:prstGeom prst="rect">
            <a:avLst/>
          </a:prstGeom>
        </p:spPr>
      </p:pic>
    </p:spTree>
    <p:extLst>
      <p:ext uri="{BB962C8B-B14F-4D97-AF65-F5344CB8AC3E}">
        <p14:creationId xmlns:p14="http://schemas.microsoft.com/office/powerpoint/2010/main" val="336358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E14983-63C7-4050-8E8F-079E8298AE61}"/>
              </a:ext>
            </a:extLst>
          </p:cNvPr>
          <p:cNvPicPr>
            <a:picLocks noChangeAspect="1"/>
          </p:cNvPicPr>
          <p:nvPr/>
        </p:nvPicPr>
        <p:blipFill>
          <a:blip r:embed="rId3"/>
          <a:stretch>
            <a:fillRect/>
          </a:stretch>
        </p:blipFill>
        <p:spPr>
          <a:xfrm>
            <a:off x="2312124" y="372979"/>
            <a:ext cx="4865451" cy="6232357"/>
          </a:xfrm>
          <a:prstGeom prst="rect">
            <a:avLst/>
          </a:prstGeom>
        </p:spPr>
      </p:pic>
    </p:spTree>
    <p:extLst>
      <p:ext uri="{BB962C8B-B14F-4D97-AF65-F5344CB8AC3E}">
        <p14:creationId xmlns:p14="http://schemas.microsoft.com/office/powerpoint/2010/main" val="3339777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6A76E4-B0F7-469F-9EC3-78C6B9CA8B14}"/>
              </a:ext>
            </a:extLst>
          </p:cNvPr>
          <p:cNvPicPr>
            <a:picLocks noGrp="1" noChangeAspect="1"/>
          </p:cNvPicPr>
          <p:nvPr>
            <p:ph idx="1"/>
          </p:nvPr>
        </p:nvPicPr>
        <p:blipFill>
          <a:blip r:embed="rId3"/>
          <a:stretch>
            <a:fillRect/>
          </a:stretch>
        </p:blipFill>
        <p:spPr>
          <a:xfrm>
            <a:off x="2377973" y="224301"/>
            <a:ext cx="4780816" cy="6409397"/>
          </a:xfrm>
          <a:prstGeom prst="rect">
            <a:avLst/>
          </a:prstGeom>
        </p:spPr>
      </p:pic>
    </p:spTree>
    <p:extLst>
      <p:ext uri="{BB962C8B-B14F-4D97-AF65-F5344CB8AC3E}">
        <p14:creationId xmlns:p14="http://schemas.microsoft.com/office/powerpoint/2010/main" val="1131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a:latin typeface="Arial" panose="020B0604020202020204" pitchFamily="34" charset="0"/>
                <a:cs typeface="Arial" panose="020B0604020202020204" pitchFamily="34" charset="0"/>
              </a:rPr>
              <a:t>To advise and support </a:t>
            </a:r>
            <a:r>
              <a:rPr lang="en-GB" b="1" u="sng">
                <a:latin typeface="Arial" panose="020B0604020202020204" pitchFamily="34" charset="0"/>
                <a:cs typeface="Arial" panose="020B0604020202020204" pitchFamily="34" charset="0"/>
              </a:rPr>
              <a:t>all</a:t>
            </a:r>
            <a:r>
              <a:rPr lang="en-GB" b="1">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a:latin typeface="Arial" panose="020B0604020202020204" pitchFamily="34" charset="0"/>
                <a:cs typeface="Arial" panose="020B0604020202020204" pitchFamily="34" charset="0"/>
              </a:rPr>
              <a:t>Prospect/Bectu tries to resolve all issues as swiftly as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1082242" y="301372"/>
            <a:ext cx="7000653" cy="1171197"/>
          </a:xfrm>
        </p:spPr>
        <p:txBody>
          <a:bodyPr>
            <a:normAutofit/>
          </a:bodyPr>
          <a:lstStyle/>
          <a:p>
            <a:r>
              <a:rPr lang="en-GB"/>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082242" y="1733266"/>
            <a:ext cx="7369144" cy="4237763"/>
          </a:xfrm>
        </p:spPr>
        <p:txBody>
          <a:bodyPr>
            <a:normAutofit fontScale="92500" lnSpcReduction="10000"/>
          </a:bodyPr>
          <a:lstStyle/>
          <a:p>
            <a:pPr marL="0" indent="0" fontAlgn="base">
              <a:buNone/>
            </a:pPr>
            <a:r>
              <a:rPr lang="en-GB" sz="2400">
                <a:solidFill>
                  <a:srgbClr val="000000"/>
                </a:solidFill>
                <a:latin typeface="Arial" panose="020B0604020202020204" pitchFamily="34" charset="0"/>
              </a:rPr>
              <a:t>Representatives must: </a:t>
            </a:r>
            <a:endParaRPr lang="en-GB" sz="3600" b="0" i="0">
              <a:solidFill>
                <a:srgbClr val="000000"/>
              </a:solidFill>
              <a:effectLst/>
              <a:latin typeface="Arial" panose="020B0604020202020204" pitchFamily="34" charset="0"/>
            </a:endParaRP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Act honestly, responsibly and with integrity.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Communicate respectfully and honestly.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Treat others with fairness, dignity, and respect.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Clr>
                <a:srgbClr val="28292B"/>
              </a:buClr>
              <a:buFont typeface="Arial" panose="020B0604020202020204" pitchFamily="34" charset="0"/>
              <a:buChar char="•"/>
            </a:pPr>
            <a:r>
              <a:rPr lang="en-GB" sz="240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a:p>
        </p:txBody>
      </p:sp>
    </p:spTree>
    <p:extLst>
      <p:ext uri="{BB962C8B-B14F-4D97-AF65-F5344CB8AC3E}">
        <p14:creationId xmlns:p14="http://schemas.microsoft.com/office/powerpoint/2010/main" val="419823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81014" y="689739"/>
            <a:ext cx="8276131" cy="749323"/>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84176" y="1710848"/>
            <a:ext cx="8572212" cy="4842353"/>
          </a:xfrm>
          <a:solidFill>
            <a:schemeClr val="bg1"/>
          </a:solidFill>
        </p:spPr>
        <p:txBody>
          <a:bodyPr vert="horz" lIns="0" tIns="0" rIns="0" bIns="0" rtlCol="0" anchor="t">
            <a:normAutofit/>
          </a:bodyPr>
          <a:lstStyle/>
          <a:p>
            <a:pPr marL="0" indent="0">
              <a:buClrTx/>
              <a:buNone/>
            </a:pPr>
            <a:r>
              <a:rPr lang="en-GB" b="1">
                <a:latin typeface="Arial"/>
                <a:cs typeface="Arial"/>
              </a:rPr>
              <a:t>In representing Prospect/Bectu, representatives must:</a:t>
            </a:r>
          </a:p>
          <a:p>
            <a:pPr>
              <a:buClrTx/>
            </a:pPr>
            <a:r>
              <a:rPr lang="en-GB" sz="2000">
                <a:latin typeface="Arial"/>
                <a:cs typeface="Arial"/>
              </a:rPr>
              <a:t>Only speak or act on behalf of Prospect/Bectu when authorised to do so and clarify the capacity in which you are speaking. </a:t>
            </a:r>
          </a:p>
          <a:p>
            <a:pPr>
              <a:buClrTx/>
            </a:pPr>
            <a:r>
              <a:rPr lang="en-GB" sz="2000">
                <a:latin typeface="Arial"/>
                <a:cs typeface="Arial"/>
              </a:rPr>
              <a:t>Always be mindful of their responsibility to maintain and develop Prospect’s ethos and reputation.</a:t>
            </a:r>
          </a:p>
          <a:p>
            <a:pPr>
              <a:buClrTx/>
            </a:pPr>
            <a:r>
              <a:rPr lang="en-GB" sz="2000">
                <a:latin typeface="Arial"/>
                <a:cs typeface="Arial"/>
              </a:rPr>
              <a:t>Declare any interests that may conflict with their role in Prospect/Bectu, for example in a professional or political capacity.</a:t>
            </a:r>
          </a:p>
          <a:p>
            <a:pPr>
              <a:buClrTx/>
            </a:pPr>
            <a:r>
              <a:rPr lang="en-GB" sz="2000">
                <a:latin typeface="Arial"/>
                <a:cs typeface="Arial"/>
              </a:rPr>
              <a:t>Respect confidentiality and ensure GDPR compliance in dealing with any documents, material, or devices containing confidential information.  </a:t>
            </a:r>
          </a:p>
          <a:p>
            <a:pPr>
              <a:buClrTx/>
            </a:pPr>
            <a:r>
              <a:rPr lang="en-GB" sz="2000">
                <a:latin typeface="Arial"/>
                <a:cs typeface="Arial"/>
              </a:rPr>
              <a:t>Not bring Prospect/Bectu into disrepute, including through the use of email, social and mainstream media and other internet sites. </a:t>
            </a:r>
          </a:p>
        </p:txBody>
      </p:sp>
    </p:spTree>
    <p:extLst>
      <p:ext uri="{BB962C8B-B14F-4D97-AF65-F5344CB8AC3E}">
        <p14:creationId xmlns:p14="http://schemas.microsoft.com/office/powerpoint/2010/main" val="68579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863" y="772568"/>
            <a:ext cx="7734650" cy="1275126"/>
          </a:xfrm>
        </p:spPr>
        <p:txBody>
          <a:bodyPr>
            <a:normAutofit/>
          </a:bodyPr>
          <a:lstStyle/>
          <a:p>
            <a:r>
              <a:rPr lang="en-US" sz="4000">
                <a:latin typeface="Arial"/>
                <a:cs typeface="Arial"/>
              </a:rPr>
              <a:t>Prospect/Bectu’s support for the rep</a:t>
            </a:r>
          </a:p>
        </p:txBody>
      </p:sp>
      <p:sp>
        <p:nvSpPr>
          <p:cNvPr id="3" name="TextBox 2"/>
          <p:cNvSpPr txBox="1"/>
          <p:nvPr/>
        </p:nvSpPr>
        <p:spPr>
          <a:xfrm>
            <a:off x="1222462" y="245235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latin typeface="Arial"/>
                <a:cs typeface="Arial"/>
              </a:rPr>
              <a:t> </a:t>
            </a:r>
          </a:p>
        </p:txBody>
      </p:sp>
      <p:sp>
        <p:nvSpPr>
          <p:cNvPr id="6" name="TextBox 5"/>
          <p:cNvSpPr txBox="1"/>
          <p:nvPr/>
        </p:nvSpPr>
        <p:spPr>
          <a:xfrm>
            <a:off x="1150225" y="5067976"/>
            <a:ext cx="7675926" cy="477749"/>
          </a:xfrm>
          <a:prstGeom prst="rect">
            <a:avLst/>
          </a:prstGeom>
          <a:noFill/>
        </p:spPr>
        <p:txBody>
          <a:bodyPr wrap="square" lIns="0" tIns="0" rIns="0" bIns="0" rtlCol="0">
            <a:noAutofit/>
          </a:bodyPr>
          <a:lstStyle/>
          <a:p>
            <a:r>
              <a:rPr lang="en-US" sz="2600" b="1">
                <a:latin typeface="Arial" panose="020B0604020202020204" pitchFamily="34" charset="0"/>
                <a:cs typeface="Arial" panose="020B0604020202020204" pitchFamily="34" charset="0"/>
              </a:rPr>
              <a:t>And a big </a:t>
            </a:r>
            <a:r>
              <a:rPr lang="en-US" sz="2600" b="1">
                <a:solidFill>
                  <a:schemeClr val="accent1"/>
                </a:solidFill>
                <a:latin typeface="Arial" panose="020B0604020202020204" pitchFamily="34" charset="0"/>
                <a:cs typeface="Arial" panose="020B0604020202020204" pitchFamily="34" charset="0"/>
              </a:rPr>
              <a:t>thank you </a:t>
            </a:r>
            <a:r>
              <a:rPr lang="en-US" sz="2600" b="1">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How things get done</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C5325763-18B4-48FE-8AD1-8A8547429033}">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3585F4-506A-4A03-9D91-E35A78FF566A}">
  <ds:schemaRefs>
    <ds:schemaRef ds:uri="http://schemas.microsoft.com/sharepoint/v3/contenttype/forms"/>
  </ds:schemaRefs>
</ds:datastoreItem>
</file>

<file path=customXml/itemProps3.xml><?xml version="1.0" encoding="utf-8"?>
<ds:datastoreItem xmlns:ds="http://schemas.openxmlformats.org/officeDocument/2006/customXml" ds:itemID="{5FE6D8CD-B464-4C45-A54C-BC7C2910B292}">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0</TotalTime>
  <Words>5106</Words>
  <Application>Microsoft Office PowerPoint</Application>
  <PresentationFormat>Widescreen</PresentationFormat>
  <Paragraphs>490</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Trebuchet MS</vt:lpstr>
      <vt:lpstr>Wingdings</vt:lpstr>
      <vt:lpstr>Wingdings 3</vt:lpstr>
      <vt:lpstr>Prospect-Bectu-theme</vt:lpstr>
      <vt:lpstr>1_Prospect-Bectu-theme</vt:lpstr>
      <vt:lpstr>Personal cases and the rights of members (updated version 2.0 Oct 2025)</vt:lpstr>
      <vt:lpstr>What is a personal case?</vt:lpstr>
      <vt:lpstr>The member has rights in the workplace</vt:lpstr>
      <vt:lpstr>Prospect/Bectu’s role in a personal case</vt:lpstr>
      <vt:lpstr>Reps' role in a personal case</vt:lpstr>
      <vt:lpstr>Code of practice for Prospect/Bectu reps</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Watch out for…</vt:lpstr>
      <vt:lpstr>Putting the case</vt:lpstr>
      <vt:lpstr>Investigation Meetings – Ground Rules </vt:lpstr>
      <vt:lpstr>Hearings: Ground rules</vt:lpstr>
      <vt:lpstr>The outcome</vt:lpstr>
      <vt:lpstr>Legal cases</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Homework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Martin Roberts</cp:lastModifiedBy>
  <cp:revision>1</cp:revision>
  <cp:lastPrinted>2020-02-20T12:30:12Z</cp:lastPrinted>
  <dcterms:created xsi:type="dcterms:W3CDTF">2019-10-02T11:31:35Z</dcterms:created>
  <dcterms:modified xsi:type="dcterms:W3CDTF">2025-10-14T11:47:58Z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