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00" r:id="rId4"/>
    <p:sldMasterId id="2147483705" r:id="rId5"/>
    <p:sldMasterId id="2147483710" r:id="rId6"/>
    <p:sldMasterId id="2147483715" r:id="rId7"/>
    <p:sldMasterId id="2147483720" r:id="rId8"/>
    <p:sldMasterId id="2147483725" r:id="rId9"/>
    <p:sldMasterId id="2147483730" r:id="rId10"/>
  </p:sldMasterIdLst>
  <p:notesMasterIdLst>
    <p:notesMasterId r:id="rId36"/>
  </p:notesMasterIdLst>
  <p:handoutMasterIdLst>
    <p:handoutMasterId r:id="rId37"/>
  </p:handoutMasterIdLst>
  <p:sldIdLst>
    <p:sldId id="630" r:id="rId11"/>
    <p:sldId id="566" r:id="rId12"/>
    <p:sldId id="567" r:id="rId13"/>
    <p:sldId id="638" r:id="rId14"/>
    <p:sldId id="636" r:id="rId15"/>
    <p:sldId id="643" r:id="rId16"/>
    <p:sldId id="632" r:id="rId17"/>
    <p:sldId id="629" r:id="rId18"/>
    <p:sldId id="644" r:id="rId19"/>
    <p:sldId id="572" r:id="rId20"/>
    <p:sldId id="573" r:id="rId21"/>
    <p:sldId id="609" r:id="rId22"/>
    <p:sldId id="608" r:id="rId23"/>
    <p:sldId id="633" r:id="rId24"/>
    <p:sldId id="645" r:id="rId25"/>
    <p:sldId id="646" r:id="rId26"/>
    <p:sldId id="613" r:id="rId27"/>
    <p:sldId id="614" r:id="rId28"/>
    <p:sldId id="653" r:id="rId29"/>
    <p:sldId id="651" r:id="rId30"/>
    <p:sldId id="649" r:id="rId31"/>
    <p:sldId id="585" r:id="rId32"/>
    <p:sldId id="650" r:id="rId33"/>
    <p:sldId id="583" r:id="rId34"/>
    <p:sldId id="580" r:id="rId35"/>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8">
          <p15:clr>
            <a:srgbClr val="A4A3A4"/>
          </p15:clr>
        </p15:guide>
        <p15:guide id="4"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76"/>
    <a:srgbClr val="FEC86E"/>
    <a:srgbClr val="FBD603"/>
    <a:srgbClr val="282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B26A8-D4CD-401F-B561-9177F73CCEE5}" v="5" dt="2025-06-19T09:30:29.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635" autoAdjust="0"/>
  </p:normalViewPr>
  <p:slideViewPr>
    <p:cSldViewPr snapToGrid="0">
      <p:cViewPr varScale="1">
        <p:scale>
          <a:sx n="47" d="100"/>
          <a:sy n="47" d="100"/>
        </p:scale>
        <p:origin x="48" y="22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 orient="horz" pos="3128"/>
        <p:guide pos="214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Sharratt" userId="S::kathryn.sharratt@prospect.org.uk::97cf956a-b3a7-4e73-864d-44684f77c5c1" providerId="AD" clId="Web-{9DC489AF-AF6A-4D76-BFD7-0B9F290CD999}"/>
    <pc:docChg chg="modSld">
      <pc:chgData name="Kathryn Sharratt" userId="S::kathryn.sharratt@prospect.org.uk::97cf956a-b3a7-4e73-864d-44684f77c5c1" providerId="AD" clId="Web-{9DC489AF-AF6A-4D76-BFD7-0B9F290CD999}" dt="2024-12-16T09:42:51.284" v="3"/>
      <pc:docMkLst>
        <pc:docMk/>
      </pc:docMkLst>
      <pc:sldChg chg="addSp modSp">
        <pc:chgData name="Kathryn Sharratt" userId="S::kathryn.sharratt@prospect.org.uk::97cf956a-b3a7-4e73-864d-44684f77c5c1" providerId="AD" clId="Web-{9DC489AF-AF6A-4D76-BFD7-0B9F290CD999}" dt="2024-12-16T09:42:51.284" v="3"/>
        <pc:sldMkLst>
          <pc:docMk/>
          <pc:sldMk cId="2071100285" sldId="651"/>
        </pc:sldMkLst>
      </pc:sldChg>
    </pc:docChg>
  </pc:docChgLst>
  <pc:docChgLst>
    <pc:chgData name="Martin Roberts" userId="809e680c-7cbe-4ca5-8db2-be1c15666466" providerId="ADAL" clId="{1BDB26A8-D4CD-401F-B561-9177F73CCEE5}"/>
    <pc:docChg chg="undo custSel addSld delSld modSld">
      <pc:chgData name="Martin Roberts" userId="809e680c-7cbe-4ca5-8db2-be1c15666466" providerId="ADAL" clId="{1BDB26A8-D4CD-401F-B561-9177F73CCEE5}" dt="2025-06-19T10:15:55.223" v="252" actId="20577"/>
      <pc:docMkLst>
        <pc:docMk/>
      </pc:docMkLst>
      <pc:sldChg chg="modNotesTx">
        <pc:chgData name="Martin Roberts" userId="809e680c-7cbe-4ca5-8db2-be1c15666466" providerId="ADAL" clId="{1BDB26A8-D4CD-401F-B561-9177F73CCEE5}" dt="2025-06-19T09:30:26.009" v="238" actId="20577"/>
        <pc:sldMkLst>
          <pc:docMk/>
          <pc:sldMk cId="17922629" sldId="572"/>
        </pc:sldMkLst>
      </pc:sldChg>
      <pc:sldChg chg="modNotesTx">
        <pc:chgData name="Martin Roberts" userId="809e680c-7cbe-4ca5-8db2-be1c15666466" providerId="ADAL" clId="{1BDB26A8-D4CD-401F-B561-9177F73CCEE5}" dt="2025-06-17T08:31:19.185" v="7" actId="33524"/>
        <pc:sldMkLst>
          <pc:docMk/>
          <pc:sldMk cId="396013675" sldId="608"/>
        </pc:sldMkLst>
      </pc:sldChg>
      <pc:sldChg chg="modNotesTx">
        <pc:chgData name="Martin Roberts" userId="809e680c-7cbe-4ca5-8db2-be1c15666466" providerId="ADAL" clId="{1BDB26A8-D4CD-401F-B561-9177F73CCEE5}" dt="2025-06-19T09:31:28.378" v="244" actId="20577"/>
        <pc:sldMkLst>
          <pc:docMk/>
          <pc:sldMk cId="750013672" sldId="609"/>
        </pc:sldMkLst>
      </pc:sldChg>
      <pc:sldChg chg="modSp mod">
        <pc:chgData name="Martin Roberts" userId="809e680c-7cbe-4ca5-8db2-be1c15666466" providerId="ADAL" clId="{1BDB26A8-D4CD-401F-B561-9177F73CCEE5}" dt="2025-06-17T14:27:38.225" v="226" actId="20577"/>
        <pc:sldMkLst>
          <pc:docMk/>
          <pc:sldMk cId="981903558" sldId="613"/>
        </pc:sldMkLst>
        <pc:spChg chg="mod">
          <ac:chgData name="Martin Roberts" userId="809e680c-7cbe-4ca5-8db2-be1c15666466" providerId="ADAL" clId="{1BDB26A8-D4CD-401F-B561-9177F73CCEE5}" dt="2025-06-17T14:27:38.225" v="226" actId="20577"/>
          <ac:spMkLst>
            <pc:docMk/>
            <pc:sldMk cId="981903558" sldId="613"/>
            <ac:spMk id="3" creationId="{00000000-0000-0000-0000-000000000000}"/>
          </ac:spMkLst>
        </pc:spChg>
      </pc:sldChg>
      <pc:sldChg chg="modSp mod modNotesTx">
        <pc:chgData name="Martin Roberts" userId="809e680c-7cbe-4ca5-8db2-be1c15666466" providerId="ADAL" clId="{1BDB26A8-D4CD-401F-B561-9177F73CCEE5}" dt="2025-06-19T09:26:17.574" v="235" actId="20577"/>
        <pc:sldMkLst>
          <pc:docMk/>
          <pc:sldMk cId="238957524" sldId="629"/>
        </pc:sldMkLst>
        <pc:spChg chg="mod">
          <ac:chgData name="Martin Roberts" userId="809e680c-7cbe-4ca5-8db2-be1c15666466" providerId="ADAL" clId="{1BDB26A8-D4CD-401F-B561-9177F73CCEE5}" dt="2025-06-17T08:28:06.041" v="3" actId="27107"/>
          <ac:spMkLst>
            <pc:docMk/>
            <pc:sldMk cId="238957524" sldId="629"/>
            <ac:spMk id="3" creationId="{00000000-0000-0000-0000-000000000000}"/>
          </ac:spMkLst>
        </pc:spChg>
      </pc:sldChg>
      <pc:sldChg chg="modNotesTx">
        <pc:chgData name="Martin Roberts" userId="809e680c-7cbe-4ca5-8db2-be1c15666466" providerId="ADAL" clId="{1BDB26A8-D4CD-401F-B561-9177F73CCEE5}" dt="2025-06-17T14:08:49.549" v="207" actId="33524"/>
        <pc:sldMkLst>
          <pc:docMk/>
          <pc:sldMk cId="1006512158" sldId="630"/>
        </pc:sldMkLst>
      </pc:sldChg>
      <pc:sldChg chg="modNotesTx">
        <pc:chgData name="Martin Roberts" userId="809e680c-7cbe-4ca5-8db2-be1c15666466" providerId="ADAL" clId="{1BDB26A8-D4CD-401F-B561-9177F73CCEE5}" dt="2025-06-17T08:33:12.248" v="14" actId="27107"/>
        <pc:sldMkLst>
          <pc:docMk/>
          <pc:sldMk cId="1737152977" sldId="632"/>
        </pc:sldMkLst>
      </pc:sldChg>
      <pc:sldChg chg="del">
        <pc:chgData name="Martin Roberts" userId="809e680c-7cbe-4ca5-8db2-be1c15666466" providerId="ADAL" clId="{1BDB26A8-D4CD-401F-B561-9177F73CCEE5}" dt="2025-06-17T08:44:51.406" v="205" actId="47"/>
        <pc:sldMkLst>
          <pc:docMk/>
          <pc:sldMk cId="1679813953" sldId="634"/>
        </pc:sldMkLst>
      </pc:sldChg>
      <pc:sldChg chg="modNotesTx">
        <pc:chgData name="Martin Roberts" userId="809e680c-7cbe-4ca5-8db2-be1c15666466" providerId="ADAL" clId="{1BDB26A8-D4CD-401F-B561-9177F73CCEE5}" dt="2025-06-17T08:25:29.620" v="0" actId="5793"/>
        <pc:sldMkLst>
          <pc:docMk/>
          <pc:sldMk cId="1676290825" sldId="636"/>
        </pc:sldMkLst>
      </pc:sldChg>
      <pc:sldChg chg="modNotesTx">
        <pc:chgData name="Martin Roberts" userId="809e680c-7cbe-4ca5-8db2-be1c15666466" providerId="ADAL" clId="{1BDB26A8-D4CD-401F-B561-9177F73CCEE5}" dt="2025-06-19T10:15:55.223" v="252" actId="20577"/>
        <pc:sldMkLst>
          <pc:docMk/>
          <pc:sldMk cId="1263669572" sldId="645"/>
        </pc:sldMkLst>
      </pc:sldChg>
      <pc:sldChg chg="delSp mod">
        <pc:chgData name="Martin Roberts" userId="809e680c-7cbe-4ca5-8db2-be1c15666466" providerId="ADAL" clId="{1BDB26A8-D4CD-401F-B561-9177F73CCEE5}" dt="2025-06-17T08:45:21.235" v="206" actId="478"/>
        <pc:sldMkLst>
          <pc:docMk/>
          <pc:sldMk cId="1655294623" sldId="650"/>
        </pc:sldMkLst>
      </pc:sldChg>
      <pc:sldChg chg="add modNotesTx">
        <pc:chgData name="Martin Roberts" userId="809e680c-7cbe-4ca5-8db2-be1c15666466" providerId="ADAL" clId="{1BDB26A8-D4CD-401F-B561-9177F73CCEE5}" dt="2025-06-17T08:44:43.102" v="204" actId="20577"/>
        <pc:sldMkLst>
          <pc:docMk/>
          <pc:sldMk cId="999444081" sldId="653"/>
        </pc:sldMkLst>
      </pc:sldChg>
    </pc:docChg>
  </pc:docChgLst>
  <pc:docChgLst>
    <pc:chgData name="Kathryn Sharratt" userId="S::kathryn.sharratt@prospect.org.uk::97cf956a-b3a7-4e73-864d-44684f77c5c1" providerId="AD" clId="Web-{0611E2D0-966A-9B26-8E8F-45019F95540D}"/>
    <pc:docChg chg="modSld">
      <pc:chgData name="Kathryn Sharratt" userId="S::kathryn.sharratt@prospect.org.uk::97cf956a-b3a7-4e73-864d-44684f77c5c1" providerId="AD" clId="Web-{0611E2D0-966A-9B26-8E8F-45019F95540D}" dt="2025-05-06T15:58:15.618" v="47" actId="20577"/>
      <pc:docMkLst>
        <pc:docMk/>
      </pc:docMkLst>
      <pc:sldChg chg="modSp">
        <pc:chgData name="Kathryn Sharratt" userId="S::kathryn.sharratt@prospect.org.uk::97cf956a-b3a7-4e73-864d-44684f77c5c1" providerId="AD" clId="Web-{0611E2D0-966A-9B26-8E8F-45019F95540D}" dt="2025-05-06T15:56:53.428" v="7" actId="20577"/>
        <pc:sldMkLst>
          <pc:docMk/>
          <pc:sldMk cId="396013675" sldId="608"/>
        </pc:sldMkLst>
        <pc:spChg chg="mod">
          <ac:chgData name="Kathryn Sharratt" userId="S::kathryn.sharratt@prospect.org.uk::97cf956a-b3a7-4e73-864d-44684f77c5c1" providerId="AD" clId="Web-{0611E2D0-966A-9B26-8E8F-45019F95540D}" dt="2025-05-06T15:56:53.428" v="7" actId="20577"/>
          <ac:spMkLst>
            <pc:docMk/>
            <pc:sldMk cId="396013675" sldId="608"/>
            <ac:spMk id="3" creationId="{00000000-0000-0000-0000-000000000000}"/>
          </ac:spMkLst>
        </pc:spChg>
      </pc:sldChg>
      <pc:sldChg chg="modSp">
        <pc:chgData name="Kathryn Sharratt" userId="S::kathryn.sharratt@prospect.org.uk::97cf956a-b3a7-4e73-864d-44684f77c5c1" providerId="AD" clId="Web-{0611E2D0-966A-9B26-8E8F-45019F95540D}" dt="2025-05-06T15:56:34.397" v="2" actId="20577"/>
        <pc:sldMkLst>
          <pc:docMk/>
          <pc:sldMk cId="238957524" sldId="629"/>
        </pc:sldMkLst>
        <pc:spChg chg="mod">
          <ac:chgData name="Kathryn Sharratt" userId="S::kathryn.sharratt@prospect.org.uk::97cf956a-b3a7-4e73-864d-44684f77c5c1" providerId="AD" clId="Web-{0611E2D0-966A-9B26-8E8F-45019F95540D}" dt="2025-05-06T15:56:34.397" v="2" actId="20577"/>
          <ac:spMkLst>
            <pc:docMk/>
            <pc:sldMk cId="238957524" sldId="629"/>
            <ac:spMk id="3" creationId="{00000000-0000-0000-0000-000000000000}"/>
          </ac:spMkLst>
        </pc:spChg>
      </pc:sldChg>
      <pc:sldChg chg="modSp">
        <pc:chgData name="Kathryn Sharratt" userId="S::kathryn.sharratt@prospect.org.uk::97cf956a-b3a7-4e73-864d-44684f77c5c1" providerId="AD" clId="Web-{0611E2D0-966A-9B26-8E8F-45019F95540D}" dt="2025-05-06T15:57:04.085" v="23" actId="14100"/>
        <pc:sldMkLst>
          <pc:docMk/>
          <pc:sldMk cId="1263669572" sldId="645"/>
        </pc:sldMkLst>
        <pc:spChg chg="mod">
          <ac:chgData name="Kathryn Sharratt" userId="S::kathryn.sharratt@prospect.org.uk::97cf956a-b3a7-4e73-864d-44684f77c5c1" providerId="AD" clId="Web-{0611E2D0-966A-9B26-8E8F-45019F95540D}" dt="2025-05-06T15:57:04.085" v="23" actId="14100"/>
          <ac:spMkLst>
            <pc:docMk/>
            <pc:sldMk cId="1263669572" sldId="645"/>
            <ac:spMk id="5" creationId="{00000000-0000-0000-0000-000000000000}"/>
          </ac:spMkLst>
        </pc:spChg>
      </pc:sldChg>
      <pc:sldChg chg="modSp">
        <pc:chgData name="Kathryn Sharratt" userId="S::kathryn.sharratt@prospect.org.uk::97cf956a-b3a7-4e73-864d-44684f77c5c1" providerId="AD" clId="Web-{0611E2D0-966A-9B26-8E8F-45019F95540D}" dt="2025-05-06T15:58:15.618" v="47" actId="20577"/>
        <pc:sldMkLst>
          <pc:docMk/>
          <pc:sldMk cId="1655294623" sldId="650"/>
        </pc:sldMkLst>
        <pc:spChg chg="mod">
          <ac:chgData name="Kathryn Sharratt" userId="S::kathryn.sharratt@prospect.org.uk::97cf956a-b3a7-4e73-864d-44684f77c5c1" providerId="AD" clId="Web-{0611E2D0-966A-9B26-8E8F-45019F95540D}" dt="2025-05-06T15:58:15.618" v="47" actId="20577"/>
          <ac:spMkLst>
            <pc:docMk/>
            <pc:sldMk cId="1655294623" sldId="650"/>
            <ac:spMk id="3" creationId="{DB49C237-1B90-47D3-A01B-A02D582919A5}"/>
          </ac:spMkLst>
        </pc:spChg>
      </pc:sldChg>
    </pc:docChg>
  </pc:docChgLst>
  <pc:docChgLst>
    <pc:chgData name="Kathryn Sharratt" userId="S::kathryn.sharratt@prospect.org.uk::97cf956a-b3a7-4e73-864d-44684f77c5c1" providerId="AD" clId="Web-{B9A7A481-9E1A-ACBC-67DE-CF92C07C107D}"/>
    <pc:docChg chg="modSld">
      <pc:chgData name="Kathryn Sharratt" userId="S::kathryn.sharratt@prospect.org.uk::97cf956a-b3a7-4e73-864d-44684f77c5c1" providerId="AD" clId="Web-{B9A7A481-9E1A-ACBC-67DE-CF92C07C107D}" dt="2025-05-15T10:31:16.434" v="107"/>
      <pc:docMkLst>
        <pc:docMk/>
      </pc:docMkLst>
      <pc:sldChg chg="modNotes">
        <pc:chgData name="Kathryn Sharratt" userId="S::kathryn.sharratt@prospect.org.uk::97cf956a-b3a7-4e73-864d-44684f77c5c1" providerId="AD" clId="Web-{B9A7A481-9E1A-ACBC-67DE-CF92C07C107D}" dt="2025-05-15T10:31:16.434" v="107"/>
        <pc:sldMkLst>
          <pc:docMk/>
          <pc:sldMk cId="4002654503" sldId="585"/>
        </pc:sldMkLst>
      </pc:sldChg>
      <pc:sldChg chg="modSp modNotes">
        <pc:chgData name="Kathryn Sharratt" userId="S::kathryn.sharratt@prospect.org.uk::97cf956a-b3a7-4e73-864d-44684f77c5c1" providerId="AD" clId="Web-{B9A7A481-9E1A-ACBC-67DE-CF92C07C107D}" dt="2025-05-15T10:30:56.230" v="99"/>
        <pc:sldMkLst>
          <pc:docMk/>
          <pc:sldMk cId="750013672" sldId="609"/>
        </pc:sldMkLst>
        <pc:spChg chg="mod">
          <ac:chgData name="Kathryn Sharratt" userId="S::kathryn.sharratt@prospect.org.uk::97cf956a-b3a7-4e73-864d-44684f77c5c1" providerId="AD" clId="Web-{B9A7A481-9E1A-ACBC-67DE-CF92C07C107D}" dt="2025-05-15T10:27:52.099" v="60" actId="20577"/>
          <ac:spMkLst>
            <pc:docMk/>
            <pc:sldMk cId="750013672" sldId="609"/>
            <ac:spMk id="3" creationId="{00000000-0000-0000-0000-000000000000}"/>
          </ac:spMkLst>
        </pc:spChg>
      </pc:sldChg>
      <pc:sldChg chg="modNotes">
        <pc:chgData name="Kathryn Sharratt" userId="S::kathryn.sharratt@prospect.org.uk::97cf956a-b3a7-4e73-864d-44684f77c5c1" providerId="AD" clId="Web-{B9A7A481-9E1A-ACBC-67DE-CF92C07C107D}" dt="2025-05-15T10:27:02.925" v="47"/>
        <pc:sldMkLst>
          <pc:docMk/>
          <pc:sldMk cId="238957524" sldId="629"/>
        </pc:sldMkLst>
      </pc:sldChg>
      <pc:sldChg chg="modNotes">
        <pc:chgData name="Kathryn Sharratt" userId="S::kathryn.sharratt@prospect.org.uk::97cf956a-b3a7-4e73-864d-44684f77c5c1" providerId="AD" clId="Web-{B9A7A481-9E1A-ACBC-67DE-CF92C07C107D}" dt="2025-05-15T10:22:45.775" v="2"/>
        <pc:sldMkLst>
          <pc:docMk/>
          <pc:sldMk cId="1006512158" sldId="630"/>
        </pc:sldMkLst>
      </pc:sldChg>
      <pc:sldChg chg="modSp modNotes">
        <pc:chgData name="Kathryn Sharratt" userId="S::kathryn.sharratt@prospect.org.uk::97cf956a-b3a7-4e73-864d-44684f77c5c1" providerId="AD" clId="Web-{B9A7A481-9E1A-ACBC-67DE-CF92C07C107D}" dt="2025-05-15T10:25:26.296" v="38"/>
        <pc:sldMkLst>
          <pc:docMk/>
          <pc:sldMk cId="1676290825" sldId="636"/>
        </pc:sldMkLst>
        <pc:spChg chg="mod">
          <ac:chgData name="Kathryn Sharratt" userId="S::kathryn.sharratt@prospect.org.uk::97cf956a-b3a7-4e73-864d-44684f77c5c1" providerId="AD" clId="Web-{B9A7A481-9E1A-ACBC-67DE-CF92C07C107D}" dt="2025-05-15T10:24:00.887" v="33" actId="20577"/>
          <ac:spMkLst>
            <pc:docMk/>
            <pc:sldMk cId="1676290825" sldId="636"/>
            <ac:spMk id="3" creationId="{00000000-0000-0000-0000-000000000000}"/>
          </ac:spMkLst>
        </pc:spChg>
      </pc:sldChg>
    </pc:docChg>
  </pc:docChgLst>
  <pc:docChgLst>
    <pc:chgData name="Kathryn Sharratt" userId="S::kathryn.sharratt@prospect.org.uk::97cf956a-b3a7-4e73-864d-44684f77c5c1" providerId="AD" clId="Web-{6FEDF2C5-1417-A6EC-5F58-9238BECF7F87}"/>
    <pc:docChg chg="modSld">
      <pc:chgData name="Kathryn Sharratt" userId="S::kathryn.sharratt@prospect.org.uk::97cf956a-b3a7-4e73-864d-44684f77c5c1" providerId="AD" clId="Web-{6FEDF2C5-1417-A6EC-5F58-9238BECF7F87}" dt="2025-05-14T11:50:01.280" v="7" actId="20577"/>
      <pc:docMkLst>
        <pc:docMk/>
      </pc:docMkLst>
      <pc:sldChg chg="modSp">
        <pc:chgData name="Kathryn Sharratt" userId="S::kathryn.sharratt@prospect.org.uk::97cf956a-b3a7-4e73-864d-44684f77c5c1" providerId="AD" clId="Web-{6FEDF2C5-1417-A6EC-5F58-9238BECF7F87}" dt="2025-05-14T11:50:01.280" v="7" actId="20577"/>
        <pc:sldMkLst>
          <pc:docMk/>
          <pc:sldMk cId="1676290825" sldId="636"/>
        </pc:sldMkLst>
        <pc:spChg chg="mod">
          <ac:chgData name="Kathryn Sharratt" userId="S::kathryn.sharratt@prospect.org.uk::97cf956a-b3a7-4e73-864d-44684f77c5c1" providerId="AD" clId="Web-{6FEDF2C5-1417-A6EC-5F58-9238BECF7F87}" dt="2025-05-14T11:50:01.280" v="7" actId="20577"/>
          <ac:spMkLst>
            <pc:docMk/>
            <pc:sldMk cId="1676290825" sldId="636"/>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a:defRPr sz="1200"/>
            </a:lvl1pPr>
          </a:lstStyle>
          <a:p>
            <a:fld id="{3ED57F4F-9769-4068-8817-21F98B4EFC21}" type="datetimeFigureOut">
              <a:rPr lang="en-GB" smtClean="0"/>
              <a:t>19/06/2025</a:t>
            </a:fld>
            <a:endParaRPr lang="en-GB" dirty="0"/>
          </a:p>
        </p:txBody>
      </p:sp>
      <p:sp>
        <p:nvSpPr>
          <p:cNvPr id="4" name="Footer Placeholder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a:defRPr sz="1200"/>
            </a:lvl1pPr>
          </a:lstStyle>
          <a:p>
            <a:fld id="{47ADB674-563F-49D1-84D4-2DE501C6AFA9}" type="slidenum">
              <a:rPr lang="en-GB" smtClean="0"/>
              <a:t>‹#›</a:t>
            </a:fld>
            <a:endParaRPr lang="en-GB" dirty="0"/>
          </a:p>
        </p:txBody>
      </p:sp>
    </p:spTree>
    <p:extLst>
      <p:ext uri="{BB962C8B-B14F-4D97-AF65-F5344CB8AC3E}">
        <p14:creationId xmlns:p14="http://schemas.microsoft.com/office/powerpoint/2010/main" val="160935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775DE61-124E-0F40-8D2D-41EDA1E0CEE2}" type="datetimeFigureOut">
              <a:rPr lang="en-US" smtClean="0"/>
              <a:t>6/19/2025</a:t>
            </a:fld>
            <a:endParaRPr lang="en-US" dirty="0"/>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16B0746-24FF-0B4F-A25A-E2B460B25A57}" type="slidenum">
              <a:rPr lang="en-US" smtClean="0"/>
              <a:t>‹#›</a:t>
            </a:fld>
            <a:endParaRPr lang="en-US" dirty="0"/>
          </a:p>
        </p:txBody>
      </p:sp>
    </p:spTree>
    <p:extLst>
      <p:ext uri="{BB962C8B-B14F-4D97-AF65-F5344CB8AC3E}">
        <p14:creationId xmlns:p14="http://schemas.microsoft.com/office/powerpoint/2010/main" val="1048622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10.30</a:t>
            </a:r>
          </a:p>
          <a:p>
            <a:r>
              <a:rPr lang="en-US" dirty="0"/>
              <a:t>Go through the real-life outcome</a:t>
            </a:r>
            <a:endParaRPr lang="en-US" dirty="0">
              <a:ea typeface="Calibri"/>
              <a:cs typeface="Calibri"/>
            </a:endParaRPr>
          </a:p>
        </p:txBody>
      </p:sp>
      <p:sp>
        <p:nvSpPr>
          <p:cNvPr id="4" name="Slide Number Placeholder 3"/>
          <p:cNvSpPr>
            <a:spLocks noGrp="1"/>
          </p:cNvSpPr>
          <p:nvPr>
            <p:ph type="sldNum" sz="quarter" idx="10"/>
          </p:nvPr>
        </p:nvSpPr>
        <p:spPr/>
        <p:txBody>
          <a:bodyPr/>
          <a:lstStyle/>
          <a:p>
            <a:fld id="{C16B0746-24FF-0B4F-A25A-E2B460B25A57}" type="slidenum">
              <a:rPr lang="en-US" smtClean="0"/>
              <a:t>1</a:t>
            </a:fld>
            <a:endParaRPr lang="en-US" dirty="0"/>
          </a:p>
        </p:txBody>
      </p:sp>
    </p:spTree>
    <p:extLst>
      <p:ext uri="{BB962C8B-B14F-4D97-AF65-F5344CB8AC3E}">
        <p14:creationId xmlns:p14="http://schemas.microsoft.com/office/powerpoint/2010/main" val="721152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Include all relevant facts – if necessary, append a separate timeline of events.</a:t>
            </a:r>
          </a:p>
          <a:p>
            <a:r>
              <a:rPr lang="en-GB" sz="1200" dirty="0"/>
              <a:t>Exclude irrelevant issues – they will detract from the impact of the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 example of template page 98</a:t>
            </a:r>
            <a:endParaRPr lang="en-US" dirty="0"/>
          </a:p>
          <a:p>
            <a:endParaRPr lang="en-US" dirty="0"/>
          </a:p>
        </p:txBody>
      </p:sp>
      <p:sp>
        <p:nvSpPr>
          <p:cNvPr id="4" name="Slide Number Placeholder 3"/>
          <p:cNvSpPr>
            <a:spLocks noGrp="1"/>
          </p:cNvSpPr>
          <p:nvPr>
            <p:ph type="sldNum" sz="quarter" idx="10"/>
          </p:nvPr>
        </p:nvSpPr>
        <p:spPr/>
        <p:txBody>
          <a:bodyPr/>
          <a:lstStyle/>
          <a:p>
            <a:fld id="{5A3F4684-F84F-4E44-9D26-CB3898D7E83A}" type="slidenum">
              <a:rPr lang="en-US" smtClean="0"/>
              <a:t>10</a:t>
            </a:fld>
            <a:endParaRPr lang="en-US" dirty="0"/>
          </a:p>
        </p:txBody>
      </p:sp>
    </p:spTree>
    <p:extLst>
      <p:ext uri="{BB962C8B-B14F-4D97-AF65-F5344CB8AC3E}">
        <p14:creationId xmlns:p14="http://schemas.microsoft.com/office/powerpoint/2010/main" val="3805776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Statements to disciplinary hearings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Address the points made against the member in any documentation of the case – overall charges and specific examples given.</a:t>
            </a:r>
          </a:p>
          <a:p>
            <a:r>
              <a:rPr lang="en-GB" sz="1200" kern="1200" dirty="0">
                <a:solidFill>
                  <a:schemeClr val="tx1"/>
                </a:solidFill>
                <a:effectLst/>
                <a:latin typeface="+mn-lt"/>
                <a:ea typeface="+mn-ea"/>
                <a:cs typeface="+mn-cs"/>
              </a:rPr>
              <a:t>Challenge evidence that is inaccurate or could be interpreted differently.</a:t>
            </a:r>
          </a:p>
          <a:p>
            <a:r>
              <a:rPr lang="en-GB" sz="1200" kern="1200" dirty="0">
                <a:solidFill>
                  <a:schemeClr val="tx1"/>
                </a:solidFill>
                <a:effectLst/>
                <a:latin typeface="+mn-lt"/>
                <a:ea typeface="+mn-ea"/>
                <a:cs typeface="+mn-cs"/>
              </a:rPr>
              <a:t>Provide countervailing evidence e.g. testimony from colleagues, good performance/conduct.</a:t>
            </a:r>
          </a:p>
          <a:p>
            <a:r>
              <a:rPr lang="en-GB" sz="1200" kern="1200" dirty="0">
                <a:solidFill>
                  <a:schemeClr val="tx1"/>
                </a:solidFill>
                <a:effectLst/>
                <a:latin typeface="+mn-lt"/>
                <a:ea typeface="+mn-ea"/>
                <a:cs typeface="+mn-cs"/>
              </a:rPr>
              <a:t>Include arguments in mitigation, if relevant.</a:t>
            </a:r>
          </a:p>
        </p:txBody>
      </p:sp>
      <p:sp>
        <p:nvSpPr>
          <p:cNvPr id="4" name="Slide Number Placeholder 3"/>
          <p:cNvSpPr>
            <a:spLocks noGrp="1"/>
          </p:cNvSpPr>
          <p:nvPr>
            <p:ph type="sldNum" sz="quarter" idx="10"/>
          </p:nvPr>
        </p:nvSpPr>
        <p:spPr/>
        <p:txBody>
          <a:bodyPr/>
          <a:lstStyle/>
          <a:p>
            <a:fld id="{5A3F4684-F84F-4E44-9D26-CB3898D7E83A}" type="slidenum">
              <a:rPr lang="en-US" smtClean="0"/>
              <a:t>11</a:t>
            </a:fld>
            <a:endParaRPr lang="en-US" dirty="0"/>
          </a:p>
        </p:txBody>
      </p:sp>
    </p:spTree>
    <p:extLst>
      <p:ext uri="{BB962C8B-B14F-4D97-AF65-F5344CB8AC3E}">
        <p14:creationId xmlns:p14="http://schemas.microsoft.com/office/powerpoint/2010/main" val="3805776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Activity J Sharon’s Grievance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Look</a:t>
            </a:r>
            <a:r>
              <a:rPr lang="en-GB" baseline="0" dirty="0"/>
              <a:t> at the what help you can give Sharon at her grievance meeting</a:t>
            </a:r>
          </a:p>
          <a:p>
            <a:pPr marL="171450" indent="-171450">
              <a:buFont typeface="Arial" panose="020B0604020202020204" pitchFamily="34" charset="0"/>
              <a:buChar char="•"/>
            </a:pPr>
            <a:r>
              <a:rPr lang="en-GB" baseline="0" dirty="0"/>
              <a:t>Look over Sharon’s points and evidence and put together a plan for the formal grievance meeting (formal grievance guidance on page 99</a:t>
            </a:r>
            <a:r>
              <a:rPr lang="en-GB" dirty="0"/>
              <a:t>/100</a:t>
            </a:r>
            <a:r>
              <a:rPr lang="en-GB" baseline="0" dirty="0"/>
              <a:t>)</a:t>
            </a:r>
            <a:endParaRPr lang="en-GB" baseline="0" dirty="0">
              <a:ea typeface="Calibri"/>
              <a:cs typeface="Calibri"/>
            </a:endParaRP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Points we’re looking for from the delegates are;</a:t>
            </a:r>
            <a:endParaRPr lang="en-GB" baseline="0" dirty="0">
              <a:ea typeface="Calibri"/>
              <a:cs typeface="Calibri"/>
            </a:endParaRPr>
          </a:p>
          <a:p>
            <a:pPr marL="171450" indent="-171450">
              <a:buFont typeface="Arial" panose="020B0604020202020204" pitchFamily="34" charset="0"/>
              <a:buChar char="•"/>
            </a:pPr>
            <a:r>
              <a:rPr lang="en-GB" baseline="0" dirty="0"/>
              <a:t>Sole reason </a:t>
            </a:r>
            <a:r>
              <a:rPr lang="en-GB" dirty="0"/>
              <a:t>are t</a:t>
            </a:r>
            <a:r>
              <a:rPr lang="en-GB" baseline="0" dirty="0"/>
              <a:t>he failures in GDPR the company have made – although staff are accepting of the terms when providing their contact details, this is on the basis it is for swapping shifts only. </a:t>
            </a:r>
            <a:endParaRPr lang="en-GB" baseline="0" dirty="0">
              <a:ea typeface="Calibri"/>
              <a:cs typeface="Calibri"/>
            </a:endParaRPr>
          </a:p>
          <a:p>
            <a:pPr marL="171450" indent="-171450">
              <a:buFont typeface="Arial" panose="020B0604020202020204" pitchFamily="34" charset="0"/>
              <a:buChar char="•"/>
            </a:pPr>
            <a:r>
              <a:rPr lang="en-GB" baseline="0" dirty="0"/>
              <a:t>Important that the delegates identify that Sharon wants the procedure changed, not action against Dave. </a:t>
            </a:r>
            <a:endParaRPr lang="en-GB" baseline="0" dirty="0">
              <a:ea typeface="Calibri"/>
              <a:cs typeface="Calibri"/>
            </a:endParaRPr>
          </a:p>
          <a:p>
            <a:pPr marL="171450" indent="-171450">
              <a:buFont typeface="Arial" panose="020B0604020202020204" pitchFamily="34" charset="0"/>
              <a:buChar char="•"/>
            </a:pPr>
            <a:r>
              <a:rPr lang="en-GB" dirty="0"/>
              <a:t>This involves a large WhatsApp group – it’s impossible to ensure vital information sometimes gets through – advice should be that this WhatsApp group should only be used for swapping shifts and another informal group should be set up for general chat. (if needed)</a:t>
            </a:r>
            <a:br>
              <a:rPr lang="en-GB" dirty="0">
                <a:cs typeface="+mn-lt"/>
              </a:rPr>
            </a:br>
            <a:r>
              <a:rPr lang="en-GB" dirty="0">
                <a:ea typeface="Calibri"/>
                <a:cs typeface="Calibri"/>
              </a:rPr>
              <a:t>Is it clear who the grievance is against?</a:t>
            </a:r>
            <a:endParaRPr lang="en-GB" baseline="0" dirty="0">
              <a:ea typeface="Calibri"/>
              <a:cs typeface="Calibri"/>
            </a:endParaRP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aseline="0" dirty="0"/>
              <a:t>If you have time – ask the reps how they would approach if Dave was their member and whether that may alter how they advise Sharon initially. </a:t>
            </a:r>
            <a:endParaRPr lang="en-GB" baseline="0" dirty="0">
              <a:ea typeface="Calibri"/>
              <a:cs typeface="Calibri"/>
            </a:endParaRPr>
          </a:p>
          <a:p>
            <a:endParaRPr lang="en-GB" baseline="0" dirty="0"/>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12</a:t>
            </a:fld>
            <a:endParaRPr lang="en-US" dirty="0"/>
          </a:p>
        </p:txBody>
      </p:sp>
    </p:spTree>
    <p:extLst>
      <p:ext uri="{BB962C8B-B14F-4D97-AF65-F5344CB8AC3E}">
        <p14:creationId xmlns:p14="http://schemas.microsoft.com/office/powerpoint/2010/main" val="2793490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the real-life outcome</a:t>
            </a:r>
          </a:p>
          <a:p>
            <a:endParaRPr lang="en-GB" dirty="0"/>
          </a:p>
          <a:p>
            <a:endParaRPr lang="en-GB" dirty="0"/>
          </a:p>
          <a:p>
            <a:r>
              <a:rPr lang="en-GB" dirty="0"/>
              <a:t>Extra information – worth commenting on Dave's disciplinary, as he was new, he was still under probation and this wasn’t extended, so in effect Dave lost his job. </a:t>
            </a:r>
          </a:p>
          <a:p>
            <a:endParaRPr lang="en-GB" dirty="0"/>
          </a:p>
          <a:p>
            <a:r>
              <a:rPr lang="en-GB" dirty="0"/>
              <a:t>Dave wasn’t a union member as he was new. </a:t>
            </a:r>
          </a:p>
        </p:txBody>
      </p:sp>
      <p:sp>
        <p:nvSpPr>
          <p:cNvPr id="4" name="Slide Number Placeholder 3"/>
          <p:cNvSpPr>
            <a:spLocks noGrp="1"/>
          </p:cNvSpPr>
          <p:nvPr>
            <p:ph type="sldNum" sz="quarter" idx="10"/>
          </p:nvPr>
        </p:nvSpPr>
        <p:spPr/>
        <p:txBody>
          <a:bodyPr/>
          <a:lstStyle/>
          <a:p>
            <a:fld id="{C16B0746-24FF-0B4F-A25A-E2B460B25A57}" type="slidenum">
              <a:rPr lang="en-US" smtClean="0"/>
              <a:t>13</a:t>
            </a:fld>
            <a:endParaRPr lang="en-US" dirty="0"/>
          </a:p>
        </p:txBody>
      </p:sp>
    </p:spTree>
    <p:extLst>
      <p:ext uri="{BB962C8B-B14F-4D97-AF65-F5344CB8AC3E}">
        <p14:creationId xmlns:p14="http://schemas.microsoft.com/office/powerpoint/2010/main" val="818594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1"/>
            <a:ext cx="5439410" cy="4515885"/>
          </a:xfrm>
        </p:spPr>
        <p:txBody>
          <a:bodyPr/>
          <a:lstStyle/>
          <a:p>
            <a:r>
              <a:rPr lang="en-GB" dirty="0"/>
              <a:t>Go over</a:t>
            </a:r>
            <a:r>
              <a:rPr lang="en-GB" baseline="0" dirty="0"/>
              <a:t> possible problems with internet use. More details in the workbooks for delegates but do’s and don’ts include;</a:t>
            </a:r>
          </a:p>
          <a:p>
            <a:endParaRPr lang="en-GB" baseline="0" dirty="0"/>
          </a:p>
          <a:p>
            <a:r>
              <a:rPr lang="en-GB" dirty="0"/>
              <a:t>Do: </a:t>
            </a:r>
          </a:p>
          <a:p>
            <a:r>
              <a:rPr lang="en-GB" dirty="0"/>
              <a:t>•	find out if your employer has a policy on acceptable use  </a:t>
            </a:r>
          </a:p>
          <a:p>
            <a:r>
              <a:rPr lang="en-GB" dirty="0"/>
              <a:t>•	familiarise yourself with the policy  </a:t>
            </a:r>
          </a:p>
          <a:p>
            <a:r>
              <a:rPr lang="en-GB" dirty="0"/>
              <a:t>•	encourage your Prospect/Bectu representative to  negotiate a policy if one does not exist  </a:t>
            </a:r>
          </a:p>
          <a:p>
            <a:r>
              <a:rPr lang="en-GB" dirty="0"/>
              <a:t>•	ensure that you stay within the terms of the policy  </a:t>
            </a:r>
          </a:p>
          <a:p>
            <a:r>
              <a:rPr lang="en-GB" dirty="0"/>
              <a:t>•	respect other colleagues at work  </a:t>
            </a:r>
          </a:p>
          <a:p>
            <a:r>
              <a:rPr lang="en-GB" dirty="0"/>
              <a:t>•	remember that emails and internet access  can be traced  </a:t>
            </a:r>
          </a:p>
          <a:p>
            <a:r>
              <a:rPr lang="en-GB" dirty="0"/>
              <a:t>•	remember that social media sites are public so anything you write may be brought to the employer’s attention  </a:t>
            </a:r>
          </a:p>
          <a:p>
            <a:r>
              <a:rPr lang="en-GB" dirty="0"/>
              <a:t>•	remember that posting on social media, even in a personal capacity, may lead to disciplinary action against you.  </a:t>
            </a:r>
          </a:p>
          <a:p>
            <a:r>
              <a:rPr lang="en-GB" dirty="0"/>
              <a:t>Don’t: </a:t>
            </a:r>
          </a:p>
          <a:p>
            <a:r>
              <a:rPr lang="en-GB" dirty="0"/>
              <a:t>•	use email or internet facilities for personal use if this is not allowed  </a:t>
            </a:r>
          </a:p>
          <a:p>
            <a:r>
              <a:rPr lang="en-GB" dirty="0"/>
              <a:t>•	use the facilities excessively for personal use  </a:t>
            </a:r>
          </a:p>
          <a:p>
            <a:r>
              <a:rPr lang="en-GB" dirty="0"/>
              <a:t>•	access pornographic or offensive materials  </a:t>
            </a:r>
          </a:p>
          <a:p>
            <a:r>
              <a:rPr lang="en-GB" dirty="0"/>
              <a:t>•	send or forward offensive or harassing  messages  </a:t>
            </a:r>
          </a:p>
          <a:p>
            <a:r>
              <a:rPr lang="en-GB" dirty="0"/>
              <a:t>•	load unauthorised software  </a:t>
            </a:r>
          </a:p>
          <a:p>
            <a:r>
              <a:rPr lang="en-GB" dirty="0"/>
              <a:t>•	access parts of the computer to which you do not have official access.  </a:t>
            </a:r>
          </a:p>
          <a:p>
            <a:r>
              <a:rPr lang="en-GB" dirty="0"/>
              <a:t>	Extract from the Prospect/Bectu guide on E-mail and the internet at work</a:t>
            </a:r>
          </a:p>
          <a:p>
            <a:endParaRPr lang="en-GB" dirty="0"/>
          </a:p>
          <a:p>
            <a:r>
              <a:rPr lang="en-GB" dirty="0"/>
              <a:t>Tea break</a:t>
            </a:r>
          </a:p>
          <a:p>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14</a:t>
            </a:fld>
            <a:endParaRPr lang="en-US" dirty="0"/>
          </a:p>
        </p:txBody>
      </p:sp>
    </p:spTree>
    <p:extLst>
      <p:ext uri="{BB962C8B-B14F-4D97-AF65-F5344CB8AC3E}">
        <p14:creationId xmlns:p14="http://schemas.microsoft.com/office/powerpoint/2010/main" val="59809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15 minutes for activity </a:t>
            </a:r>
          </a:p>
          <a:p>
            <a:r>
              <a:rPr lang="en-US" dirty="0"/>
              <a:t>5 – 10 minutes for feedback</a:t>
            </a:r>
          </a:p>
          <a:p>
            <a:r>
              <a:rPr lang="en-US"/>
              <a:t>Page 103</a:t>
            </a:r>
            <a:endParaRPr lang="en-US" dirty="0"/>
          </a:p>
          <a:p>
            <a:r>
              <a:rPr lang="en-US" dirty="0"/>
              <a:t>Delegates to go over most valid points</a:t>
            </a:r>
            <a:r>
              <a:rPr lang="en-US" baseline="0" dirty="0"/>
              <a:t> to be raised. </a:t>
            </a:r>
          </a:p>
          <a:p>
            <a:endParaRPr lang="en-US" baseline="0" dirty="0"/>
          </a:p>
          <a:p>
            <a:r>
              <a:rPr lang="en-US" baseline="0" dirty="0"/>
              <a:t>Include; </a:t>
            </a:r>
          </a:p>
          <a:p>
            <a:r>
              <a:rPr lang="en-US" baseline="0" dirty="0"/>
              <a:t>Following on from company’s own policy. The company will decide based on; </a:t>
            </a:r>
          </a:p>
          <a:p>
            <a:r>
              <a:rPr lang="en-US" dirty="0"/>
              <a:t>‘What is your job – that no one else covers and can you deal with all aspects of your work’ (in specific to flexible/part time working). Nick only wants to apply for home working. </a:t>
            </a:r>
            <a:endParaRPr lang="en-US" baseline="0" dirty="0"/>
          </a:p>
          <a:p>
            <a:r>
              <a:rPr lang="en-US" baseline="0" dirty="0"/>
              <a:t>Initial contact with line manager (not formal)</a:t>
            </a:r>
          </a:p>
          <a:p>
            <a:r>
              <a:rPr lang="en-US" baseline="0" dirty="0"/>
              <a:t>Larger client base/off site meetings</a:t>
            </a:r>
          </a:p>
          <a:p>
            <a:r>
              <a:rPr lang="en-US" baseline="0" dirty="0"/>
              <a:t>Travel time impact on working day/ time efficient to travel direct to meetings. When does the working day start? Leaving home/arrival at first meeting? </a:t>
            </a:r>
          </a:p>
          <a:p>
            <a:r>
              <a:rPr lang="en-US" baseline="0" dirty="0"/>
              <a:t>Reasonable request and compromise to work a day a week in the office to follow up on leads and collect updated materials. </a:t>
            </a:r>
          </a:p>
          <a:p>
            <a:r>
              <a:rPr lang="en-US" dirty="0"/>
              <a:t>Trial period solution</a:t>
            </a:r>
          </a:p>
          <a:p>
            <a:r>
              <a:rPr lang="en-US" baseline="0" dirty="0"/>
              <a:t>Cover the office as needed. </a:t>
            </a:r>
          </a:p>
          <a:p>
            <a:r>
              <a:rPr lang="en-US" baseline="0" dirty="0"/>
              <a:t>Go over feedback</a:t>
            </a:r>
          </a:p>
          <a:p>
            <a:endParaRPr lang="en-US" dirty="0"/>
          </a:p>
        </p:txBody>
      </p:sp>
      <p:sp>
        <p:nvSpPr>
          <p:cNvPr id="4" name="Slide Number Placeholder 3"/>
          <p:cNvSpPr>
            <a:spLocks noGrp="1"/>
          </p:cNvSpPr>
          <p:nvPr>
            <p:ph type="sldNum" sz="quarter" idx="10"/>
          </p:nvPr>
        </p:nvSpPr>
        <p:spPr/>
        <p:txBody>
          <a:bodyPr/>
          <a:lstStyle/>
          <a:p>
            <a:fld id="{5A3F4684-F84F-4E44-9D26-CB3898D7E83A}" type="slidenum">
              <a:rPr lang="en-US" smtClean="0"/>
              <a:t>15</a:t>
            </a:fld>
            <a:endParaRPr lang="en-US" dirty="0"/>
          </a:p>
        </p:txBody>
      </p:sp>
    </p:spTree>
    <p:extLst>
      <p:ext uri="{BB962C8B-B14F-4D97-AF65-F5344CB8AC3E}">
        <p14:creationId xmlns:p14="http://schemas.microsoft.com/office/powerpoint/2010/main" val="3480697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b="1" dirty="0">
                <a:latin typeface="Arial" charset="0"/>
                <a:ea typeface="Arial" charset="0"/>
                <a:cs typeface="Arial" charset="0"/>
              </a:rPr>
              <a:t>Highlights how useful the law is and realistic claims achieved through tribunal. </a:t>
            </a:r>
          </a:p>
        </p:txBody>
      </p:sp>
      <p:sp>
        <p:nvSpPr>
          <p:cNvPr id="4" name="Slide Number Placeholder 3"/>
          <p:cNvSpPr>
            <a:spLocks noGrp="1"/>
          </p:cNvSpPr>
          <p:nvPr>
            <p:ph type="sldNum" sz="quarter" idx="10"/>
          </p:nvPr>
        </p:nvSpPr>
        <p:spPr/>
        <p:txBody>
          <a:bodyPr/>
          <a:lstStyle/>
          <a:p>
            <a:fld id="{5A3F4684-F84F-4E44-9D26-CB3898D7E83A}" type="slidenum">
              <a:rPr lang="en-US" smtClean="0"/>
              <a:t>16</a:t>
            </a:fld>
            <a:endParaRPr lang="en-US" dirty="0"/>
          </a:p>
        </p:txBody>
      </p:sp>
    </p:spTree>
    <p:extLst>
      <p:ext uri="{BB962C8B-B14F-4D97-AF65-F5344CB8AC3E}">
        <p14:creationId xmlns:p14="http://schemas.microsoft.com/office/powerpoint/2010/main" val="3064980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17</a:t>
            </a:fld>
            <a:endParaRPr lang="en-US" dirty="0"/>
          </a:p>
        </p:txBody>
      </p:sp>
    </p:spTree>
    <p:extLst>
      <p:ext uri="{BB962C8B-B14F-4D97-AF65-F5344CB8AC3E}">
        <p14:creationId xmlns:p14="http://schemas.microsoft.com/office/powerpoint/2010/main" val="2047225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18</a:t>
            </a:fld>
            <a:endParaRPr lang="en-US" dirty="0"/>
          </a:p>
        </p:txBody>
      </p:sp>
    </p:spTree>
    <p:extLst>
      <p:ext uri="{BB962C8B-B14F-4D97-AF65-F5344CB8AC3E}">
        <p14:creationId xmlns:p14="http://schemas.microsoft.com/office/powerpoint/2010/main" val="2232917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4D8BB-BCEB-02E4-FCE0-12C8C685D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A91CC-E669-0B57-E298-BDCC0E7D9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D6B0A-7BCA-11DA-1A58-6B1C4892D8E8}"/>
              </a:ext>
            </a:extLst>
          </p:cNvPr>
          <p:cNvSpPr>
            <a:spLocks noGrp="1"/>
          </p:cNvSpPr>
          <p:nvPr>
            <p:ph type="body" idx="1"/>
          </p:nvPr>
        </p:nvSpPr>
        <p:spPr/>
        <p:txBody>
          <a:bodyPr/>
          <a:lstStyle/>
          <a:p>
            <a:r>
              <a:rPr lang="en-GB" dirty="0"/>
              <a:t>On 3 October 2024, the Ministry of Justice published quarterly tribunal statistics for January to March 2024 and annual tribunal statistics for 2023/24. </a:t>
            </a:r>
          </a:p>
          <a:p>
            <a:r>
              <a:rPr lang="en-GB" dirty="0"/>
              <a:t>There were 915 awards in that time. A lot of cases don’t get to court and settled by early conciliation or an out of court settlement. </a:t>
            </a:r>
          </a:p>
        </p:txBody>
      </p:sp>
      <p:sp>
        <p:nvSpPr>
          <p:cNvPr id="4" name="Slide Number Placeholder 3">
            <a:extLst>
              <a:ext uri="{FF2B5EF4-FFF2-40B4-BE49-F238E27FC236}">
                <a16:creationId xmlns:a16="http://schemas.microsoft.com/office/drawing/2014/main" id="{AFDA49A0-D41E-3595-6B49-63FCB9DFA4BE}"/>
              </a:ext>
            </a:extLst>
          </p:cNvPr>
          <p:cNvSpPr>
            <a:spLocks noGrp="1"/>
          </p:cNvSpPr>
          <p:nvPr>
            <p:ph type="sldNum" sz="quarter" idx="5"/>
          </p:nvPr>
        </p:nvSpPr>
        <p:spPr/>
        <p:txBody>
          <a:bodyPr/>
          <a:lstStyle/>
          <a:p>
            <a:fld id="{C16B0746-24FF-0B4F-A25A-E2B460B25A57}" type="slidenum">
              <a:rPr lang="en-US" smtClean="0"/>
              <a:t>19</a:t>
            </a:fld>
            <a:endParaRPr lang="en-US"/>
          </a:p>
        </p:txBody>
      </p:sp>
    </p:spTree>
    <p:extLst>
      <p:ext uri="{BB962C8B-B14F-4D97-AF65-F5344CB8AC3E}">
        <p14:creationId xmlns:p14="http://schemas.microsoft.com/office/powerpoint/2010/main" val="53234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2</a:t>
            </a:fld>
            <a:endParaRPr lang="en-US" dirty="0"/>
          </a:p>
        </p:txBody>
      </p:sp>
    </p:spTree>
    <p:extLst>
      <p:ext uri="{BB962C8B-B14F-4D97-AF65-F5344CB8AC3E}">
        <p14:creationId xmlns:p14="http://schemas.microsoft.com/office/powerpoint/2010/main" val="3805776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B0746-24FF-0B4F-A25A-E2B460B25A57}" type="slidenum">
              <a:rPr lang="en-US" smtClean="0"/>
              <a:t>21</a:t>
            </a:fld>
            <a:endParaRPr lang="en-US" dirty="0"/>
          </a:p>
        </p:txBody>
      </p:sp>
    </p:spTree>
    <p:extLst>
      <p:ext uri="{BB962C8B-B14F-4D97-AF65-F5344CB8AC3E}">
        <p14:creationId xmlns:p14="http://schemas.microsoft.com/office/powerpoint/2010/main" val="418700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12.20 - 12.30</a:t>
            </a:r>
            <a:endParaRPr lang="en-GB" sz="1200" kern="1200" dirty="0">
              <a:solidFill>
                <a:schemeClr val="tx1"/>
              </a:solidFill>
              <a:effectLst/>
              <a:latin typeface="+mn-lt"/>
              <a:ea typeface="Calibri"/>
              <a:cs typeface="Calibri"/>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Go over learning outcomes form the day</a:t>
            </a:r>
            <a:r>
              <a:rPr lang="en-GB" sz="1200" kern="1200" baseline="0" dirty="0">
                <a:solidFill>
                  <a:schemeClr val="tx1"/>
                </a:solidFill>
                <a:effectLst/>
                <a:latin typeface="+mn-lt"/>
                <a:ea typeface="+mn-ea"/>
                <a:cs typeface="+mn-cs"/>
              </a:rPr>
              <a:t> before – all covered? </a:t>
            </a:r>
          </a:p>
          <a:p>
            <a:r>
              <a:rPr lang="en-GB" sz="1200" kern="1200" baseline="0" dirty="0">
                <a:solidFill>
                  <a:schemeClr val="tx1"/>
                </a:solidFill>
                <a:effectLst/>
                <a:latin typeface="+mn-lt"/>
                <a:ea typeface="+mn-ea"/>
                <a:cs typeface="+mn-cs"/>
              </a:rPr>
              <a:t>Useful links going forward and the appendix pages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Mention about further training on offer (employment law if people wish) </a:t>
            </a:r>
          </a:p>
          <a:p>
            <a:r>
              <a:rPr lang="en-GB" sz="1200" kern="1200" dirty="0">
                <a:solidFill>
                  <a:schemeClr val="tx1"/>
                </a:solidFill>
                <a:effectLst/>
                <a:latin typeface="+mn-lt"/>
                <a:ea typeface="+mn-ea"/>
                <a:cs typeface="+mn-cs"/>
              </a:rPr>
              <a:t>Take a</a:t>
            </a:r>
            <a:r>
              <a:rPr lang="en-GB" sz="1200" kern="1200" baseline="0" dirty="0">
                <a:solidFill>
                  <a:schemeClr val="tx1"/>
                </a:solidFill>
                <a:effectLst/>
                <a:latin typeface="+mn-lt"/>
                <a:ea typeface="+mn-ea"/>
                <a:cs typeface="+mn-cs"/>
              </a:rPr>
              <a:t> case asap to keep the skills up to date and don’t fall into bad habits (or what other case handlers do)</a:t>
            </a:r>
          </a:p>
          <a:p>
            <a:r>
              <a:rPr lang="en-GB" sz="1200" kern="1200" baseline="0" dirty="0">
                <a:solidFill>
                  <a:schemeClr val="tx1"/>
                </a:solidFill>
                <a:effectLst/>
                <a:latin typeface="+mn-lt"/>
                <a:ea typeface="+mn-ea"/>
                <a:cs typeface="+mn-cs"/>
              </a:rPr>
              <a:t>Have confidence in your own abilities and don’t forget the support is there. </a:t>
            </a: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3F4684-F84F-4E44-9D26-CB3898D7E83A}" type="slidenum">
              <a:rPr lang="en-US" smtClean="0"/>
              <a:t>22</a:t>
            </a:fld>
            <a:endParaRPr lang="en-US" dirty="0"/>
          </a:p>
        </p:txBody>
      </p:sp>
    </p:spTree>
    <p:extLst>
      <p:ext uri="{BB962C8B-B14F-4D97-AF65-F5344CB8AC3E}">
        <p14:creationId xmlns:p14="http://schemas.microsoft.com/office/powerpoint/2010/main" val="3805776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B0746-24FF-0B4F-A25A-E2B460B25A57}" type="slidenum">
              <a:rPr lang="en-US" smtClean="0"/>
              <a:t>23</a:t>
            </a:fld>
            <a:endParaRPr lang="en-US" dirty="0"/>
          </a:p>
        </p:txBody>
      </p:sp>
    </p:spTree>
    <p:extLst>
      <p:ext uri="{BB962C8B-B14F-4D97-AF65-F5344CB8AC3E}">
        <p14:creationId xmlns:p14="http://schemas.microsoft.com/office/powerpoint/2010/main" val="4246919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teams where no polls are set up – use these links/QR codes for the evaluations &amp; EDI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6B0746-24FF-0B4F-A25A-E2B460B25A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65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B0746-24FF-0B4F-A25A-E2B460B25A57}" type="slidenum">
              <a:rPr lang="en-US" smtClean="0"/>
              <a:t>25</a:t>
            </a:fld>
            <a:endParaRPr lang="en-US" dirty="0"/>
          </a:p>
        </p:txBody>
      </p:sp>
    </p:spTree>
    <p:extLst>
      <p:ext uri="{BB962C8B-B14F-4D97-AF65-F5344CB8AC3E}">
        <p14:creationId xmlns:p14="http://schemas.microsoft.com/office/powerpoint/2010/main" val="123474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3</a:t>
            </a:fld>
            <a:endParaRPr lang="en-US" dirty="0"/>
          </a:p>
        </p:txBody>
      </p:sp>
    </p:spTree>
    <p:extLst>
      <p:ext uri="{BB962C8B-B14F-4D97-AF65-F5344CB8AC3E}">
        <p14:creationId xmlns:p14="http://schemas.microsoft.com/office/powerpoint/2010/main" val="380577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4</a:t>
            </a:fld>
            <a:endParaRPr lang="en-US" dirty="0"/>
          </a:p>
        </p:txBody>
      </p:sp>
    </p:spTree>
    <p:extLst>
      <p:ext uri="{BB962C8B-B14F-4D97-AF65-F5344CB8AC3E}">
        <p14:creationId xmlns:p14="http://schemas.microsoft.com/office/powerpoint/2010/main" val="239999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a:t>
            </a:r>
          </a:p>
          <a:p>
            <a:r>
              <a:rPr lang="en-GB" dirty="0"/>
              <a:t>1, Calmly professionally and assertive if needed. </a:t>
            </a:r>
            <a:endParaRPr lang="en-GB" dirty="0">
              <a:ea typeface="Calibri"/>
              <a:cs typeface="Calibri"/>
            </a:endParaRPr>
          </a:p>
          <a:p>
            <a:r>
              <a:rPr lang="en-GB" dirty="0"/>
              <a:t>2. A copy of proforma, relevant documents including policy, witness statements and investigation findings.</a:t>
            </a:r>
            <a:endParaRPr lang="en-GB" dirty="0">
              <a:ea typeface="Calibri"/>
              <a:cs typeface="Calibri"/>
            </a:endParaRPr>
          </a:p>
          <a:p>
            <a:r>
              <a:rPr lang="en-GB" dirty="0"/>
              <a:t>3. Yes. </a:t>
            </a:r>
            <a:endParaRPr lang="en-GB" dirty="0">
              <a:ea typeface="Calibri"/>
              <a:cs typeface="Calibri"/>
            </a:endParaRPr>
          </a:p>
          <a:p>
            <a:r>
              <a:rPr lang="en-GB" dirty="0"/>
              <a:t>4, No. Unless the member has specified they wish the reps to speak on their behalf. Its far better for the member to speak on events at their own meeting. They can prepare wording if the member is nervous about what to say and use a cue sheet. The rep can also confer with the member if they can’t remember or have missed a vital piece of information. </a:t>
            </a:r>
            <a:endParaRPr lang="en-GB" dirty="0">
              <a:ea typeface="Calibri"/>
              <a:cs typeface="Calibri"/>
            </a:endParaRPr>
          </a:p>
          <a:p>
            <a:r>
              <a:rPr lang="en-GB" dirty="0"/>
              <a:t> 5, A rep can take notes, be present in the formal meeting (in accordance with the procedure to ensure fairness)</a:t>
            </a:r>
            <a:endParaRPr lang="en-GB" dirty="0">
              <a:ea typeface="Calibri"/>
              <a:cs typeface="Calibri"/>
            </a:endParaRPr>
          </a:p>
          <a:p>
            <a:r>
              <a:rPr lang="en-GB" dirty="0"/>
              <a:t>A rep can also call/ask for adjournment, request further information if needed, ask for the meeting to be rescheduled (if inconvenient – should be prior to the meeting)</a:t>
            </a:r>
            <a:endParaRPr lang="en-GB" dirty="0">
              <a:ea typeface="Calibri"/>
              <a:cs typeface="Calibri"/>
            </a:endParaRPr>
          </a:p>
          <a:p>
            <a:pPr marL="0" indent="0">
              <a:buFont typeface="Symbol"/>
              <a:buNone/>
            </a:pPr>
            <a:r>
              <a:rPr lang="en-GB" dirty="0"/>
              <a:t>Ask for a copy of the minutes taken and a timeframe for decision making if its not forthcoming. </a:t>
            </a:r>
            <a:br>
              <a:rPr lang="en-GB" dirty="0">
                <a:cs typeface="+mn-lt"/>
              </a:rPr>
            </a:br>
            <a:r>
              <a:rPr lang="en-GB" b="1" dirty="0"/>
              <a:t>*Remind reps if they wish to record the meeting (they need to get permission from all parties present, covert recording won’t help the member and may end in disciplinary for the rep)</a:t>
            </a:r>
            <a:endParaRPr lang="en-GB" dirty="0"/>
          </a:p>
          <a:p>
            <a:endParaRPr lang="en-GB" dirty="0"/>
          </a:p>
          <a:p>
            <a:r>
              <a:rPr lang="en-GB" b="1" dirty="0"/>
              <a:t>6. How do you know it is a formal meeting? Received a letter stating formal, outlining the accusation and the possible sanction/penalty.</a:t>
            </a:r>
            <a:endParaRPr lang="en-GB" dirty="0">
              <a:ea typeface="Calibri" panose="020F0502020204030204"/>
              <a:cs typeface="Calibri" panose="020F0502020204030204"/>
            </a:endParaRPr>
          </a:p>
          <a:p>
            <a:endParaRPr lang="en-GB" dirty="0">
              <a:cs typeface="+mn-lt"/>
            </a:endParaRPr>
          </a:p>
        </p:txBody>
      </p:sp>
      <p:sp>
        <p:nvSpPr>
          <p:cNvPr id="4" name="Slide Number Placeholder 3"/>
          <p:cNvSpPr>
            <a:spLocks noGrp="1"/>
          </p:cNvSpPr>
          <p:nvPr>
            <p:ph type="sldNum" sz="quarter" idx="5"/>
          </p:nvPr>
        </p:nvSpPr>
        <p:spPr/>
        <p:txBody>
          <a:bodyPr/>
          <a:lstStyle/>
          <a:p>
            <a:fld id="{C16B0746-24FF-0B4F-A25A-E2B460B25A57}" type="slidenum">
              <a:rPr lang="en-US" smtClean="0"/>
              <a:t>5</a:t>
            </a:fld>
            <a:endParaRPr lang="en-US" dirty="0"/>
          </a:p>
        </p:txBody>
      </p:sp>
    </p:spTree>
    <p:extLst>
      <p:ext uri="{BB962C8B-B14F-4D97-AF65-F5344CB8AC3E}">
        <p14:creationId xmlns:p14="http://schemas.microsoft.com/office/powerpoint/2010/main" val="104033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dirty="0"/>
              <a:t>This session is designed to manage members and their wishes. There will be times when we have to have a honest conversation with members about how realistic their request is or whether it is something they can sort themselves with our support. </a:t>
            </a:r>
          </a:p>
        </p:txBody>
      </p:sp>
      <p:sp>
        <p:nvSpPr>
          <p:cNvPr id="4" name="Slide Number Placeholder 3"/>
          <p:cNvSpPr>
            <a:spLocks noGrp="1"/>
          </p:cNvSpPr>
          <p:nvPr>
            <p:ph type="sldNum" sz="quarter" idx="10"/>
          </p:nvPr>
        </p:nvSpPr>
        <p:spPr/>
        <p:txBody>
          <a:bodyPr/>
          <a:lstStyle/>
          <a:p>
            <a:fld id="{5A3F4684-F84F-4E44-9D26-CB3898D7E83A}" type="slidenum">
              <a:rPr lang="en-US" smtClean="0"/>
              <a:t>6</a:t>
            </a:fld>
            <a:endParaRPr lang="en-US" dirty="0"/>
          </a:p>
        </p:txBody>
      </p:sp>
    </p:spTree>
    <p:extLst>
      <p:ext uri="{BB962C8B-B14F-4D97-AF65-F5344CB8AC3E}">
        <p14:creationId xmlns:p14="http://schemas.microsoft.com/office/powerpoint/2010/main" val="376799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13.55</a:t>
            </a:r>
            <a:r>
              <a:rPr lang="en-US" baseline="0" dirty="0"/>
              <a:t> – 14.05</a:t>
            </a:r>
          </a:p>
          <a:p>
            <a:r>
              <a:rPr lang="en-US" baseline="0" dirty="0"/>
              <a:t>We’ve just gone over a real-life case and in both cases, it was a fairly positive outcome. Nevertheless, that won’t always be the case. One of the key elements of a case handler’s role is to manage members’ expectations and understand how this may change their </a:t>
            </a:r>
            <a:r>
              <a:rPr lang="en-GB" baseline="0" noProof="0" dirty="0"/>
              <a:t>behaviours</a:t>
            </a:r>
            <a:r>
              <a:rPr lang="en-US" baseline="0" dirty="0"/>
              <a:t>.</a:t>
            </a:r>
          </a:p>
          <a:p>
            <a:endParaRPr lang="en-US" baseline="0" dirty="0"/>
          </a:p>
          <a:p>
            <a:r>
              <a:rPr lang="en-US" baseline="0" dirty="0"/>
              <a:t>Go through slide and clarify points.</a:t>
            </a:r>
            <a:endParaRPr lang="en-US" dirty="0"/>
          </a:p>
        </p:txBody>
      </p:sp>
      <p:sp>
        <p:nvSpPr>
          <p:cNvPr id="4" name="Slide Number Placeholder 3"/>
          <p:cNvSpPr>
            <a:spLocks noGrp="1"/>
          </p:cNvSpPr>
          <p:nvPr>
            <p:ph type="sldNum" sz="quarter" idx="10"/>
          </p:nvPr>
        </p:nvSpPr>
        <p:spPr/>
        <p:txBody>
          <a:bodyPr/>
          <a:lstStyle/>
          <a:p>
            <a:fld id="{C16B0746-24FF-0B4F-A25A-E2B460B25A57}" type="slidenum">
              <a:rPr lang="en-US" smtClean="0"/>
              <a:t>7</a:t>
            </a:fld>
            <a:endParaRPr lang="en-US" dirty="0"/>
          </a:p>
        </p:txBody>
      </p:sp>
    </p:spTree>
    <p:extLst>
      <p:ext uri="{BB962C8B-B14F-4D97-AF65-F5344CB8AC3E}">
        <p14:creationId xmlns:p14="http://schemas.microsoft.com/office/powerpoint/2010/main" val="128990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1"/>
            <a:ext cx="5439410" cy="4763311"/>
          </a:xfrm>
        </p:spPr>
        <p:txBody>
          <a:bodyPr/>
          <a:lstStyle/>
          <a:p>
            <a:r>
              <a:rPr lang="en-US" sz="1200" kern="1200" dirty="0">
                <a:solidFill>
                  <a:schemeClr val="tx1"/>
                </a:solidFill>
                <a:effectLst/>
                <a:latin typeface="+mn-lt"/>
                <a:ea typeface="+mn-ea"/>
                <a:cs typeface="+mn-cs"/>
              </a:rPr>
              <a:t>Member email on page </a:t>
            </a:r>
            <a:r>
              <a:rPr lang="en-US" dirty="0"/>
              <a:t>96  </a:t>
            </a:r>
            <a:r>
              <a:rPr lang="en-US" sz="1200" kern="1200" dirty="0">
                <a:solidFill>
                  <a:schemeClr val="tx1"/>
                </a:solidFill>
                <a:effectLst/>
                <a:latin typeface="+mn-lt"/>
                <a:ea typeface="+mn-ea"/>
                <a:cs typeface="+mn-cs"/>
              </a:rPr>
              <a:t>and bullet points on page </a:t>
            </a:r>
            <a:r>
              <a:rPr lang="en-US" dirty="0"/>
              <a:t>97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Know how to make a realistic assessment of members’ issues </a:t>
            </a:r>
            <a:endParaRPr lang="en-US" dirty="0">
              <a:effectLst/>
              <a:ea typeface="Calibri"/>
              <a:cs typeface="Calibri"/>
            </a:endParaRPr>
          </a:p>
          <a:p>
            <a:r>
              <a:rPr lang="en-US" sz="1200" kern="1200" dirty="0">
                <a:solidFill>
                  <a:schemeClr val="tx1"/>
                </a:solidFill>
                <a:effectLst/>
                <a:latin typeface="+mn-lt"/>
                <a:ea typeface="+mn-ea"/>
                <a:cs typeface="+mn-cs"/>
              </a:rPr>
              <a:t>• Appreciate the balance between individual and collective interests </a:t>
            </a:r>
            <a:endParaRPr lang="en-US" dirty="0">
              <a:effectLst/>
              <a:ea typeface="Calibri"/>
              <a:cs typeface="Calibri"/>
            </a:endParaRPr>
          </a:p>
          <a:p>
            <a:r>
              <a:rPr lang="en-US" sz="1200" kern="1200" dirty="0">
                <a:solidFill>
                  <a:schemeClr val="tx1"/>
                </a:solidFill>
                <a:effectLst/>
                <a:latin typeface="+mn-lt"/>
                <a:ea typeface="+mn-ea"/>
                <a:cs typeface="+mn-cs"/>
              </a:rPr>
              <a:t>Key points </a:t>
            </a:r>
            <a:endParaRPr lang="en-US" dirty="0">
              <a:effectLst/>
              <a:ea typeface="Calibri"/>
              <a:cs typeface="Calibri"/>
            </a:endParaRPr>
          </a:p>
          <a:p>
            <a:r>
              <a:rPr lang="en-US" sz="1200" kern="1200" dirty="0">
                <a:solidFill>
                  <a:schemeClr val="tx1"/>
                </a:solidFill>
                <a:effectLst/>
                <a:latin typeface="+mn-lt"/>
                <a:ea typeface="+mn-ea"/>
                <a:cs typeface="+mn-cs"/>
              </a:rPr>
              <a:t>Refer them to their employer’s policy on use of social networking sites. </a:t>
            </a:r>
            <a:endParaRPr lang="en-US" sz="1200" kern="1200" dirty="0">
              <a:solidFill>
                <a:schemeClr val="tx1"/>
              </a:solidFill>
              <a:effectLst/>
              <a:latin typeface="+mn-lt"/>
              <a:ea typeface="Calibri"/>
              <a:cs typeface="Calibri"/>
            </a:endParaRPr>
          </a:p>
          <a:p>
            <a:r>
              <a:rPr lang="en-US" sz="1200" b="1" kern="1200" dirty="0">
                <a:solidFill>
                  <a:schemeClr val="tx1"/>
                </a:solidFill>
                <a:effectLst/>
                <a:latin typeface="+mn-lt"/>
                <a:ea typeface="+mn-ea"/>
                <a:cs typeface="+mn-cs"/>
              </a:rPr>
              <a:t>Give delegates 10 minutes (working on their own) </a:t>
            </a:r>
            <a:r>
              <a:rPr lang="en-US" sz="1200" kern="1200" dirty="0">
                <a:solidFill>
                  <a:schemeClr val="tx1"/>
                </a:solidFill>
                <a:effectLst/>
                <a:latin typeface="+mn-lt"/>
                <a:ea typeface="+mn-ea"/>
                <a:cs typeface="+mn-cs"/>
              </a:rPr>
              <a:t>to decide how to deal with the member’s query. </a:t>
            </a:r>
            <a:endParaRPr lang="en-US" dirty="0">
              <a:effectLst/>
              <a:ea typeface="Calibri"/>
              <a:cs typeface="Calibri"/>
            </a:endParaRPr>
          </a:p>
          <a:p>
            <a:r>
              <a:rPr lang="en-US" sz="1200" kern="1200" dirty="0">
                <a:solidFill>
                  <a:schemeClr val="tx1"/>
                </a:solidFill>
                <a:effectLst/>
                <a:latin typeface="+mn-lt"/>
                <a:ea typeface="+mn-ea"/>
                <a:cs typeface="+mn-cs"/>
              </a:rPr>
              <a:t>Then lead a discussion about what they have decided.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necessary, use questions to prompt feedback e.g.: </a:t>
            </a:r>
            <a:endParaRPr lang="en-US" dirty="0">
              <a:effectLst/>
              <a:ea typeface="Calibri"/>
              <a:cs typeface="Calibri"/>
            </a:endParaRPr>
          </a:p>
          <a:p>
            <a:r>
              <a:rPr lang="en-US" sz="1200" kern="1200" dirty="0">
                <a:solidFill>
                  <a:schemeClr val="tx1"/>
                </a:solidFill>
                <a:effectLst/>
                <a:latin typeface="+mn-lt"/>
                <a:ea typeface="+mn-ea"/>
                <a:cs typeface="+mn-cs"/>
              </a:rPr>
              <a:t>-  Does Mr. Shouting have a legitimate complaint? </a:t>
            </a:r>
            <a:endParaRPr lang="en-US" dirty="0">
              <a:effectLst/>
              <a:ea typeface="Calibri"/>
              <a:cs typeface="Calibri"/>
            </a:endParaRPr>
          </a:p>
          <a:p>
            <a:r>
              <a:rPr lang="en-US" sz="1200" kern="1200" dirty="0">
                <a:solidFill>
                  <a:schemeClr val="tx1"/>
                </a:solidFill>
                <a:effectLst/>
                <a:latin typeface="+mn-lt"/>
                <a:ea typeface="+mn-ea"/>
                <a:cs typeface="+mn-cs"/>
              </a:rPr>
              <a:t>-  Do you have any sympathy for Mr. Shouting? </a:t>
            </a:r>
            <a:endParaRPr lang="en-US" dirty="0">
              <a:effectLst/>
              <a:ea typeface="Calibri"/>
              <a:cs typeface="Calibri"/>
            </a:endParaRPr>
          </a:p>
          <a:p>
            <a:pPr marL="171450" indent="-171450">
              <a:buFontTx/>
              <a:buChar char="-"/>
            </a:pPr>
            <a:r>
              <a:rPr lang="en-US" sz="1200" kern="1200" dirty="0">
                <a:solidFill>
                  <a:schemeClr val="tx1"/>
                </a:solidFill>
                <a:effectLst/>
                <a:latin typeface="+mn-lt"/>
                <a:ea typeface="+mn-ea"/>
                <a:cs typeface="+mn-cs"/>
              </a:rPr>
              <a:t> What factors would help you decide how far you could or should help Mr.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Shouting? </a:t>
            </a:r>
            <a:endParaRPr lang="en-US" sz="1200" kern="1200" dirty="0">
              <a:solidFill>
                <a:schemeClr val="tx1"/>
              </a:solidFill>
              <a:effectLst/>
              <a:latin typeface="+mn-lt"/>
              <a:ea typeface="Calibri"/>
              <a:cs typeface="Calibri"/>
            </a:endParaRPr>
          </a:p>
          <a:p>
            <a:pPr marL="171450" indent="-171450">
              <a:buFontTx/>
              <a:buChar char="-"/>
            </a:pPr>
            <a:r>
              <a:rPr lang="en-US" dirty="0"/>
              <a:t>Main issue from company will be using slack as a personal attack on colleagues – as it’s used on work equipment, the company will have access – even a seemingly private account/conversation. </a:t>
            </a:r>
            <a:endParaRPr lang="en-US" dirty="0">
              <a:effectLst/>
              <a:ea typeface="Calibri"/>
              <a:cs typeface="Calibri"/>
            </a:endParaRPr>
          </a:p>
          <a:p>
            <a:r>
              <a:rPr lang="en-US" sz="1200" kern="1200" dirty="0">
                <a:solidFill>
                  <a:schemeClr val="tx1"/>
                </a:solidFill>
                <a:effectLst/>
                <a:latin typeface="+mn-lt"/>
                <a:ea typeface="+mn-ea"/>
                <a:cs typeface="+mn-cs"/>
              </a:rPr>
              <a:t>Members sometimes have unrealistic expectations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Important to explain why Prospect/Bectu can’t help, or their desired outcome is unachievable – in a way that won’t alienate the member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Prospect/Bectu will not help members if what they want conflicts with a collective agreement </a:t>
            </a:r>
            <a:endParaRPr lang="en-US" sz="1200" kern="1200" dirty="0">
              <a:solidFill>
                <a:schemeClr val="tx1"/>
              </a:solidFill>
              <a:effectLst/>
              <a:latin typeface="+mn-lt"/>
              <a:ea typeface="Calibri"/>
              <a:cs typeface="Calibri"/>
            </a:endParaRPr>
          </a:p>
          <a:p>
            <a:endParaRPr lang="en-US" dirty="0"/>
          </a:p>
          <a:p>
            <a:r>
              <a:rPr lang="en-US" sz="1200" kern="1200" dirty="0">
                <a:solidFill>
                  <a:schemeClr val="tx1"/>
                </a:solidFill>
                <a:effectLst/>
                <a:latin typeface="+mn-lt"/>
                <a:ea typeface="+mn-ea"/>
                <a:cs typeface="+mn-cs"/>
              </a:rPr>
              <a:t>Link is included on a useful case based on this type of scenario – is it ever private? </a:t>
            </a:r>
            <a:endParaRPr lang="en-US" sz="1200" kern="1200" dirty="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10"/>
          </p:nvPr>
        </p:nvSpPr>
        <p:spPr/>
        <p:txBody>
          <a:bodyPr/>
          <a:lstStyle/>
          <a:p>
            <a:fld id="{C16B0746-24FF-0B4F-A25A-E2B460B25A57}" type="slidenum">
              <a:rPr lang="en-US" smtClean="0"/>
              <a:t>8</a:t>
            </a:fld>
            <a:endParaRPr lang="en-US" dirty="0"/>
          </a:p>
        </p:txBody>
      </p:sp>
    </p:spTree>
    <p:extLst>
      <p:ext uri="{BB962C8B-B14F-4D97-AF65-F5344CB8AC3E}">
        <p14:creationId xmlns:p14="http://schemas.microsoft.com/office/powerpoint/2010/main" val="36468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b="1" dirty="0">
                <a:latin typeface="Arial" charset="0"/>
                <a:ea typeface="Arial" charset="0"/>
                <a:cs typeface="Arial" charset="0"/>
              </a:rPr>
              <a:t>To understand the informal/formal process and what should be included in the grievance. </a:t>
            </a:r>
          </a:p>
        </p:txBody>
      </p:sp>
      <p:sp>
        <p:nvSpPr>
          <p:cNvPr id="4" name="Slide Number Placeholder 3"/>
          <p:cNvSpPr>
            <a:spLocks noGrp="1"/>
          </p:cNvSpPr>
          <p:nvPr>
            <p:ph type="sldNum" sz="quarter" idx="10"/>
          </p:nvPr>
        </p:nvSpPr>
        <p:spPr/>
        <p:txBody>
          <a:bodyPr/>
          <a:lstStyle/>
          <a:p>
            <a:fld id="{5A3F4684-F84F-4E44-9D26-CB3898D7E83A}" type="slidenum">
              <a:rPr lang="en-US" smtClean="0"/>
              <a:t>9</a:t>
            </a:fld>
            <a:endParaRPr lang="en-US" dirty="0"/>
          </a:p>
        </p:txBody>
      </p:sp>
    </p:spTree>
    <p:extLst>
      <p:ext uri="{BB962C8B-B14F-4D97-AF65-F5344CB8AC3E}">
        <p14:creationId xmlns:p14="http://schemas.microsoft.com/office/powerpoint/2010/main" val="406023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GB"/>
              <a:t>Click to edit Master title style</a:t>
            </a:r>
            <a:endParaRPr lang="en-US"/>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424453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510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a:t>To change the image format slide background</a:t>
            </a:r>
          </a:p>
        </p:txBody>
      </p:sp>
    </p:spTree>
    <p:extLst>
      <p:ext uri="{BB962C8B-B14F-4D97-AF65-F5344CB8AC3E}">
        <p14:creationId xmlns:p14="http://schemas.microsoft.com/office/powerpoint/2010/main" val="55393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4020668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826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372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a:t>To change the image format slide background</a:t>
            </a:r>
          </a:p>
        </p:txBody>
      </p:sp>
    </p:spTree>
    <p:extLst>
      <p:ext uri="{BB962C8B-B14F-4D97-AF65-F5344CB8AC3E}">
        <p14:creationId xmlns:p14="http://schemas.microsoft.com/office/powerpoint/2010/main" val="1631096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309644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37205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81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a:t>To change the image format slide background</a:t>
            </a:r>
          </a:p>
        </p:txBody>
      </p:sp>
    </p:spTree>
    <p:extLst>
      <p:ext uri="{BB962C8B-B14F-4D97-AF65-F5344CB8AC3E}">
        <p14:creationId xmlns:p14="http://schemas.microsoft.com/office/powerpoint/2010/main" val="366674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GB"/>
              <a:t>Click to edit Master title style</a:t>
            </a:r>
            <a:endParaRPr lang="en-US"/>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884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1898423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78674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497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a:t>To change the image format slide background</a:t>
            </a:r>
          </a:p>
        </p:txBody>
      </p:sp>
    </p:spTree>
    <p:extLst>
      <p:ext uri="{BB962C8B-B14F-4D97-AF65-F5344CB8AC3E}">
        <p14:creationId xmlns:p14="http://schemas.microsoft.com/office/powerpoint/2010/main" val="2276981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309884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8947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365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a:t>To change the image format slide background</a:t>
            </a:r>
          </a:p>
        </p:txBody>
      </p:sp>
    </p:spTree>
    <p:extLst>
      <p:ext uri="{BB962C8B-B14F-4D97-AF65-F5344CB8AC3E}">
        <p14:creationId xmlns:p14="http://schemas.microsoft.com/office/powerpoint/2010/main" val="2879357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2512192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a:t>To change the image format slide background</a:t>
            </a:r>
          </a:p>
        </p:txBody>
      </p:sp>
    </p:spTree>
    <p:extLst>
      <p:ext uri="{BB962C8B-B14F-4D97-AF65-F5344CB8AC3E}">
        <p14:creationId xmlns:p14="http://schemas.microsoft.com/office/powerpoint/2010/main" val="19569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14259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2538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89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a:t>To change the image format slide background</a:t>
            </a:r>
          </a:p>
        </p:txBody>
      </p:sp>
    </p:spTree>
    <p:extLst>
      <p:ext uri="{BB962C8B-B14F-4D97-AF65-F5344CB8AC3E}">
        <p14:creationId xmlns:p14="http://schemas.microsoft.com/office/powerpoint/2010/main" val="1761124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28112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0301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GB"/>
              <a:t>Click to edit Master title style</a:t>
            </a:r>
            <a:endParaRPr lang="en-US"/>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20D6DFAD-4206-FC43-9540-82047F12CDA1}"/>
              </a:ext>
            </a:extLst>
          </p:cNvPr>
          <p:cNvSpPr/>
          <p:nvPr userDrawn="1"/>
        </p:nvSpPr>
        <p:spPr>
          <a:xfrm>
            <a:off x="1475515" y="6387509"/>
            <a:ext cx="157094" cy="153888"/>
          </a:xfrm>
          <a:prstGeom prst="rect">
            <a:avLst/>
          </a:prstGeom>
        </p:spPr>
        <p:txBody>
          <a:bodyPr wrap="none" lIns="0" tIns="0" rIns="0" bIns="0">
            <a:spAutoFit/>
          </a:bodyPr>
          <a:lstStyle/>
          <a:p>
            <a:pPr algn="l"/>
            <a:fld id="{208D2F72-625E-9440-AB36-FB495C4B637D}" type="slidenum">
              <a:rPr lang="en-US" sz="1000" smtClean="0">
                <a:latin typeface="Arial" panose="020B0604020202020204" pitchFamily="34" charset="0"/>
                <a:cs typeface="Arial" panose="020B0604020202020204" pitchFamily="34" charset="0"/>
              </a:r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6096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21152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0730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76234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1FDA44D9-8A1D-9B4A-BE86-98C2EC138EF4}"/>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613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9" name="Rectangle 8">
            <a:extLst>
              <a:ext uri="{FF2B5EF4-FFF2-40B4-BE49-F238E27FC236}">
                <a16:creationId xmlns:a16="http://schemas.microsoft.com/office/drawing/2014/main" id="{D6CEEA75-7DC7-2A4E-8970-0833B9A1EF3D}"/>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2108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pPr algn="l"/>
            <a:fld id="{208D2F72-625E-9440-AB36-FB495C4B637D}" type="slidenum">
              <a:rPr lang="en-US" sz="1000" smtClean="0">
                <a:latin typeface="Arial" panose="020B0604020202020204" pitchFamily="34" charset="0"/>
                <a:cs typeface="Arial" panose="020B0604020202020204" pitchFamily="34" charset="0"/>
              </a:r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8157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prospect.org.uk/training-for-rep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bectu.org.uk/training-for-rep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orms.office.com/e/5FCnzqRaMj"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forms.office.com/e/ZQmRFJYa6i?origin=lprLin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828" y="1248442"/>
            <a:ext cx="6348761" cy="1419533"/>
          </a:xfrm>
        </p:spPr>
        <p:txBody>
          <a:bodyPr>
            <a:noAutofit/>
          </a:bodyPr>
          <a:lstStyle/>
          <a:p>
            <a:r>
              <a:rPr lang="en-US" dirty="0"/>
              <a:t>Activity H: A real case what really happened</a:t>
            </a:r>
          </a:p>
        </p:txBody>
      </p:sp>
      <p:sp>
        <p:nvSpPr>
          <p:cNvPr id="3" name="Content Placeholder 2"/>
          <p:cNvSpPr>
            <a:spLocks noGrp="1"/>
          </p:cNvSpPr>
          <p:nvPr>
            <p:ph idx="1"/>
          </p:nvPr>
        </p:nvSpPr>
        <p:spPr>
          <a:xfrm>
            <a:off x="1486828" y="2868696"/>
            <a:ext cx="6690733" cy="3229747"/>
          </a:xfrm>
        </p:spPr>
        <p:txBody>
          <a:bodyPr>
            <a:normAutofit/>
          </a:bodyPr>
          <a:lstStyle/>
          <a:p>
            <a:pPr>
              <a:buClr>
                <a:schemeClr val="tx1"/>
              </a:buClr>
            </a:pPr>
            <a:r>
              <a:rPr lang="en-GB" sz="2400" dirty="0"/>
              <a:t>As reasonable adjustments had not all been put in place it was decided to add the missing recommendations</a:t>
            </a:r>
          </a:p>
          <a:p>
            <a:pPr>
              <a:buClr>
                <a:schemeClr val="tx1"/>
              </a:buClr>
            </a:pPr>
            <a:r>
              <a:rPr lang="en-GB" sz="2400" dirty="0"/>
              <a:t>The formal process to be ended and an informal to continue.</a:t>
            </a:r>
          </a:p>
          <a:p>
            <a:pPr>
              <a:buClr>
                <a:schemeClr val="tx1"/>
              </a:buClr>
            </a:pPr>
            <a:r>
              <a:rPr lang="en-GB" sz="2400" dirty="0"/>
              <a:t>Sasha to apply to move to a different team.</a:t>
            </a:r>
            <a:endParaRPr lang="en-US" sz="2400" dirty="0"/>
          </a:p>
        </p:txBody>
      </p:sp>
    </p:spTree>
    <p:extLst>
      <p:ext uri="{BB962C8B-B14F-4D97-AF65-F5344CB8AC3E}">
        <p14:creationId xmlns:p14="http://schemas.microsoft.com/office/powerpoint/2010/main" val="100651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449" y="266136"/>
            <a:ext cx="5033638" cy="1546949"/>
          </a:xfrm>
        </p:spPr>
        <p:txBody>
          <a:bodyPr/>
          <a:lstStyle/>
          <a:p>
            <a:r>
              <a:rPr lang="en-GB" sz="4000" b="1" dirty="0"/>
              <a:t>Formal casework documentation</a:t>
            </a:r>
            <a:endParaRPr lang="en-US" sz="4000" dirty="0">
              <a:latin typeface="Arial"/>
              <a:cs typeface="Arial"/>
            </a:endParaRPr>
          </a:p>
        </p:txBody>
      </p:sp>
      <p:sp>
        <p:nvSpPr>
          <p:cNvPr id="5" name="TextBox 4"/>
          <p:cNvSpPr txBox="1"/>
          <p:nvPr/>
        </p:nvSpPr>
        <p:spPr>
          <a:xfrm>
            <a:off x="1491450" y="1935332"/>
            <a:ext cx="7625917" cy="4252404"/>
          </a:xfrm>
          <a:prstGeom prst="rect">
            <a:avLst/>
          </a:prstGeom>
          <a:noFill/>
        </p:spPr>
        <p:txBody>
          <a:bodyPr wrap="square" lIns="0" tIns="0" rIns="0" bIns="0" rtlCol="0">
            <a:noAutofit/>
          </a:bodyPr>
          <a:lstStyle/>
          <a:p>
            <a:pPr lvl="0">
              <a:spcBef>
                <a:spcPts val="600"/>
              </a:spcBef>
            </a:pPr>
            <a:r>
              <a:rPr lang="en-GB" sz="2400" b="1" dirty="0">
                <a:latin typeface="Arial" panose="020B0604020202020204" pitchFamily="34" charset="0"/>
                <a:cs typeface="Arial" panose="020B0604020202020204" pitchFamily="34" charset="0"/>
              </a:rPr>
              <a:t>In general:</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Get the member to write the first draft.</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Make sure you have cleared the final draft before the member sends it.</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Include references to the appropriate procedure and other policies or procedures relevant to the issue at hand.</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Include all relevant facts </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Exclude irrelevant </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Explain why this is important to the member.</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Make sure it is addressed to the correct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person, according to the procedure.</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92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2571" y="266136"/>
            <a:ext cx="6054571" cy="1553785"/>
          </a:xfrm>
        </p:spPr>
        <p:txBody>
          <a:bodyPr/>
          <a:lstStyle/>
          <a:p>
            <a:r>
              <a:rPr lang="en-GB" sz="4000" b="1" dirty="0"/>
              <a:t>Formal casework documentation</a:t>
            </a:r>
            <a:endParaRPr lang="en-US" sz="4000" dirty="0">
              <a:latin typeface="Arial"/>
              <a:cs typeface="Arial"/>
            </a:endParaRPr>
          </a:p>
        </p:txBody>
      </p:sp>
      <p:sp>
        <p:nvSpPr>
          <p:cNvPr id="5" name="TextBox 4"/>
          <p:cNvSpPr txBox="1"/>
          <p:nvPr/>
        </p:nvSpPr>
        <p:spPr>
          <a:xfrm>
            <a:off x="1482571" y="1988598"/>
            <a:ext cx="6968972" cy="4509855"/>
          </a:xfrm>
          <a:prstGeom prst="rect">
            <a:avLst/>
          </a:prstGeom>
          <a:noFill/>
        </p:spPr>
        <p:txBody>
          <a:bodyPr wrap="square" lIns="0" tIns="0" rIns="0" bIns="0" rtlCol="0">
            <a:noAutofit/>
          </a:bodyPr>
          <a:lstStyle/>
          <a:p>
            <a:r>
              <a:rPr lang="en-GB" sz="2400" b="1" dirty="0">
                <a:latin typeface="Arial" panose="020B0604020202020204" pitchFamily="34" charset="0"/>
                <a:cs typeface="Arial" panose="020B0604020202020204" pitchFamily="34" charset="0"/>
              </a:rPr>
              <a:t>Grievance letters</a:t>
            </a:r>
          </a:p>
          <a:p>
            <a:pPr marL="342900" indent="-342900">
              <a:buFont typeface="Arial"/>
              <a:buChar char="•"/>
            </a:pPr>
            <a:r>
              <a:rPr lang="en-GB" sz="2400" dirty="0">
                <a:latin typeface="Arial" panose="020B0604020202020204" pitchFamily="34" charset="0"/>
                <a:cs typeface="Arial" panose="020B0604020202020204" pitchFamily="34" charset="0"/>
              </a:rPr>
              <a:t>State how the informal stage was addressed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and why it needs to go further</a:t>
            </a:r>
          </a:p>
          <a:p>
            <a:pPr marL="342900" indent="-342900">
              <a:buFont typeface="Arial"/>
              <a:buChar char="•"/>
            </a:pPr>
            <a:r>
              <a:rPr lang="en-GB" sz="2400" dirty="0">
                <a:latin typeface="Arial" panose="020B0604020202020204" pitchFamily="34" charset="0"/>
                <a:cs typeface="Arial" panose="020B0604020202020204" pitchFamily="34" charset="0"/>
              </a:rPr>
              <a:t>Propose potential solutions that would be acceptable to the member.</a:t>
            </a:r>
          </a:p>
          <a:p>
            <a:pPr>
              <a:spcBef>
                <a:spcPts val="900"/>
              </a:spcBef>
            </a:pPr>
            <a:r>
              <a:rPr lang="en-GB" sz="2400" b="1" dirty="0">
                <a:latin typeface="Arial" panose="020B0604020202020204" pitchFamily="34" charset="0"/>
                <a:cs typeface="Arial" panose="020B0604020202020204" pitchFamily="34" charset="0"/>
              </a:rPr>
              <a:t>Requests for changes to working arrangements</a:t>
            </a:r>
          </a:p>
          <a:p>
            <a:pPr marL="342900" indent="-342900">
              <a:buFont typeface="Arial"/>
              <a:buChar char="•"/>
            </a:pPr>
            <a:r>
              <a:rPr lang="en-GB" sz="2400" dirty="0">
                <a:latin typeface="Arial" panose="020B0604020202020204" pitchFamily="34" charset="0"/>
                <a:cs typeface="Arial" panose="020B0604020202020204" pitchFamily="34" charset="0"/>
              </a:rPr>
              <a:t>Make a business case for the desired resolution, taking account of impact on customers/clients and colleagues.</a:t>
            </a:r>
          </a:p>
          <a:p>
            <a:pPr marL="342900" indent="-342900">
              <a:buFont typeface="Arial"/>
              <a:buChar char="•"/>
            </a:pPr>
            <a:r>
              <a:rPr lang="en-GB" sz="2400" dirty="0">
                <a:latin typeface="Arial" panose="020B0604020202020204" pitchFamily="34" charset="0"/>
                <a:cs typeface="Arial" panose="020B0604020202020204" pitchFamily="34" charset="0"/>
              </a:rPr>
              <a:t>Cite precedents, if possible, from </a:t>
            </a:r>
          </a:p>
          <a:p>
            <a:pPr marL="342900" indent="-342900">
              <a:buFont typeface="Arial"/>
              <a:buChar char="•"/>
            </a:pPr>
            <a:r>
              <a:rPr lang="en-GB" sz="2400" dirty="0">
                <a:latin typeface="Arial" panose="020B0604020202020204" pitchFamily="34" charset="0"/>
                <a:cs typeface="Arial" panose="020B0604020202020204" pitchFamily="34" charset="0"/>
              </a:rPr>
              <a:t>within the same department</a:t>
            </a:r>
            <a:r>
              <a:rPr lang="en-GB" sz="2400" dirty="0"/>
              <a:t>. </a:t>
            </a:r>
          </a:p>
          <a:p>
            <a:endParaRPr lang="en-GB" sz="2400" dirty="0"/>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0123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693" y="558800"/>
            <a:ext cx="5610688" cy="2468486"/>
          </a:xfrm>
        </p:spPr>
        <p:txBody>
          <a:bodyPr/>
          <a:lstStyle/>
          <a:p>
            <a:r>
              <a:rPr lang="en-US" dirty="0"/>
              <a:t>Activity J: </a:t>
            </a:r>
            <a:br>
              <a:rPr lang="en-US" dirty="0"/>
            </a:br>
            <a:r>
              <a:rPr lang="en-US" dirty="0"/>
              <a:t>Sharon’s grievance</a:t>
            </a:r>
          </a:p>
        </p:txBody>
      </p:sp>
      <p:sp>
        <p:nvSpPr>
          <p:cNvPr id="3" name="Content Placeholder 2"/>
          <p:cNvSpPr>
            <a:spLocks noGrp="1"/>
          </p:cNvSpPr>
          <p:nvPr>
            <p:ph idx="1"/>
          </p:nvPr>
        </p:nvSpPr>
        <p:spPr>
          <a:xfrm>
            <a:off x="1473693" y="3385527"/>
            <a:ext cx="5743854" cy="1855926"/>
          </a:xfrm>
        </p:spPr>
        <p:txBody>
          <a:bodyPr vert="horz" lIns="0" tIns="0" rIns="0" bIns="0" rtlCol="0" anchor="t">
            <a:normAutofit/>
          </a:bodyPr>
          <a:lstStyle/>
          <a:p>
            <a:pPr>
              <a:buClr>
                <a:schemeClr val="tx1"/>
              </a:buClr>
            </a:pPr>
            <a:r>
              <a:rPr lang="en-GB" sz="2400" dirty="0">
                <a:latin typeface="Arial"/>
                <a:cs typeface="Arial"/>
              </a:rPr>
              <a:t>As a group, look at the information that Sharon has brought to you and assess a plan to go forward with her case.</a:t>
            </a:r>
          </a:p>
          <a:p>
            <a:pPr marL="0" indent="0">
              <a:buNone/>
            </a:pPr>
            <a:endParaRPr lang="en-GB" dirty="0"/>
          </a:p>
          <a:p>
            <a:endParaRPr lang="en-US" dirty="0"/>
          </a:p>
        </p:txBody>
      </p:sp>
    </p:spTree>
    <p:extLst>
      <p:ext uri="{BB962C8B-B14F-4D97-AF65-F5344CB8AC3E}">
        <p14:creationId xmlns:p14="http://schemas.microsoft.com/office/powerpoint/2010/main" val="75001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72" y="758083"/>
            <a:ext cx="7141096" cy="1914095"/>
          </a:xfrm>
        </p:spPr>
        <p:txBody>
          <a:bodyPr/>
          <a:lstStyle/>
          <a:p>
            <a:r>
              <a:rPr lang="en-US" dirty="0"/>
              <a:t>The real case outcome</a:t>
            </a:r>
          </a:p>
        </p:txBody>
      </p:sp>
      <p:sp>
        <p:nvSpPr>
          <p:cNvPr id="3" name="Content Placeholder 2"/>
          <p:cNvSpPr>
            <a:spLocks noGrp="1"/>
          </p:cNvSpPr>
          <p:nvPr>
            <p:ph idx="1"/>
          </p:nvPr>
        </p:nvSpPr>
        <p:spPr>
          <a:xfrm>
            <a:off x="1482572" y="2885243"/>
            <a:ext cx="7517394" cy="2574524"/>
          </a:xfrm>
        </p:spPr>
        <p:txBody>
          <a:bodyPr vert="horz" lIns="0" tIns="0" rIns="0" bIns="0" rtlCol="0" anchor="t">
            <a:normAutofit/>
          </a:bodyPr>
          <a:lstStyle/>
          <a:p>
            <a:pPr>
              <a:buClr>
                <a:schemeClr val="tx1"/>
              </a:buClr>
            </a:pPr>
            <a:r>
              <a:rPr lang="en-US" sz="2400" dirty="0"/>
              <a:t>The grievance was upheld </a:t>
            </a:r>
          </a:p>
          <a:p>
            <a:pPr>
              <a:buClr>
                <a:schemeClr val="tx1"/>
              </a:buClr>
            </a:pPr>
            <a:r>
              <a:rPr lang="en-US" sz="2400" dirty="0">
                <a:latin typeface="Arial"/>
                <a:cs typeface="Arial"/>
              </a:rPr>
              <a:t>Recommendations to formalise the swapping shifts system to enable a ‘no need to share personal details’ basis</a:t>
            </a:r>
          </a:p>
          <a:p>
            <a:pPr>
              <a:buClr>
                <a:schemeClr val="tx1"/>
              </a:buClr>
            </a:pPr>
            <a:r>
              <a:rPr lang="en-US" sz="2400" dirty="0"/>
              <a:t>Dave was disciplined for giving female staff members unwanted attention.</a:t>
            </a:r>
          </a:p>
        </p:txBody>
      </p:sp>
    </p:spTree>
    <p:extLst>
      <p:ext uri="{BB962C8B-B14F-4D97-AF65-F5344CB8AC3E}">
        <p14:creationId xmlns:p14="http://schemas.microsoft.com/office/powerpoint/2010/main" val="396013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958" y="894270"/>
            <a:ext cx="7709553" cy="1422801"/>
          </a:xfrm>
        </p:spPr>
        <p:txBody>
          <a:bodyPr/>
          <a:lstStyle/>
          <a:p>
            <a:r>
              <a:rPr lang="en-US" dirty="0"/>
              <a:t>Internet use at work</a:t>
            </a:r>
          </a:p>
        </p:txBody>
      </p:sp>
      <p:sp>
        <p:nvSpPr>
          <p:cNvPr id="3" name="Content Placeholder 2"/>
          <p:cNvSpPr>
            <a:spLocks noGrp="1"/>
          </p:cNvSpPr>
          <p:nvPr>
            <p:ph idx="1"/>
          </p:nvPr>
        </p:nvSpPr>
        <p:spPr>
          <a:xfrm>
            <a:off x="1526958" y="2565647"/>
            <a:ext cx="5335481" cy="3202854"/>
          </a:xfrm>
        </p:spPr>
        <p:txBody>
          <a:bodyPr>
            <a:noAutofit/>
          </a:bodyPr>
          <a:lstStyle/>
          <a:p>
            <a:pPr marL="0" indent="0">
              <a:buNone/>
            </a:pPr>
            <a:r>
              <a:rPr lang="en-US" sz="2400" b="1" dirty="0"/>
              <a:t>Where employers may have a problem with a member</a:t>
            </a:r>
          </a:p>
          <a:p>
            <a:pPr>
              <a:spcBef>
                <a:spcPts val="900"/>
              </a:spcBef>
              <a:buClr>
                <a:schemeClr val="tx1"/>
              </a:buClr>
            </a:pPr>
            <a:r>
              <a:rPr lang="en-US" sz="2400" dirty="0"/>
              <a:t>Personal use</a:t>
            </a:r>
          </a:p>
          <a:p>
            <a:pPr>
              <a:spcBef>
                <a:spcPts val="900"/>
              </a:spcBef>
              <a:buClr>
                <a:schemeClr val="tx1"/>
              </a:buClr>
            </a:pPr>
            <a:r>
              <a:rPr lang="en-US" sz="2400" dirty="0"/>
              <a:t>Time wasting</a:t>
            </a:r>
          </a:p>
          <a:p>
            <a:pPr>
              <a:spcBef>
                <a:spcPts val="900"/>
              </a:spcBef>
              <a:buClr>
                <a:schemeClr val="tx1"/>
              </a:buClr>
            </a:pPr>
            <a:r>
              <a:rPr lang="en-US" sz="2400" dirty="0"/>
              <a:t>Security</a:t>
            </a:r>
          </a:p>
          <a:p>
            <a:pPr>
              <a:spcBef>
                <a:spcPts val="900"/>
              </a:spcBef>
              <a:buClr>
                <a:schemeClr val="tx1"/>
              </a:buClr>
            </a:pPr>
            <a:r>
              <a:rPr lang="en-US" sz="2400" dirty="0"/>
              <a:t>Downloading</a:t>
            </a:r>
          </a:p>
          <a:p>
            <a:pPr>
              <a:spcBef>
                <a:spcPts val="900"/>
              </a:spcBef>
              <a:buClr>
                <a:schemeClr val="tx1"/>
              </a:buClr>
            </a:pPr>
            <a:r>
              <a:rPr lang="en-US" sz="2400" dirty="0"/>
              <a:t>Harassment</a:t>
            </a:r>
          </a:p>
        </p:txBody>
      </p:sp>
    </p:spTree>
    <p:extLst>
      <p:ext uri="{BB962C8B-B14F-4D97-AF65-F5344CB8AC3E}">
        <p14:creationId xmlns:p14="http://schemas.microsoft.com/office/powerpoint/2010/main" val="66394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449" y="266136"/>
            <a:ext cx="10121430" cy="2343899"/>
          </a:xfrm>
        </p:spPr>
        <p:txBody>
          <a:bodyPr/>
          <a:lstStyle/>
          <a:p>
            <a:br>
              <a:rPr lang="en-US" sz="3600" dirty="0">
                <a:latin typeface="Arial"/>
                <a:cs typeface="Arial"/>
              </a:rPr>
            </a:br>
            <a:r>
              <a:rPr lang="en-US" sz="3600" dirty="0">
                <a:latin typeface="Arial"/>
                <a:cs typeface="Arial"/>
              </a:rPr>
              <a:t>Activity K:</a:t>
            </a:r>
            <a:br>
              <a:rPr lang="en-US" sz="3600" dirty="0">
                <a:latin typeface="Arial"/>
                <a:cs typeface="Arial"/>
              </a:rPr>
            </a:br>
            <a:r>
              <a:rPr lang="en-US" sz="3600" dirty="0">
                <a:latin typeface="Arial"/>
                <a:cs typeface="Arial"/>
              </a:rPr>
              <a:t>Assisting a member with a formal letter</a:t>
            </a:r>
          </a:p>
        </p:txBody>
      </p:sp>
      <p:sp>
        <p:nvSpPr>
          <p:cNvPr id="5" name="TextBox 4"/>
          <p:cNvSpPr txBox="1"/>
          <p:nvPr/>
        </p:nvSpPr>
        <p:spPr>
          <a:xfrm>
            <a:off x="1491449" y="3018408"/>
            <a:ext cx="4604551" cy="2089462"/>
          </a:xfrm>
          <a:prstGeom prst="rect">
            <a:avLst/>
          </a:prstGeom>
          <a:noFill/>
        </p:spPr>
        <p:txBody>
          <a:bodyPr wrap="square" lIns="0" tIns="0" rIns="0" bIns="0" rtlCol="0" anchor="t">
            <a:noAutofit/>
          </a:bodyPr>
          <a:lstStyle/>
          <a:p>
            <a:pPr>
              <a:spcBef>
                <a:spcPts val="900"/>
              </a:spcBef>
            </a:pPr>
            <a:r>
              <a:rPr lang="en-GB" sz="2400" dirty="0">
                <a:latin typeface="Arial" panose="020B0604020202020204" pitchFamily="34" charset="0"/>
                <a:cs typeface="Arial" panose="020B0604020202020204" pitchFamily="34" charset="0"/>
              </a:rPr>
              <a:t>Draft key bullet points for Nick’s formal request for flexible working. What would you advise Nick to include? </a:t>
            </a:r>
          </a:p>
          <a:p>
            <a:pPr>
              <a:spcBef>
                <a:spcPts val="900"/>
              </a:spcBef>
            </a:pPr>
            <a:endParaRPr lang="en-GB" sz="2400" dirty="0">
              <a:latin typeface="Arial" panose="020B0604020202020204" pitchFamily="34" charset="0"/>
              <a:cs typeface="Arial" panose="020B0604020202020204" pitchFamily="34" charset="0"/>
            </a:endParaRPr>
          </a:p>
          <a:p>
            <a:endParaRPr lang="en-US" sz="2400" dirty="0">
              <a:latin typeface="Arial"/>
              <a:cs typeface="Arial"/>
            </a:endParaRPr>
          </a:p>
        </p:txBody>
      </p:sp>
      <p:pic>
        <p:nvPicPr>
          <p:cNvPr id="8" name="question-mark.jpg" descr="question-mark.jpg">
            <a:extLst>
              <a:ext uri="{FF2B5EF4-FFF2-40B4-BE49-F238E27FC236}">
                <a16:creationId xmlns:a16="http://schemas.microsoft.com/office/drawing/2014/main" id="{F8CB5AC1-03A5-8648-99A6-08410A21735B}"/>
              </a:ext>
            </a:extLst>
          </p:cNvPr>
          <p:cNvPicPr>
            <a:picLocks noChangeAspect="1"/>
          </p:cNvPicPr>
          <p:nvPr/>
        </p:nvPicPr>
        <p:blipFill rotWithShape="1">
          <a:blip r:embed="rId3"/>
          <a:srcRect l="6550" r="4096"/>
          <a:stretch/>
        </p:blipFill>
        <p:spPr>
          <a:xfrm>
            <a:off x="6812175" y="3157773"/>
            <a:ext cx="4590284" cy="3219070"/>
          </a:xfrm>
          <a:prstGeom prst="rect">
            <a:avLst/>
          </a:prstGeom>
          <a:ln w="38100">
            <a:solidFill>
              <a:schemeClr val="bg1"/>
            </a:solidFill>
            <a:miter lim="400000"/>
          </a:ln>
        </p:spPr>
      </p:pic>
    </p:spTree>
    <p:extLst>
      <p:ext uri="{BB962C8B-B14F-4D97-AF65-F5344CB8AC3E}">
        <p14:creationId xmlns:p14="http://schemas.microsoft.com/office/powerpoint/2010/main" val="1263669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5765397" cy="1862931"/>
          </a:xfrm>
        </p:spPr>
        <p:txBody>
          <a:bodyPr/>
          <a:lstStyle/>
          <a:p>
            <a:r>
              <a:rPr lang="en-US" dirty="0"/>
              <a:t>There must be a law against it</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11</a:t>
            </a:r>
          </a:p>
        </p:txBody>
      </p:sp>
    </p:spTree>
    <p:extLst>
      <p:ext uri="{BB962C8B-B14F-4D97-AF65-F5344CB8AC3E}">
        <p14:creationId xmlns:p14="http://schemas.microsoft.com/office/powerpoint/2010/main" val="243792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449" y="355600"/>
            <a:ext cx="5255579" cy="1570854"/>
          </a:xfrm>
        </p:spPr>
        <p:txBody>
          <a:bodyPr/>
          <a:lstStyle/>
          <a:p>
            <a:r>
              <a:rPr lang="en-US" dirty="0"/>
              <a:t>There must be a law against it</a:t>
            </a:r>
            <a:r>
              <a:rPr lang="mr-IN"/>
              <a:t>…</a:t>
            </a:r>
            <a:r>
              <a:rPr lang="en-GB" dirty="0"/>
              <a:t>?</a:t>
            </a:r>
            <a:endParaRPr lang="en-US" dirty="0"/>
          </a:p>
        </p:txBody>
      </p:sp>
      <p:sp>
        <p:nvSpPr>
          <p:cNvPr id="3" name="Content Placeholder 2"/>
          <p:cNvSpPr>
            <a:spLocks noGrp="1"/>
          </p:cNvSpPr>
          <p:nvPr>
            <p:ph idx="1"/>
          </p:nvPr>
        </p:nvSpPr>
        <p:spPr>
          <a:xfrm>
            <a:off x="1491449" y="2166151"/>
            <a:ext cx="7457242" cy="4099182"/>
          </a:xfrm>
        </p:spPr>
        <p:txBody>
          <a:bodyPr>
            <a:noAutofit/>
          </a:bodyPr>
          <a:lstStyle/>
          <a:p>
            <a:pPr>
              <a:spcBef>
                <a:spcPts val="900"/>
              </a:spcBef>
              <a:buClr>
                <a:schemeClr val="tx1"/>
              </a:buClr>
            </a:pPr>
            <a:r>
              <a:rPr lang="en-GB" sz="2400" dirty="0"/>
              <a:t>Members often think that the best way to resolve their issues at work will be through an Employment Tribunal case </a:t>
            </a:r>
          </a:p>
          <a:p>
            <a:pPr>
              <a:spcBef>
                <a:spcPts val="900"/>
              </a:spcBef>
              <a:buClr>
                <a:schemeClr val="tx1"/>
              </a:buClr>
            </a:pPr>
            <a:r>
              <a:rPr lang="en-GB" sz="2400" dirty="0"/>
              <a:t>It is difficult to envisage a situation where Prospect/Bectu could support a member who wanted to completely by-pass normal procedure and take an issue directly to an Employment Tribunal </a:t>
            </a:r>
          </a:p>
          <a:p>
            <a:pPr>
              <a:spcBef>
                <a:spcPts val="900"/>
              </a:spcBef>
              <a:buClr>
                <a:schemeClr val="tx1"/>
              </a:buClr>
            </a:pPr>
            <a:r>
              <a:rPr lang="en-GB" sz="2400" dirty="0"/>
              <a:t>If a member has been researching their </a:t>
            </a:r>
            <a:br>
              <a:rPr lang="en-GB" sz="2400" dirty="0"/>
            </a:br>
            <a:r>
              <a:rPr lang="en-GB" sz="2400" dirty="0"/>
              <a:t>question on-line they may have got a false </a:t>
            </a:r>
            <a:br>
              <a:rPr lang="en-GB" sz="2400" dirty="0"/>
            </a:br>
            <a:r>
              <a:rPr lang="en-GB" sz="2400" dirty="0"/>
              <a:t>idea of how useful the law really is. </a:t>
            </a:r>
            <a:endParaRPr lang="en-US" sz="2400" dirty="0"/>
          </a:p>
        </p:txBody>
      </p:sp>
    </p:spTree>
    <p:extLst>
      <p:ext uri="{BB962C8B-B14F-4D97-AF65-F5344CB8AC3E}">
        <p14:creationId xmlns:p14="http://schemas.microsoft.com/office/powerpoint/2010/main" val="98190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0"/>
            <a:ext cx="7760988" cy="1094327"/>
          </a:xfrm>
        </p:spPr>
        <p:txBody>
          <a:bodyPr/>
          <a:lstStyle/>
          <a:p>
            <a:r>
              <a:rPr lang="en-US" dirty="0"/>
              <a:t>The reality</a:t>
            </a:r>
          </a:p>
        </p:txBody>
      </p:sp>
      <p:sp>
        <p:nvSpPr>
          <p:cNvPr id="3" name="Content Placeholder 2"/>
          <p:cNvSpPr>
            <a:spLocks noGrp="1"/>
          </p:cNvSpPr>
          <p:nvPr>
            <p:ph idx="1"/>
          </p:nvPr>
        </p:nvSpPr>
        <p:spPr>
          <a:xfrm>
            <a:off x="1475523" y="2254927"/>
            <a:ext cx="6212539" cy="3970101"/>
          </a:xfrm>
        </p:spPr>
        <p:txBody>
          <a:bodyPr>
            <a:normAutofit/>
          </a:bodyPr>
          <a:lstStyle/>
          <a:p>
            <a:pPr>
              <a:buClr>
                <a:schemeClr val="tx1"/>
              </a:buClr>
            </a:pPr>
            <a:r>
              <a:rPr lang="en-GB" sz="2400" dirty="0"/>
              <a:t>It takes a long time to get an Employment Tribunal complaint heard. </a:t>
            </a:r>
          </a:p>
          <a:p>
            <a:pPr>
              <a:buClr>
                <a:schemeClr val="tx1"/>
              </a:buClr>
            </a:pPr>
            <a:r>
              <a:rPr lang="en-GB" sz="2400" dirty="0"/>
              <a:t>Contrary to what members may read in the press from time to time – compensation is usually modest </a:t>
            </a:r>
          </a:p>
          <a:p>
            <a:pPr>
              <a:buClr>
                <a:schemeClr val="tx1"/>
              </a:buClr>
            </a:pPr>
            <a:r>
              <a:rPr lang="en-GB" sz="2400" dirty="0"/>
              <a:t>If it’s possible to resolve the issue internally with the employer, that’s nearly always what’s best for the member. </a:t>
            </a:r>
          </a:p>
          <a:p>
            <a:endParaRPr lang="en-US" dirty="0"/>
          </a:p>
        </p:txBody>
      </p:sp>
    </p:spTree>
    <p:extLst>
      <p:ext uri="{BB962C8B-B14F-4D97-AF65-F5344CB8AC3E}">
        <p14:creationId xmlns:p14="http://schemas.microsoft.com/office/powerpoint/2010/main" val="1604679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57883-EEAE-3171-8EA4-BCCE617059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18456BF-AF48-0F9E-292C-821593CE22B4}"/>
              </a:ext>
            </a:extLst>
          </p:cNvPr>
          <p:cNvSpPr>
            <a:spLocks noGrp="1"/>
          </p:cNvSpPr>
          <p:nvPr>
            <p:ph type="title"/>
          </p:nvPr>
        </p:nvSpPr>
        <p:spPr>
          <a:xfrm>
            <a:off x="1250131" y="322431"/>
            <a:ext cx="6312023" cy="1385612"/>
          </a:xfrm>
        </p:spPr>
        <p:txBody>
          <a:bodyPr>
            <a:noAutofit/>
          </a:bodyPr>
          <a:lstStyle/>
          <a:p>
            <a:r>
              <a:rPr lang="en-US" dirty="0"/>
              <a:t>Employment Tribunal Statistics – 2023/24</a:t>
            </a:r>
            <a:endParaRPr lang="en-US" sz="1000" dirty="0"/>
          </a:p>
        </p:txBody>
      </p:sp>
      <p:graphicFrame>
        <p:nvGraphicFramePr>
          <p:cNvPr id="5" name="Table 4">
            <a:extLst>
              <a:ext uri="{FF2B5EF4-FFF2-40B4-BE49-F238E27FC236}">
                <a16:creationId xmlns:a16="http://schemas.microsoft.com/office/drawing/2014/main" id="{416308C4-2673-C8C2-CFF9-CABC8BA5EE51}"/>
              </a:ext>
            </a:extLst>
          </p:cNvPr>
          <p:cNvGraphicFramePr>
            <a:graphicFrameLocks noGrp="1"/>
          </p:cNvGraphicFramePr>
          <p:nvPr/>
        </p:nvGraphicFramePr>
        <p:xfrm>
          <a:off x="1250131" y="2110348"/>
          <a:ext cx="6312025" cy="4591172"/>
        </p:xfrm>
        <a:graphic>
          <a:graphicData uri="http://schemas.openxmlformats.org/drawingml/2006/table">
            <a:tbl>
              <a:tblPr>
                <a:tableStyleId>{5C22544A-7EE6-4342-B048-85BDC9FD1C3A}</a:tableStyleId>
              </a:tblPr>
              <a:tblGrid>
                <a:gridCol w="1608114">
                  <a:extLst>
                    <a:ext uri="{9D8B030D-6E8A-4147-A177-3AD203B41FA5}">
                      <a16:colId xmlns:a16="http://schemas.microsoft.com/office/drawing/2014/main" val="20000"/>
                    </a:ext>
                  </a:extLst>
                </a:gridCol>
                <a:gridCol w="1395704">
                  <a:extLst>
                    <a:ext uri="{9D8B030D-6E8A-4147-A177-3AD203B41FA5}">
                      <a16:colId xmlns:a16="http://schemas.microsoft.com/office/drawing/2014/main" val="20001"/>
                    </a:ext>
                  </a:extLst>
                </a:gridCol>
                <a:gridCol w="1200647">
                  <a:extLst>
                    <a:ext uri="{9D8B030D-6E8A-4147-A177-3AD203B41FA5}">
                      <a16:colId xmlns:a16="http://schemas.microsoft.com/office/drawing/2014/main" val="3815160889"/>
                    </a:ext>
                  </a:extLst>
                </a:gridCol>
                <a:gridCol w="952835">
                  <a:extLst>
                    <a:ext uri="{9D8B030D-6E8A-4147-A177-3AD203B41FA5}">
                      <a16:colId xmlns:a16="http://schemas.microsoft.com/office/drawing/2014/main" val="20003"/>
                    </a:ext>
                  </a:extLst>
                </a:gridCol>
                <a:gridCol w="1154725">
                  <a:extLst>
                    <a:ext uri="{9D8B030D-6E8A-4147-A177-3AD203B41FA5}">
                      <a16:colId xmlns:a16="http://schemas.microsoft.com/office/drawing/2014/main" val="509379512"/>
                    </a:ext>
                  </a:extLst>
                </a:gridCol>
              </a:tblGrid>
              <a:tr h="796898">
                <a:tc>
                  <a:txBody>
                    <a:bodyPr/>
                    <a:lstStyle/>
                    <a:p>
                      <a:pPr marL="0" marR="0" algn="l">
                        <a:lnSpc>
                          <a:spcPts val="1400"/>
                        </a:lnSpc>
                        <a:spcBef>
                          <a:spcPts val="0"/>
                        </a:spcBef>
                        <a:spcAft>
                          <a:spcPts val="0"/>
                        </a:spcAft>
                        <a:tabLst>
                          <a:tab pos="720090" algn="l"/>
                          <a:tab pos="3960495" algn="l"/>
                        </a:tabLst>
                      </a:pPr>
                      <a:r>
                        <a:rPr lang="en-GB" sz="1400" b="1" i="0" dirty="0">
                          <a:solidFill>
                            <a:schemeClr val="bg1"/>
                          </a:solidFill>
                          <a:effectLst/>
                          <a:latin typeface="Arial" charset="0"/>
                        </a:rPr>
                        <a:t>Nature of claim</a:t>
                      </a:r>
                      <a:endParaRPr lang="en-GB" sz="1400" b="1" dirty="0">
                        <a:solidFill>
                          <a:schemeClr val="bg1"/>
                        </a:solidFill>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solidFill>
                            <a:schemeClr val="bg1"/>
                          </a:solidFill>
                          <a:effectLst/>
                          <a:latin typeface="Arial" charset="0"/>
                        </a:rPr>
                        <a:t>Number of claims awarded compensation</a:t>
                      </a:r>
                      <a:endParaRPr lang="en-GB" sz="1400" b="1" dirty="0">
                        <a:solidFill>
                          <a:schemeClr val="bg1"/>
                        </a:solidFill>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solidFill>
                            <a:schemeClr val="bg1"/>
                          </a:solidFill>
                          <a:effectLst/>
                          <a:latin typeface="Tahoma" charset="0"/>
                          <a:ea typeface="Times New Roman" charset="0"/>
                        </a:rPr>
                        <a:t>Maximum award</a:t>
                      </a:r>
                    </a:p>
                    <a:p>
                      <a:pPr marL="0" marR="0" algn="ctr">
                        <a:lnSpc>
                          <a:spcPts val="1400"/>
                        </a:lnSpc>
                        <a:spcBef>
                          <a:spcPts val="0"/>
                        </a:spcBef>
                        <a:spcAft>
                          <a:spcPts val="0"/>
                        </a:spcAft>
                        <a:tabLst>
                          <a:tab pos="720090" algn="l"/>
                          <a:tab pos="3960495" algn="l"/>
                        </a:tabLst>
                      </a:pPr>
                      <a:r>
                        <a:rPr lang="en-GB" sz="1400" b="1" dirty="0">
                          <a:solidFill>
                            <a:schemeClr val="bg1"/>
                          </a:solidFill>
                          <a:effectLst/>
                          <a:latin typeface="Tahoma" charset="0"/>
                          <a:ea typeface="Times New Roman" charset="0"/>
                        </a:rPr>
                        <a:t>(£)</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solidFill>
                            <a:schemeClr val="bg1"/>
                          </a:solidFill>
                          <a:effectLst/>
                          <a:latin typeface="Arial" charset="0"/>
                        </a:rPr>
                        <a:t>Median </a:t>
                      </a:r>
                      <a:br>
                        <a:rPr lang="en-GB" sz="1400" b="1" i="0" dirty="0">
                          <a:solidFill>
                            <a:schemeClr val="bg1"/>
                          </a:solidFill>
                          <a:effectLst/>
                          <a:latin typeface="Arial" charset="0"/>
                        </a:rPr>
                      </a:br>
                      <a:r>
                        <a:rPr lang="en-GB" sz="1400" b="1" i="0" dirty="0">
                          <a:solidFill>
                            <a:schemeClr val="bg1"/>
                          </a:solidFill>
                          <a:effectLst/>
                          <a:latin typeface="Arial" charset="0"/>
                        </a:rPr>
                        <a:t>award</a:t>
                      </a:r>
                      <a:br>
                        <a:rPr lang="en-GB" sz="1400" b="1" i="0" dirty="0">
                          <a:solidFill>
                            <a:schemeClr val="bg1"/>
                          </a:solidFill>
                          <a:effectLst/>
                          <a:latin typeface="Arial" charset="0"/>
                        </a:rPr>
                      </a:br>
                      <a:r>
                        <a:rPr lang="en-GB" sz="1400" b="1" i="0" dirty="0">
                          <a:solidFill>
                            <a:schemeClr val="bg1"/>
                          </a:solidFill>
                          <a:effectLst/>
                          <a:latin typeface="Arial" charset="0"/>
                        </a:rPr>
                        <a:t>(£)</a:t>
                      </a:r>
                      <a:endParaRPr lang="en-GB" sz="1400" b="1" dirty="0">
                        <a:solidFill>
                          <a:schemeClr val="bg1"/>
                        </a:solidFill>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solidFill>
                            <a:schemeClr val="bg1"/>
                          </a:solidFill>
                          <a:effectLst/>
                          <a:latin typeface="Tahoma" charset="0"/>
                          <a:ea typeface="Times New Roman" charset="0"/>
                        </a:rPr>
                        <a:t>Average award </a:t>
                      </a:r>
                    </a:p>
                    <a:p>
                      <a:pPr marL="0" marR="0" algn="ctr">
                        <a:lnSpc>
                          <a:spcPts val="1400"/>
                        </a:lnSpc>
                        <a:spcBef>
                          <a:spcPts val="0"/>
                        </a:spcBef>
                        <a:spcAft>
                          <a:spcPts val="0"/>
                        </a:spcAft>
                        <a:tabLst>
                          <a:tab pos="720090" algn="l"/>
                          <a:tab pos="3960495" algn="l"/>
                        </a:tabLst>
                      </a:pPr>
                      <a:r>
                        <a:rPr lang="en-GB" sz="1400" b="1" dirty="0">
                          <a:solidFill>
                            <a:schemeClr val="bg1"/>
                          </a:solidFill>
                          <a:effectLst/>
                          <a:latin typeface="Tahoma" charset="0"/>
                          <a:ea typeface="Times New Roman" charset="0"/>
                        </a:rPr>
                        <a:t>(£)</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extLst>
                  <a:ext uri="{0D108BD9-81ED-4DB2-BD59-A6C34878D82A}">
                    <a16:rowId xmlns:a16="http://schemas.microsoft.com/office/drawing/2014/main" val="10000"/>
                  </a:ext>
                </a:extLst>
              </a:tr>
              <a:tr h="384306">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Unfair Dismissal</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646</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179,124</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6,746</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13,749</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Sex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71</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995,128</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16,161</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53,403</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Race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52</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431,768</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10,253</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29,532</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Disability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124</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964,465</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17,218</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44,483</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Religious Belief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3</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20,000</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8,500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10,750</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Sexual Orientation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7</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47,297</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26,693</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27,070</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Age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12</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a:effectLst/>
                          <a:latin typeface="Arial" panose="020B0604020202020204" pitchFamily="34" charset="0"/>
                          <a:ea typeface="Times New Roman" charset="0"/>
                          <a:cs typeface="Arial" panose="020B0604020202020204" pitchFamily="34" charset="0"/>
                        </a:rPr>
                        <a:t>261,949</a:t>
                      </a:r>
                      <a:endParaRPr lang="en-GB" sz="1400" b="1" dirty="0">
                        <a:effectLst/>
                        <a:latin typeface="Arial" panose="020B0604020202020204" pitchFamily="34" charset="0"/>
                        <a:ea typeface="Times New Roman" charset="0"/>
                        <a:cs typeface="Arial" panose="020B0604020202020204" pitchFamily="34"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86,349</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dirty="0">
                          <a:effectLst/>
                          <a:latin typeface="Arial" panose="020B0604020202020204" pitchFamily="34" charset="0"/>
                          <a:ea typeface="Times New Roman" charset="0"/>
                          <a:cs typeface="Arial" panose="020B0604020202020204" pitchFamily="34" charset="0"/>
                        </a:rPr>
                        <a:t>102,891</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6" name="Rectangle 5">
            <a:extLst>
              <a:ext uri="{FF2B5EF4-FFF2-40B4-BE49-F238E27FC236}">
                <a16:creationId xmlns:a16="http://schemas.microsoft.com/office/drawing/2014/main" id="{6568AE12-91A3-A863-874C-D20F68797F52}"/>
              </a:ext>
            </a:extLst>
          </p:cNvPr>
          <p:cNvSpPr/>
          <p:nvPr/>
        </p:nvSpPr>
        <p:spPr>
          <a:xfrm>
            <a:off x="1250131" y="1711612"/>
            <a:ext cx="5416868" cy="369332"/>
          </a:xfrm>
          <a:prstGeom prst="rect">
            <a:avLst/>
          </a:prstGeom>
        </p:spPr>
        <p:txBody>
          <a:bodyPr wrap="none">
            <a:spAutoFit/>
          </a:bodyPr>
          <a:lstStyle/>
          <a:p>
            <a:pPr>
              <a:buClr>
                <a:schemeClr val="tx1"/>
              </a:buClr>
            </a:pPr>
            <a:r>
              <a:rPr lang="en-US" dirty="0">
                <a:latin typeface="Arial" panose="020B0604020202020204" pitchFamily="34" charset="0"/>
                <a:cs typeface="Arial" panose="020B0604020202020204" pitchFamily="34" charset="0"/>
              </a:rPr>
              <a:t>There were 97,489 applications made in this period</a:t>
            </a:r>
          </a:p>
        </p:txBody>
      </p:sp>
    </p:spTree>
    <p:extLst>
      <p:ext uri="{BB962C8B-B14F-4D97-AF65-F5344CB8AC3E}">
        <p14:creationId xmlns:p14="http://schemas.microsoft.com/office/powerpoint/2010/main" val="999444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7608" y="338556"/>
            <a:ext cx="5350598" cy="1653205"/>
          </a:xfrm>
        </p:spPr>
        <p:txBody>
          <a:bodyPr/>
          <a:lstStyle/>
          <a:p>
            <a:r>
              <a:rPr lang="en-GB" sz="4000" b="1" dirty="0"/>
              <a:t>Dealing with distressed members</a:t>
            </a:r>
            <a:endParaRPr lang="en-US" sz="4000" dirty="0">
              <a:latin typeface="Arial"/>
              <a:cs typeface="Arial"/>
            </a:endParaRPr>
          </a:p>
        </p:txBody>
      </p:sp>
      <p:sp>
        <p:nvSpPr>
          <p:cNvPr id="5" name="TextBox 4"/>
          <p:cNvSpPr txBox="1"/>
          <p:nvPr/>
        </p:nvSpPr>
        <p:spPr>
          <a:xfrm>
            <a:off x="1457608" y="2138735"/>
            <a:ext cx="8093798" cy="3926754"/>
          </a:xfrm>
          <a:prstGeom prst="rect">
            <a:avLst/>
          </a:prstGeom>
          <a:noFill/>
        </p:spPr>
        <p:txBody>
          <a:bodyPr wrap="square" lIns="0" tIns="0" rIns="0" bIns="0" rtlCol="0">
            <a:noAutofit/>
          </a:bodyPr>
          <a:lstStyle/>
          <a:p>
            <a:r>
              <a:rPr lang="en-GB" sz="2200" dirty="0">
                <a:latin typeface="Arial" panose="020B0604020202020204" pitchFamily="34" charset="0"/>
                <a:cs typeface="Arial" panose="020B0604020202020204" pitchFamily="34" charset="0"/>
              </a:rPr>
              <a:t>Members who are being disciplined or who have grievances against their employers are often frightened, hurt, angry or a mixture of all three. </a:t>
            </a:r>
          </a:p>
          <a:p>
            <a:pPr>
              <a:spcBef>
                <a:spcPts val="900"/>
              </a:spcBef>
            </a:pPr>
            <a:r>
              <a:rPr lang="en-GB" sz="2200" dirty="0">
                <a:latin typeface="Arial" panose="020B0604020202020204" pitchFamily="34" charset="0"/>
                <a:cs typeface="Arial" panose="020B0604020202020204" pitchFamily="34" charset="0"/>
              </a:rPr>
              <a:t>Your role is: </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help them set aside their emotional responses so that they are in a better position to deal with the situation at hand; </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assess their case and look for the best achievable outcome;</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help the member to take a realistic view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of their case and how it will progress.</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34387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legal wins">
            <a:extLst>
              <a:ext uri="{FF2B5EF4-FFF2-40B4-BE49-F238E27FC236}">
                <a16:creationId xmlns:a16="http://schemas.microsoft.com/office/drawing/2014/main" id="{C551A399-BEA5-3CE4-0E5B-E7FBDAC3EB46}"/>
              </a:ext>
            </a:extLst>
          </p:cNvPr>
          <p:cNvPicPr>
            <a:picLocks noChangeAspect="1"/>
          </p:cNvPicPr>
          <p:nvPr/>
        </p:nvPicPr>
        <p:blipFill>
          <a:blip r:embed="rId2"/>
          <a:stretch>
            <a:fillRect/>
          </a:stretch>
        </p:blipFill>
        <p:spPr>
          <a:xfrm>
            <a:off x="0" y="0"/>
            <a:ext cx="12192000" cy="6895590"/>
          </a:xfrm>
          <a:prstGeom prst="rect">
            <a:avLst/>
          </a:prstGeom>
        </p:spPr>
      </p:pic>
      <p:pic>
        <p:nvPicPr>
          <p:cNvPr id="2" name="Picture 1" descr="A poster with text and images">
            <a:extLst>
              <a:ext uri="{FF2B5EF4-FFF2-40B4-BE49-F238E27FC236}">
                <a16:creationId xmlns:a16="http://schemas.microsoft.com/office/drawing/2014/main" id="{55636950-0045-688E-7F69-16B3ED910388}"/>
              </a:ext>
            </a:extLst>
          </p:cNvPr>
          <p:cNvPicPr>
            <a:picLocks noChangeAspect="1"/>
          </p:cNvPicPr>
          <p:nvPr/>
        </p:nvPicPr>
        <p:blipFill>
          <a:blip r:embed="rId3"/>
          <a:stretch>
            <a:fillRect/>
          </a:stretch>
        </p:blipFill>
        <p:spPr>
          <a:xfrm>
            <a:off x="148345" y="0"/>
            <a:ext cx="12037378" cy="6890287"/>
          </a:xfrm>
          <a:prstGeom prst="rect">
            <a:avLst/>
          </a:prstGeom>
        </p:spPr>
      </p:pic>
    </p:spTree>
    <p:extLst>
      <p:ext uri="{BB962C8B-B14F-4D97-AF65-F5344CB8AC3E}">
        <p14:creationId xmlns:p14="http://schemas.microsoft.com/office/powerpoint/2010/main" val="2071100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fontAlgn="base">
              <a:spcAft>
                <a:spcPct val="0"/>
              </a:spcAft>
              <a:tabLst>
                <a:tab pos="215900" algn="l"/>
              </a:tabLst>
            </a:pPr>
            <a:r>
              <a:rPr lang="en-GB" altLang="en-US" sz="2400" dirty="0" bmk="_Toc53412931">
                <a:solidFill>
                  <a:srgbClr val="000000"/>
                </a:solidFill>
                <a:latin typeface="Arial" pitchFamily="34" charset="0"/>
                <a:ea typeface="+mn-ea"/>
                <a:cs typeface="Arial" pitchFamily="34" charset="0"/>
              </a:rPr>
              <a:t>Putting what you’ve learnt</a:t>
            </a:r>
            <a:br>
              <a:rPr lang="en-GB" altLang="en-US" sz="2400" dirty="0" bmk="_Toc53412931">
                <a:solidFill>
                  <a:srgbClr val="000000"/>
                </a:solidFill>
                <a:latin typeface="Arial" pitchFamily="34" charset="0"/>
                <a:ea typeface="+mn-ea"/>
                <a:cs typeface="Arial" pitchFamily="34" charset="0"/>
              </a:rPr>
            </a:br>
            <a:r>
              <a:rPr lang="en-GB" altLang="en-US" sz="2400" dirty="0" bmk="_Toc53412931">
                <a:solidFill>
                  <a:srgbClr val="000000"/>
                </a:solidFill>
                <a:latin typeface="Arial" pitchFamily="34" charset="0"/>
                <a:ea typeface="+mn-ea"/>
                <a:cs typeface="Arial" pitchFamily="34" charset="0"/>
              </a:rPr>
              <a:t>into practice</a:t>
            </a:r>
            <a:br>
              <a:rPr lang="en-GB" altLang="en-US" sz="1400" dirty="0">
                <a:solidFill>
                  <a:srgbClr val="000000"/>
                </a:solidFill>
                <a:latin typeface="Arial" pitchFamily="34" charset="0"/>
                <a:ea typeface="+mn-ea"/>
                <a:cs typeface="Arial" pitchFamily="34" charset="0"/>
              </a:rPr>
            </a:br>
            <a:r>
              <a:rPr lang="en-GB" altLang="en-US" sz="1000" b="0" dirty="0">
                <a:solidFill>
                  <a:srgbClr val="000000"/>
                </a:solidFill>
                <a:latin typeface="Arial" pitchFamily="34" charset="0"/>
                <a:ea typeface="Times" charset="0"/>
                <a:cs typeface="Arial" pitchFamily="34" charset="0"/>
              </a:rPr>
              <a:t>Spend a few minutes thinking about what you would like to do when you get back to your workplace and what you need to achieve this.</a:t>
            </a:r>
            <a:br>
              <a:rPr lang="en-GB" altLang="en-US" sz="1800" b="0" dirty="0">
                <a:solidFill>
                  <a:srgbClr val="000000"/>
                </a:solidFill>
                <a:latin typeface="Arial" pitchFamily="34" charset="0"/>
                <a:ea typeface="+mn-ea"/>
                <a:cs typeface="Arial" pitchFamily="34" charset="0"/>
              </a:rPr>
            </a:b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54136791"/>
              </p:ext>
            </p:extLst>
          </p:nvPr>
        </p:nvGraphicFramePr>
        <p:xfrm>
          <a:off x="1487606" y="2053989"/>
          <a:ext cx="5944135" cy="4384661"/>
        </p:xfrm>
        <a:graphic>
          <a:graphicData uri="http://schemas.openxmlformats.org/drawingml/2006/table">
            <a:tbl>
              <a:tblPr firstRow="1" firstCol="1" bandRow="1"/>
              <a:tblGrid>
                <a:gridCol w="5944135">
                  <a:extLst>
                    <a:ext uri="{9D8B030D-6E8A-4147-A177-3AD203B41FA5}">
                      <a16:colId xmlns:a16="http://schemas.microsoft.com/office/drawing/2014/main" val="20000"/>
                    </a:ext>
                  </a:extLst>
                </a:gridCol>
              </a:tblGrid>
              <a:tr h="659665">
                <a:tc>
                  <a:txBody>
                    <a:bodyPr/>
                    <a:lstStyle/>
                    <a:p>
                      <a:pPr>
                        <a:spcBef>
                          <a:spcPts val="900"/>
                        </a:spcBef>
                        <a:spcAft>
                          <a:spcPts val="0"/>
                        </a:spcAft>
                      </a:pPr>
                      <a:r>
                        <a:rPr lang="en-GB" sz="900" b="1" dirty="0">
                          <a:solidFill>
                            <a:srgbClr val="FFFFFF"/>
                          </a:solidFill>
                          <a:effectLst/>
                          <a:latin typeface="Arial"/>
                          <a:ea typeface="Times"/>
                        </a:rPr>
                        <a:t>Task</a:t>
                      </a:r>
                      <a:endParaRPr lang="en-GB" sz="500" dirty="0">
                        <a:effectLst/>
                        <a:latin typeface="Arial"/>
                        <a:ea typeface="Times"/>
                      </a:endParaRP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a:noFill/>
                    </a:lnB>
                    <a:solidFill>
                      <a:srgbClr val="1E998F"/>
                    </a:solidFill>
                  </a:tcPr>
                </a:tc>
                <a:extLst>
                  <a:ext uri="{0D108BD9-81ED-4DB2-BD59-A6C34878D82A}">
                    <a16:rowId xmlns:a16="http://schemas.microsoft.com/office/drawing/2014/main" val="10000"/>
                  </a:ext>
                </a:extLst>
              </a:tr>
              <a:tr h="720887">
                <a:tc>
                  <a:txBody>
                    <a:bodyPr/>
                    <a:lstStyle/>
                    <a:p>
                      <a:pPr>
                        <a:spcBef>
                          <a:spcPts val="900"/>
                        </a:spcBef>
                        <a:spcAft>
                          <a:spcPts val="0"/>
                        </a:spcAft>
                      </a:pPr>
                      <a:r>
                        <a:rPr lang="en-GB" sz="900" b="1" dirty="0">
                          <a:effectLst/>
                          <a:latin typeface="Arial"/>
                          <a:ea typeface="Times"/>
                        </a:rPr>
                        <a:t>Find out about your GDPR requirements and which resources you’ll have access </a:t>
                      </a:r>
                      <a:br>
                        <a:rPr lang="en-GB" sz="900" b="1" dirty="0">
                          <a:effectLst/>
                          <a:latin typeface="Arial"/>
                          <a:ea typeface="Times"/>
                        </a:rPr>
                      </a:br>
                      <a:r>
                        <a:rPr lang="en-GB" sz="900" b="1" dirty="0">
                          <a:effectLst/>
                          <a:latin typeface="Arial"/>
                          <a:ea typeface="Times"/>
                        </a:rPr>
                        <a:t>to as a case handler.</a:t>
                      </a:r>
                    </a:p>
                    <a:p>
                      <a:pPr marL="215900" indent="-215900">
                        <a:spcBef>
                          <a:spcPts val="600"/>
                        </a:spcBef>
                        <a:spcAft>
                          <a:spcPts val="0"/>
                        </a:spcAft>
                        <a:tabLst>
                          <a:tab pos="215900" algn="l"/>
                        </a:tabLst>
                      </a:pPr>
                      <a:r>
                        <a:rPr lang="en-GB" sz="900" b="1" dirty="0">
                          <a:effectLst/>
                          <a:latin typeface="Arial"/>
                          <a:ea typeface="Times"/>
                        </a:rPr>
                        <a:t> </a:t>
                      </a:r>
                    </a:p>
                    <a:p>
                      <a:pPr marL="215900" indent="-215900">
                        <a:spcBef>
                          <a:spcPts val="600"/>
                        </a:spcBef>
                        <a:spcAft>
                          <a:spcPts val="0"/>
                        </a:spcAft>
                        <a:tabLst>
                          <a:tab pos="215900" algn="l"/>
                        </a:tabLst>
                      </a:pPr>
                      <a:r>
                        <a:rPr lang="en-GB" sz="900" b="1" dirty="0">
                          <a:effectLst/>
                          <a:latin typeface="Arial"/>
                          <a:ea typeface="Times"/>
                        </a:rPr>
                        <a:t> </a:t>
                      </a:r>
                    </a:p>
                    <a:p>
                      <a:pPr marL="215900" indent="-215900">
                        <a:spcBef>
                          <a:spcPts val="600"/>
                        </a:spcBef>
                        <a:spcAft>
                          <a:spcPts val="0"/>
                        </a:spcAft>
                        <a:tabLst>
                          <a:tab pos="215900" algn="l"/>
                        </a:tabLs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a:noFill/>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1"/>
                  </a:ext>
                </a:extLst>
              </a:tr>
              <a:tr h="436658">
                <a:tc>
                  <a:txBody>
                    <a:bodyPr/>
                    <a:lstStyle/>
                    <a:p>
                      <a:pPr marL="342900" lvl="0" indent="-342900">
                        <a:spcBef>
                          <a:spcPts val="600"/>
                        </a:spcBef>
                        <a:spcAft>
                          <a:spcPts val="0"/>
                        </a:spcAft>
                        <a:buFont typeface="Symbol"/>
                        <a:buChar char=""/>
                        <a:tabLst>
                          <a:tab pos="215900" algn="l"/>
                        </a:tabLst>
                      </a:pPr>
                      <a:r>
                        <a:rPr lang="en-GB" sz="900" b="1" dirty="0">
                          <a:effectLst/>
                          <a:latin typeface="Arial"/>
                          <a:ea typeface="Times"/>
                        </a:rPr>
                        <a:t>Do you feel ready to take on your first case?   Y / N</a:t>
                      </a:r>
                    </a:p>
                    <a:p>
                      <a:pPr marL="215900" indent="-215900">
                        <a:spcBef>
                          <a:spcPts val="900"/>
                        </a:spcBef>
                        <a:spcAft>
                          <a:spcPts val="0"/>
                        </a:spcAft>
                        <a:tabLst>
                          <a:tab pos="215900" algn="l"/>
                        </a:tabLst>
                      </a:pPr>
                      <a:r>
                        <a:rPr lang="en-GB" sz="900" b="1" dirty="0">
                          <a:effectLst/>
                          <a:latin typeface="Arial"/>
                          <a:ea typeface="Times"/>
                        </a:rPr>
                        <a:t>If not, what else can we do to support you?</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2"/>
                  </a:ext>
                </a:extLst>
              </a:tr>
              <a:tr h="559556">
                <a:tc>
                  <a:txBody>
                    <a:bodyPr/>
                    <a:lstStyle/>
                    <a:p>
                      <a:pPr>
                        <a:spcBef>
                          <a:spcPts val="900"/>
                        </a:spcBef>
                        <a:spcAft>
                          <a:spcPts val="0"/>
                        </a:spcAft>
                      </a:pPr>
                      <a:r>
                        <a:rPr lang="en-GB" sz="900" b="1" dirty="0">
                          <a:effectLst/>
                          <a:latin typeface="Arial"/>
                          <a:ea typeface="Times"/>
                        </a:rPr>
                        <a:t>Ensure you’re familiar with the grievance/disciplinary procedures of your workplace.</a:t>
                      </a:r>
                    </a:p>
                    <a:p>
                      <a:pPr>
                        <a:spcBef>
                          <a:spcPts val="900"/>
                        </a:spcBef>
                        <a:spcAft>
                          <a:spcPts val="0"/>
                        </a:spcAft>
                      </a:pPr>
                      <a:r>
                        <a:rPr lang="en-GB" sz="900" b="1" dirty="0">
                          <a:effectLst/>
                          <a:latin typeface="Arial"/>
                          <a:ea typeface="Times"/>
                        </a:rPr>
                        <a:t>Do you have access to/know where to find your workplace policies?   Y / N</a:t>
                      </a:r>
                    </a:p>
                    <a:p>
                      <a:pPr>
                        <a:spcBef>
                          <a:spcPts val="900"/>
                        </a:spcBef>
                        <a:spcAft>
                          <a:spcPts val="0"/>
                        </a:spcAft>
                      </a:pPr>
                      <a:r>
                        <a:rPr lang="en-GB" sz="900" b="1" dirty="0">
                          <a:effectLst/>
                          <a:latin typeface="Arial"/>
                          <a:ea typeface="Times"/>
                        </a:rPr>
                        <a:t>Are you able to be present in investigation meetings?   Y / N</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3"/>
                  </a:ext>
                </a:extLst>
              </a:tr>
              <a:tr h="522251">
                <a:tc>
                  <a:txBody>
                    <a:bodyPr/>
                    <a:lstStyle/>
                    <a:p>
                      <a:pPr>
                        <a:spcBef>
                          <a:spcPts val="900"/>
                        </a:spcBef>
                        <a:spcAft>
                          <a:spcPts val="0"/>
                        </a:spcAft>
                      </a:pPr>
                      <a:r>
                        <a:rPr lang="en-GB" sz="900" b="1" dirty="0">
                          <a:effectLst/>
                          <a:latin typeface="Arial"/>
                          <a:ea typeface="Times"/>
                        </a:rPr>
                        <a:t>After attending this course, what will you stop doing?</a:t>
                      </a:r>
                    </a:p>
                    <a:p>
                      <a:pPr>
                        <a:spcBef>
                          <a:spcPts val="900"/>
                        </a:spcBef>
                        <a:spcAft>
                          <a:spcPts val="0"/>
                        </a:spcAf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4"/>
                  </a:ext>
                </a:extLst>
              </a:tr>
              <a:tr h="521582">
                <a:tc>
                  <a:txBody>
                    <a:bodyPr/>
                    <a:lstStyle/>
                    <a:p>
                      <a:pPr>
                        <a:spcBef>
                          <a:spcPts val="900"/>
                        </a:spcBef>
                        <a:spcAft>
                          <a:spcPts val="0"/>
                        </a:spcAft>
                      </a:pPr>
                      <a:r>
                        <a:rPr lang="en-GB" sz="900" b="1" dirty="0">
                          <a:effectLst/>
                          <a:latin typeface="Arial"/>
                          <a:ea typeface="Times"/>
                        </a:rPr>
                        <a:t>After attending this course, what will you continue to do?</a:t>
                      </a:r>
                    </a:p>
                    <a:p>
                      <a:pPr>
                        <a:spcBef>
                          <a:spcPts val="900"/>
                        </a:spcBef>
                        <a:spcAft>
                          <a:spcPts val="0"/>
                        </a:spcAf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5"/>
                  </a:ext>
                </a:extLst>
              </a:tr>
              <a:tr h="523923">
                <a:tc>
                  <a:txBody>
                    <a:bodyPr/>
                    <a:lstStyle/>
                    <a:p>
                      <a:pPr>
                        <a:spcBef>
                          <a:spcPts val="900"/>
                        </a:spcBef>
                        <a:spcAft>
                          <a:spcPts val="0"/>
                        </a:spcAft>
                      </a:pPr>
                      <a:r>
                        <a:rPr lang="en-GB" sz="900" b="1" dirty="0">
                          <a:effectLst/>
                          <a:latin typeface="Arial"/>
                          <a:ea typeface="Times"/>
                        </a:rPr>
                        <a:t>Based on your new knowledge, what will you start to do?</a:t>
                      </a:r>
                    </a:p>
                    <a:p>
                      <a:pPr>
                        <a:spcBef>
                          <a:spcPts val="900"/>
                        </a:spcBef>
                        <a:spcAft>
                          <a:spcPts val="0"/>
                        </a:spcAf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028" name="Picture 7" descr="A close up of a sign&#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594" y="333884"/>
            <a:ext cx="1116012"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8" descr="A picture containing logo&#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346" y="325946"/>
            <a:ext cx="1131887" cy="568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3922713" y="2744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Tree>
    <p:extLst>
      <p:ext uri="{BB962C8B-B14F-4D97-AF65-F5344CB8AC3E}">
        <p14:creationId xmlns:p14="http://schemas.microsoft.com/office/powerpoint/2010/main" val="1599318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3691" y="266136"/>
            <a:ext cx="8870517" cy="1074713"/>
          </a:xfrm>
        </p:spPr>
        <p:txBody>
          <a:bodyPr/>
          <a:lstStyle/>
          <a:p>
            <a:r>
              <a:rPr lang="en-GB" sz="4000" b="1" dirty="0"/>
              <a:t>And finally</a:t>
            </a:r>
            <a:endParaRPr lang="en-US" sz="4000" dirty="0">
              <a:latin typeface="Arial"/>
              <a:cs typeface="Arial"/>
            </a:endParaRPr>
          </a:p>
        </p:txBody>
      </p:sp>
      <p:sp>
        <p:nvSpPr>
          <p:cNvPr id="5" name="TextBox 4"/>
          <p:cNvSpPr txBox="1"/>
          <p:nvPr/>
        </p:nvSpPr>
        <p:spPr>
          <a:xfrm>
            <a:off x="1473693" y="1535837"/>
            <a:ext cx="6862440" cy="4724640"/>
          </a:xfrm>
          <a:prstGeom prst="rect">
            <a:avLst/>
          </a:prstGeom>
          <a:noFill/>
        </p:spPr>
        <p:txBody>
          <a:bodyPr wrap="square" lIns="0" tIns="0" rIns="0" bIns="0" rtlCol="0">
            <a:noAutofit/>
          </a:bodyPr>
          <a:lstStyle/>
          <a:p>
            <a:pPr>
              <a:spcBef>
                <a:spcPts val="900"/>
              </a:spcBef>
            </a:pPr>
            <a:r>
              <a:rPr lang="en-GB" sz="2200" b="1" dirty="0">
                <a:latin typeface="Arial" panose="020B0604020202020204" pitchFamily="34" charset="0"/>
                <a:cs typeface="Arial" panose="020B0604020202020204" pitchFamily="34" charset="0"/>
              </a:rPr>
              <a:t>I hope this training as been useful for you? </a:t>
            </a:r>
          </a:p>
          <a:p>
            <a:pPr>
              <a:spcBef>
                <a:spcPts val="900"/>
              </a:spcBef>
            </a:pPr>
            <a:r>
              <a:rPr lang="en-GB" sz="2000" dirty="0">
                <a:latin typeface="Arial" panose="020B0604020202020204" pitchFamily="34" charset="0"/>
                <a:cs typeface="Arial" panose="020B0604020202020204" pitchFamily="34" charset="0"/>
              </a:rPr>
              <a:t>Don’t forget the following:</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You will always be nervous when you start to represent members with their personal issues, just do your best</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If you are not sure ask a more experienced rep or a full-time officer that is what they are there for</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Your role as the rep is to ensure fairness is upheld in the workplace and policies are adhered to.</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If you reach an agreement with a manager in a meeting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back it up in writing. An example of the wording would be:</a:t>
            </a:r>
          </a:p>
          <a:p>
            <a:pPr marL="800100" lvl="1" indent="-342900">
              <a:spcBef>
                <a:spcPts val="900"/>
              </a:spcBef>
              <a:buFont typeface="Wingdings" pitchFamily="2" charset="2"/>
              <a:buChar char="§"/>
            </a:pPr>
            <a:r>
              <a:rPr lang="en-GB" sz="2000" dirty="0">
                <a:latin typeface="Arial" panose="020B0604020202020204" pitchFamily="34" charset="0"/>
                <a:cs typeface="Arial" panose="020B0604020202020204" pitchFamily="34" charset="0"/>
              </a:rPr>
              <a:t>Thank you for meeting me today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and just to clarify the following course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of action was agreed.</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265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849F-1A06-45A0-AC49-2A83248420DA}"/>
              </a:ext>
            </a:extLst>
          </p:cNvPr>
          <p:cNvSpPr>
            <a:spLocks noGrp="1"/>
          </p:cNvSpPr>
          <p:nvPr>
            <p:ph type="title"/>
          </p:nvPr>
        </p:nvSpPr>
        <p:spPr>
          <a:xfrm>
            <a:off x="794803" y="508000"/>
            <a:ext cx="7760988" cy="846606"/>
          </a:xfrm>
        </p:spPr>
        <p:txBody>
          <a:bodyPr/>
          <a:lstStyle/>
          <a:p>
            <a:r>
              <a:rPr lang="en-GB" dirty="0"/>
              <a:t>What next?</a:t>
            </a:r>
          </a:p>
        </p:txBody>
      </p:sp>
      <p:sp>
        <p:nvSpPr>
          <p:cNvPr id="3" name="Content Placeholder 2">
            <a:extLst>
              <a:ext uri="{FF2B5EF4-FFF2-40B4-BE49-F238E27FC236}">
                <a16:creationId xmlns:a16="http://schemas.microsoft.com/office/drawing/2014/main" id="{DB49C237-1B90-47D3-A01B-A02D582919A5}"/>
              </a:ext>
            </a:extLst>
          </p:cNvPr>
          <p:cNvSpPr>
            <a:spLocks noGrp="1"/>
          </p:cNvSpPr>
          <p:nvPr>
            <p:ph idx="1"/>
          </p:nvPr>
        </p:nvSpPr>
        <p:spPr>
          <a:xfrm>
            <a:off x="615462" y="1737360"/>
            <a:ext cx="9504484" cy="4612640"/>
          </a:xfrm>
        </p:spPr>
        <p:txBody>
          <a:bodyPr vert="horz" lIns="0" tIns="0" rIns="0" bIns="0" rtlCol="0" anchor="t">
            <a:normAutofit fontScale="77500" lnSpcReduction="20000"/>
          </a:bodyPr>
          <a:lstStyle/>
          <a:p>
            <a:endParaRPr lang="en-GB" dirty="0"/>
          </a:p>
          <a:p>
            <a:r>
              <a:rPr lang="en-GB" dirty="0">
                <a:latin typeface="Arial"/>
                <a:cs typeface="Arial"/>
              </a:rPr>
              <a:t>Negotiation Skills - runs over 3 mornings of the same week, Tuesday – Thursday, running 3 times a year online (as demand requires) and once a year via classroom over two days.</a:t>
            </a:r>
          </a:p>
          <a:p>
            <a:r>
              <a:rPr lang="en-GB" dirty="0">
                <a:latin typeface="Arial"/>
                <a:cs typeface="Arial"/>
              </a:rPr>
              <a:t>Employment Law – Runs twice over the year, 3 afternoons of 3 consecutive weeks and one classroom course over two days. </a:t>
            </a:r>
          </a:p>
          <a:p>
            <a:r>
              <a:rPr lang="en-GB" dirty="0">
                <a:latin typeface="Arial"/>
                <a:cs typeface="Arial"/>
              </a:rPr>
              <a:t>Public Speaking - 3 sessions planned  - one day course.</a:t>
            </a:r>
          </a:p>
          <a:p>
            <a:r>
              <a:rPr lang="en-GB" dirty="0">
                <a:latin typeface="Arial"/>
                <a:cs typeface="Arial"/>
              </a:rPr>
              <a:t>Formal hearing training - 3 sessions planned  - one day course.</a:t>
            </a:r>
          </a:p>
          <a:p>
            <a:endParaRPr lang="en-GB" dirty="0"/>
          </a:p>
          <a:p>
            <a:r>
              <a:rPr lang="en-GB" dirty="0">
                <a:latin typeface="Arial"/>
                <a:cs typeface="Arial"/>
              </a:rPr>
              <a:t>For more details on any course, please visit </a:t>
            </a:r>
            <a:r>
              <a:rPr lang="en-GB" dirty="0">
                <a:latin typeface="Arial"/>
                <a:cs typeface="Arial"/>
                <a:hlinkClick r:id="rId3"/>
              </a:rPr>
              <a:t>https://prospect.org.uk/training-for-reps/</a:t>
            </a:r>
          </a:p>
          <a:p>
            <a:r>
              <a:rPr lang="en-GB" dirty="0">
                <a:latin typeface="Arial"/>
                <a:cs typeface="Arial"/>
                <a:hlinkClick r:id="rId4"/>
              </a:rPr>
              <a:t>https://bectu.org.uk/training-for-reps/</a:t>
            </a:r>
            <a:endParaRPr lang="en-GB" dirty="0">
              <a:cs typeface="Arial"/>
            </a:endParaRPr>
          </a:p>
          <a:p>
            <a:r>
              <a:rPr lang="en-GB" dirty="0">
                <a:latin typeface="Arial"/>
                <a:cs typeface="Arial"/>
              </a:rPr>
              <a:t> or contact your Prospect/Bectu Official. </a:t>
            </a:r>
            <a:endParaRPr lang="en-GB" dirty="0"/>
          </a:p>
          <a:p>
            <a:endParaRPr lang="en-GB" dirty="0"/>
          </a:p>
        </p:txBody>
      </p:sp>
    </p:spTree>
    <p:extLst>
      <p:ext uri="{BB962C8B-B14F-4D97-AF65-F5344CB8AC3E}">
        <p14:creationId xmlns:p14="http://schemas.microsoft.com/office/powerpoint/2010/main" val="1655294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0164-9D24-B8A5-362B-67D2794D9576}"/>
              </a:ext>
            </a:extLst>
          </p:cNvPr>
          <p:cNvSpPr>
            <a:spLocks noGrp="1"/>
          </p:cNvSpPr>
          <p:nvPr>
            <p:ph type="title"/>
          </p:nvPr>
        </p:nvSpPr>
        <p:spPr>
          <a:xfrm>
            <a:off x="1475523" y="1690487"/>
            <a:ext cx="6661869" cy="1141406"/>
          </a:xfrm>
        </p:spPr>
        <p:txBody>
          <a:bodyPr>
            <a:normAutofit fontScale="90000"/>
          </a:bodyPr>
          <a:lstStyle/>
          <a:p>
            <a:r>
              <a:rPr lang="en-GB" dirty="0"/>
              <a:t>Evaluation &amp; EDI</a:t>
            </a:r>
            <a:br>
              <a:rPr lang="en-GB" dirty="0"/>
            </a:br>
            <a:endParaRPr lang="en-GB" dirty="0"/>
          </a:p>
        </p:txBody>
      </p:sp>
      <p:sp>
        <p:nvSpPr>
          <p:cNvPr id="3" name="Content Placeholder 2">
            <a:extLst>
              <a:ext uri="{FF2B5EF4-FFF2-40B4-BE49-F238E27FC236}">
                <a16:creationId xmlns:a16="http://schemas.microsoft.com/office/drawing/2014/main" id="{9C20E8AA-DD17-1F0F-6E12-61DE0342A484}"/>
              </a:ext>
            </a:extLst>
          </p:cNvPr>
          <p:cNvSpPr>
            <a:spLocks noGrp="1"/>
          </p:cNvSpPr>
          <p:nvPr>
            <p:ph idx="1"/>
          </p:nvPr>
        </p:nvSpPr>
        <p:spPr/>
        <p:txBody>
          <a:bodyPr/>
          <a:lstStyle/>
          <a:p>
            <a:r>
              <a:rPr lang="en-GB" dirty="0">
                <a:hlinkClick r:id="rId3"/>
              </a:rPr>
              <a:t>https://forms.office.com/e/5FCnzqRaMj</a:t>
            </a:r>
            <a:endParaRPr lang="en-GB" dirty="0"/>
          </a:p>
          <a:p>
            <a:endParaRPr lang="en-GB" dirty="0"/>
          </a:p>
          <a:p>
            <a:endParaRPr lang="en-GB" dirty="0"/>
          </a:p>
          <a:p>
            <a:r>
              <a:rPr lang="en-GB" dirty="0">
                <a:hlinkClick r:id="rId4"/>
              </a:rPr>
              <a:t>https://forms.office.com/e/ZQmRFJYa6i?origin=lprLink</a:t>
            </a:r>
            <a:endParaRPr lang="en-GB" dirty="0"/>
          </a:p>
          <a:p>
            <a:endParaRPr lang="en-GB" dirty="0"/>
          </a:p>
        </p:txBody>
      </p:sp>
      <p:pic>
        <p:nvPicPr>
          <p:cNvPr id="4" name="Picture 3">
            <a:extLst>
              <a:ext uri="{FF2B5EF4-FFF2-40B4-BE49-F238E27FC236}">
                <a16:creationId xmlns:a16="http://schemas.microsoft.com/office/drawing/2014/main" id="{BE50D4E2-A857-2D86-6645-9E52BB99DE53}"/>
              </a:ext>
            </a:extLst>
          </p:cNvPr>
          <p:cNvPicPr>
            <a:picLocks noChangeAspect="1"/>
          </p:cNvPicPr>
          <p:nvPr/>
        </p:nvPicPr>
        <p:blipFill>
          <a:blip r:embed="rId5"/>
          <a:stretch>
            <a:fillRect/>
          </a:stretch>
        </p:blipFill>
        <p:spPr>
          <a:xfrm>
            <a:off x="9309845" y="2119967"/>
            <a:ext cx="2063163" cy="2069713"/>
          </a:xfrm>
          <a:prstGeom prst="rect">
            <a:avLst/>
          </a:prstGeom>
        </p:spPr>
      </p:pic>
      <p:pic>
        <p:nvPicPr>
          <p:cNvPr id="7" name="Picture 6">
            <a:extLst>
              <a:ext uri="{FF2B5EF4-FFF2-40B4-BE49-F238E27FC236}">
                <a16:creationId xmlns:a16="http://schemas.microsoft.com/office/drawing/2014/main" id="{8C1E2C5F-7DAD-27C0-5DD2-F98FD7B0E8A6}"/>
              </a:ext>
            </a:extLst>
          </p:cNvPr>
          <p:cNvPicPr>
            <a:picLocks noChangeAspect="1"/>
          </p:cNvPicPr>
          <p:nvPr/>
        </p:nvPicPr>
        <p:blipFill>
          <a:blip r:embed="rId6"/>
          <a:stretch>
            <a:fillRect/>
          </a:stretch>
        </p:blipFill>
        <p:spPr>
          <a:xfrm flipH="1">
            <a:off x="9309846" y="4556631"/>
            <a:ext cx="2063163" cy="2063163"/>
          </a:xfrm>
          <a:prstGeom prst="rect">
            <a:avLst/>
          </a:prstGeom>
        </p:spPr>
      </p:pic>
    </p:spTree>
    <p:extLst>
      <p:ext uri="{BB962C8B-B14F-4D97-AF65-F5344CB8AC3E}">
        <p14:creationId xmlns:p14="http://schemas.microsoft.com/office/powerpoint/2010/main" val="3998300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2000" r="-1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F788-E987-D144-B584-D697CADF2998}"/>
              </a:ext>
            </a:extLst>
          </p:cNvPr>
          <p:cNvSpPr>
            <a:spLocks noGrp="1"/>
          </p:cNvSpPr>
          <p:nvPr>
            <p:ph type="title"/>
          </p:nvPr>
        </p:nvSpPr>
        <p:spPr>
          <a:xfrm>
            <a:off x="1475523" y="3291840"/>
            <a:ext cx="6428762" cy="3566160"/>
          </a:xfrm>
        </p:spPr>
        <p:txBody>
          <a:bodyPr anchor="t" anchorCtr="0">
            <a:noAutofit/>
          </a:bodyPr>
          <a:lstStyle/>
          <a:p>
            <a:r>
              <a:rPr lang="en-US" sz="4400" dirty="0"/>
              <a:t>Questions?</a:t>
            </a:r>
          </a:p>
        </p:txBody>
      </p:sp>
    </p:spTree>
    <p:extLst>
      <p:ext uri="{BB962C8B-B14F-4D97-AF65-F5344CB8AC3E}">
        <p14:creationId xmlns:p14="http://schemas.microsoft.com/office/powerpoint/2010/main" val="4157165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715" y="338558"/>
            <a:ext cx="8638862" cy="1951970"/>
          </a:xfrm>
        </p:spPr>
        <p:txBody>
          <a:bodyPr/>
          <a:lstStyle/>
          <a:p>
            <a:r>
              <a:rPr lang="en-GB" sz="4000" b="1" dirty="0"/>
              <a:t>Remember!</a:t>
            </a:r>
            <a:endParaRPr lang="en-US" sz="4000" dirty="0">
              <a:latin typeface="Arial"/>
              <a:cs typeface="Arial"/>
            </a:endParaRPr>
          </a:p>
        </p:txBody>
      </p:sp>
      <p:sp>
        <p:nvSpPr>
          <p:cNvPr id="5" name="TextBox 4"/>
          <p:cNvSpPr txBox="1"/>
          <p:nvPr/>
        </p:nvSpPr>
        <p:spPr>
          <a:xfrm>
            <a:off x="1475715" y="2534969"/>
            <a:ext cx="10021787" cy="3370153"/>
          </a:xfrm>
          <a:prstGeom prst="rect">
            <a:avLst/>
          </a:prstGeom>
          <a:noFill/>
        </p:spPr>
        <p:txBody>
          <a:bodyPr wrap="square" lIns="0" tIns="0" rIns="0" bIns="0" rtlCol="0">
            <a:noAutofit/>
          </a:bodyPr>
          <a:lstStyle/>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Manage expectations</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It may need tough love</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You are not a counsellor</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Signpost members to employer assistance programs/other </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Look after yourself</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49637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715" y="338558"/>
            <a:ext cx="8638862" cy="1951970"/>
          </a:xfrm>
        </p:spPr>
        <p:txBody>
          <a:bodyPr/>
          <a:lstStyle/>
          <a:p>
            <a:r>
              <a:rPr lang="en-GB" sz="4000" dirty="0"/>
              <a:t>Recap</a:t>
            </a:r>
            <a:endParaRPr lang="en-US" sz="4000" dirty="0">
              <a:latin typeface="Arial"/>
              <a:cs typeface="Arial"/>
            </a:endParaRPr>
          </a:p>
        </p:txBody>
      </p:sp>
      <p:sp>
        <p:nvSpPr>
          <p:cNvPr id="5" name="TextBox 4"/>
          <p:cNvSpPr txBox="1"/>
          <p:nvPr/>
        </p:nvSpPr>
        <p:spPr>
          <a:xfrm>
            <a:off x="1475715" y="2534969"/>
            <a:ext cx="10021787" cy="3370153"/>
          </a:xfrm>
          <a:prstGeom prst="rect">
            <a:avLst/>
          </a:prstGeom>
          <a:noFill/>
        </p:spPr>
        <p:txBody>
          <a:bodyPr wrap="square" lIns="0" tIns="0" rIns="0" bIns="0" rtlCol="0">
            <a:noAutofit/>
          </a:bodyPr>
          <a:lstStyle/>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Q&amp;A on what has been learned so far…</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471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5522" y="1593410"/>
            <a:ext cx="6156549" cy="3825358"/>
          </a:xfrm>
        </p:spPr>
        <p:txBody>
          <a:bodyPr vert="horz" lIns="0" tIns="0" rIns="0" bIns="0" rtlCol="0" anchor="t">
            <a:normAutofit fontScale="92500" lnSpcReduction="10000"/>
          </a:bodyPr>
          <a:lstStyle/>
          <a:p>
            <a:pPr marL="0" indent="0">
              <a:spcBef>
                <a:spcPts val="900"/>
              </a:spcBef>
              <a:buNone/>
            </a:pPr>
            <a:r>
              <a:rPr lang="en-GB" sz="2200" b="1" dirty="0">
                <a:solidFill>
                  <a:schemeClr val="accent1"/>
                </a:solidFill>
                <a:latin typeface="Arial"/>
                <a:cs typeface="Arial"/>
              </a:rPr>
              <a:t>Q1. </a:t>
            </a:r>
            <a:r>
              <a:rPr lang="en-GB" sz="2200" b="1" dirty="0">
                <a:latin typeface="Arial"/>
                <a:cs typeface="Arial"/>
              </a:rPr>
              <a:t>How should a rep behave during the formal process</a:t>
            </a:r>
          </a:p>
          <a:p>
            <a:pPr marL="0" indent="0">
              <a:spcBef>
                <a:spcPts val="900"/>
              </a:spcBef>
              <a:buNone/>
            </a:pPr>
            <a:r>
              <a:rPr lang="en-GB" sz="2200" b="1" dirty="0">
                <a:solidFill>
                  <a:schemeClr val="accent1"/>
                </a:solidFill>
                <a:latin typeface="Arial"/>
                <a:cs typeface="Arial"/>
              </a:rPr>
              <a:t>Q2. </a:t>
            </a:r>
            <a:r>
              <a:rPr lang="en-GB" sz="2200" b="1" dirty="0">
                <a:latin typeface="Arial"/>
                <a:cs typeface="Arial"/>
              </a:rPr>
              <a:t>What should a rep take with them to a formal meeting? </a:t>
            </a:r>
          </a:p>
          <a:p>
            <a:pPr marL="0" indent="0">
              <a:spcBef>
                <a:spcPts val="900"/>
              </a:spcBef>
              <a:buNone/>
            </a:pPr>
            <a:r>
              <a:rPr lang="en-GB" sz="2200" b="1" dirty="0">
                <a:solidFill>
                  <a:schemeClr val="accent1"/>
                </a:solidFill>
                <a:latin typeface="Arial"/>
                <a:cs typeface="Arial"/>
              </a:rPr>
              <a:t>Q3. </a:t>
            </a:r>
            <a:r>
              <a:rPr lang="en-GB" sz="2200" b="1" dirty="0">
                <a:latin typeface="Arial"/>
                <a:cs typeface="Arial"/>
              </a:rPr>
              <a:t>Can a rep ask questions of a hearing manager or investigator? </a:t>
            </a:r>
          </a:p>
          <a:p>
            <a:pPr marL="0" indent="0">
              <a:spcBef>
                <a:spcPts val="900"/>
              </a:spcBef>
              <a:buNone/>
            </a:pPr>
            <a:r>
              <a:rPr lang="en-GB" sz="2200" b="1" dirty="0">
                <a:solidFill>
                  <a:schemeClr val="accent1"/>
                </a:solidFill>
                <a:latin typeface="Arial"/>
                <a:cs typeface="Arial"/>
              </a:rPr>
              <a:t>Q4. </a:t>
            </a:r>
            <a:r>
              <a:rPr lang="en-GB" sz="2200" b="1" dirty="0">
                <a:latin typeface="Arial"/>
                <a:cs typeface="Arial"/>
              </a:rPr>
              <a:t>Can a rep answer for a member in a formal meeting?</a:t>
            </a:r>
          </a:p>
          <a:p>
            <a:pPr marL="0" indent="0">
              <a:spcBef>
                <a:spcPts val="900"/>
              </a:spcBef>
              <a:buNone/>
            </a:pPr>
            <a:r>
              <a:rPr lang="en-GB" sz="2200" b="1" dirty="0">
                <a:solidFill>
                  <a:schemeClr val="accent1"/>
                </a:solidFill>
                <a:latin typeface="Arial"/>
                <a:cs typeface="Arial"/>
              </a:rPr>
              <a:t>Q5. </a:t>
            </a:r>
            <a:r>
              <a:rPr lang="en-GB" sz="2200" b="1" dirty="0">
                <a:latin typeface="Arial"/>
                <a:cs typeface="Arial"/>
              </a:rPr>
              <a:t>What can a rep do/ask during a formal meeting?</a:t>
            </a:r>
          </a:p>
          <a:p>
            <a:pPr marL="0" indent="0">
              <a:spcBef>
                <a:spcPts val="900"/>
              </a:spcBef>
              <a:buNone/>
            </a:pPr>
            <a:r>
              <a:rPr lang="en-GB" sz="2200" b="1" dirty="0">
                <a:solidFill>
                  <a:schemeClr val="accent6">
                    <a:lumMod val="76000"/>
                  </a:schemeClr>
                </a:solidFill>
                <a:latin typeface="Arial"/>
                <a:cs typeface="Arial"/>
              </a:rPr>
              <a:t>Q6</a:t>
            </a:r>
            <a:r>
              <a:rPr lang="en-GB" sz="2200" b="1" dirty="0">
                <a:latin typeface="Arial"/>
                <a:cs typeface="Arial"/>
              </a:rPr>
              <a:t>. How do you know it is a formal meeting?</a:t>
            </a:r>
          </a:p>
        </p:txBody>
      </p:sp>
    </p:spTree>
    <p:extLst>
      <p:ext uri="{BB962C8B-B14F-4D97-AF65-F5344CB8AC3E}">
        <p14:creationId xmlns:p14="http://schemas.microsoft.com/office/powerpoint/2010/main" val="167629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7504361" cy="1793053"/>
          </a:xfrm>
        </p:spPr>
        <p:txBody>
          <a:bodyPr/>
          <a:lstStyle/>
          <a:p>
            <a:r>
              <a:rPr lang="en-US" dirty="0">
                <a:latin typeface="Arial"/>
                <a:cs typeface="Arial"/>
              </a:rPr>
              <a:t>Managing members expectations</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9</a:t>
            </a:r>
          </a:p>
        </p:txBody>
      </p:sp>
    </p:spTree>
    <p:extLst>
      <p:ext uri="{BB962C8B-B14F-4D97-AF65-F5344CB8AC3E}">
        <p14:creationId xmlns:p14="http://schemas.microsoft.com/office/powerpoint/2010/main" val="369292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714" y="201320"/>
            <a:ext cx="5748951" cy="2025832"/>
          </a:xfrm>
        </p:spPr>
        <p:txBody>
          <a:bodyPr>
            <a:normAutofit/>
          </a:bodyPr>
          <a:lstStyle/>
          <a:p>
            <a:r>
              <a:rPr lang="en-US" dirty="0"/>
              <a:t>Managing members expectations</a:t>
            </a:r>
          </a:p>
        </p:txBody>
      </p:sp>
      <p:sp>
        <p:nvSpPr>
          <p:cNvPr id="3" name="Content Placeholder 2"/>
          <p:cNvSpPr>
            <a:spLocks noGrp="1"/>
          </p:cNvSpPr>
          <p:nvPr>
            <p:ph idx="1"/>
          </p:nvPr>
        </p:nvSpPr>
        <p:spPr>
          <a:xfrm>
            <a:off x="1475715" y="2453489"/>
            <a:ext cx="6237838" cy="3775294"/>
          </a:xfrm>
        </p:spPr>
        <p:txBody>
          <a:bodyPr>
            <a:noAutofit/>
          </a:bodyPr>
          <a:lstStyle/>
          <a:p>
            <a:pPr>
              <a:spcBef>
                <a:spcPts val="900"/>
              </a:spcBef>
              <a:buClr>
                <a:schemeClr val="tx1"/>
              </a:buClr>
            </a:pPr>
            <a:r>
              <a:rPr lang="en-GB" sz="2400" dirty="0"/>
              <a:t>Not every problem or complaint is justified</a:t>
            </a:r>
          </a:p>
          <a:p>
            <a:pPr>
              <a:spcBef>
                <a:spcPts val="900"/>
              </a:spcBef>
              <a:buClr>
                <a:schemeClr val="tx1"/>
              </a:buClr>
            </a:pPr>
            <a:r>
              <a:rPr lang="en-GB" sz="2400" dirty="0"/>
              <a:t>Be clear with member if you need to refer to someone else</a:t>
            </a:r>
          </a:p>
          <a:p>
            <a:pPr>
              <a:spcBef>
                <a:spcPts val="900"/>
              </a:spcBef>
              <a:buClr>
                <a:schemeClr val="tx1"/>
              </a:buClr>
            </a:pPr>
            <a:r>
              <a:rPr lang="en-GB" sz="2400" dirty="0"/>
              <a:t>You may have to put the other point of view</a:t>
            </a:r>
          </a:p>
          <a:p>
            <a:pPr>
              <a:spcBef>
                <a:spcPts val="900"/>
              </a:spcBef>
              <a:buClr>
                <a:schemeClr val="tx1"/>
              </a:buClr>
            </a:pPr>
            <a:r>
              <a:rPr lang="en-GB" sz="2400" dirty="0"/>
              <a:t>Union agreements cannot be broken for just one person</a:t>
            </a:r>
          </a:p>
          <a:p>
            <a:pPr>
              <a:spcBef>
                <a:spcPts val="900"/>
              </a:spcBef>
              <a:buClr>
                <a:schemeClr val="tx1"/>
              </a:buClr>
            </a:pPr>
            <a:r>
              <a:rPr lang="en-GB" sz="2400" dirty="0"/>
              <a:t>Be realistic with when you can be back in touch.</a:t>
            </a:r>
            <a:endParaRPr lang="en-US" sz="2400" dirty="0"/>
          </a:p>
        </p:txBody>
      </p:sp>
    </p:spTree>
    <p:extLst>
      <p:ext uri="{BB962C8B-B14F-4D97-AF65-F5344CB8AC3E}">
        <p14:creationId xmlns:p14="http://schemas.microsoft.com/office/powerpoint/2010/main" val="1737152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523" y="1220195"/>
            <a:ext cx="7760988" cy="1523004"/>
          </a:xfrm>
        </p:spPr>
        <p:txBody>
          <a:bodyPr/>
          <a:lstStyle/>
          <a:p>
            <a:r>
              <a:rPr lang="en-US" dirty="0"/>
              <a:t>Activity I: </a:t>
            </a:r>
            <a:br>
              <a:rPr lang="en-US" dirty="0"/>
            </a:br>
            <a:r>
              <a:rPr lang="en-US" dirty="0"/>
              <a:t>Managing expectations</a:t>
            </a:r>
          </a:p>
        </p:txBody>
      </p:sp>
      <p:sp>
        <p:nvSpPr>
          <p:cNvPr id="3" name="Content Placeholder 2"/>
          <p:cNvSpPr>
            <a:spLocks noGrp="1"/>
          </p:cNvSpPr>
          <p:nvPr>
            <p:ph idx="1"/>
          </p:nvPr>
        </p:nvSpPr>
        <p:spPr>
          <a:xfrm>
            <a:off x="1475523" y="3060071"/>
            <a:ext cx="5903051" cy="2910957"/>
          </a:xfrm>
        </p:spPr>
        <p:txBody>
          <a:bodyPr vert="horz" lIns="0" tIns="0" rIns="0" bIns="0" rtlCol="0" anchor="t">
            <a:normAutofit/>
          </a:bodyPr>
          <a:lstStyle/>
          <a:p>
            <a:pPr>
              <a:buClr>
                <a:schemeClr val="tx1"/>
              </a:buClr>
            </a:pPr>
            <a:r>
              <a:rPr lang="en-GB" sz="2400" dirty="0">
                <a:latin typeface="Arial"/>
                <a:cs typeface="Arial"/>
              </a:rPr>
              <a:t>The e-mail below is from a longstanding member who wants you to help them. You have 5-10 minutes to come up with a bullet point list of how you would deal with the attached email.</a:t>
            </a:r>
          </a:p>
        </p:txBody>
      </p:sp>
    </p:spTree>
    <p:extLst>
      <p:ext uri="{BB962C8B-B14F-4D97-AF65-F5344CB8AC3E}">
        <p14:creationId xmlns:p14="http://schemas.microsoft.com/office/powerpoint/2010/main" val="23895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7504361" cy="1304165"/>
          </a:xfrm>
        </p:spPr>
        <p:txBody>
          <a:bodyPr/>
          <a:lstStyle/>
          <a:p>
            <a:r>
              <a:rPr lang="en-US" dirty="0">
                <a:latin typeface="Arial"/>
                <a:cs typeface="Arial"/>
              </a:rPr>
              <a:t>Grievances</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10</a:t>
            </a:r>
          </a:p>
        </p:txBody>
      </p:sp>
    </p:spTree>
    <p:extLst>
      <p:ext uri="{BB962C8B-B14F-4D97-AF65-F5344CB8AC3E}">
        <p14:creationId xmlns:p14="http://schemas.microsoft.com/office/powerpoint/2010/main" val="4132324142"/>
      </p:ext>
    </p:extLst>
  </p:cSld>
  <p:clrMapOvr>
    <a:masterClrMapping/>
  </p:clrMapOvr>
</p:sld>
</file>

<file path=ppt/theme/theme1.xml><?xml version="1.0" encoding="utf-8"?>
<a:theme xmlns:a="http://schemas.openxmlformats.org/drawingml/2006/main" name="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2.xml><?xml version="1.0" encoding="utf-8"?>
<a:theme xmlns:a="http://schemas.openxmlformats.org/drawingml/2006/main" name="1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3.xml><?xml version="1.0" encoding="utf-8"?>
<a:theme xmlns:a="http://schemas.openxmlformats.org/drawingml/2006/main" name="2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4.xml><?xml version="1.0" encoding="utf-8"?>
<a:theme xmlns:a="http://schemas.openxmlformats.org/drawingml/2006/main" name="3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5.xml><?xml version="1.0" encoding="utf-8"?>
<a:theme xmlns:a="http://schemas.openxmlformats.org/drawingml/2006/main" name="8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6.xml><?xml version="1.0" encoding="utf-8"?>
<a:theme xmlns:a="http://schemas.openxmlformats.org/drawingml/2006/main" name="4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7.xml><?xml version="1.0" encoding="utf-8"?>
<a:theme xmlns:a="http://schemas.openxmlformats.org/drawingml/2006/main" name="5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D7AC766A08B146B6390D5D437781FB" ma:contentTypeVersion="19" ma:contentTypeDescription="Create a new document." ma:contentTypeScope="" ma:versionID="d5f17128a432b65fc8aa92700b0fa4dd">
  <xsd:schema xmlns:xsd="http://www.w3.org/2001/XMLSchema" xmlns:xs="http://www.w3.org/2001/XMLSchema" xmlns:p="http://schemas.microsoft.com/office/2006/metadata/properties" xmlns:ns2="0ecf5486-e989-4379-bfee-e9488933998c" xmlns:ns3="95c4e850-32b5-4d18-96f2-9b7a5c16f8c4" targetNamespace="http://schemas.microsoft.com/office/2006/metadata/properties" ma:root="true" ma:fieldsID="a26d77bebca3477cfdc982135ab9a3b6" ns2:_="" ns3:_="">
    <xsd:import namespace="0ecf5486-e989-4379-bfee-e9488933998c"/>
    <xsd:import namespace="95c4e850-32b5-4d18-96f2-9b7a5c16f8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f5486-e989-4379-bfee-e948893399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db10955-4951-4066-b3c1-96eb136e60ed"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c4e850-32b5-4d18-96f2-9b7a5c16f8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8009270-4462-4200-a448-d84ec13952d8}" ma:internalName="TaxCatchAll" ma:showField="CatchAllData" ma:web="95c4e850-32b5-4d18-96f2-9b7a5c16f8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cf5486-e989-4379-bfee-e9488933998c">
      <Terms xmlns="http://schemas.microsoft.com/office/infopath/2007/PartnerControls"/>
    </lcf76f155ced4ddcb4097134ff3c332f>
    <TaxCatchAll xmlns="95c4e850-32b5-4d18-96f2-9b7a5c16f8c4" xsi:nil="true"/>
  </documentManagement>
</p:properties>
</file>

<file path=customXml/itemProps1.xml><?xml version="1.0" encoding="utf-8"?>
<ds:datastoreItem xmlns:ds="http://schemas.openxmlformats.org/officeDocument/2006/customXml" ds:itemID="{8ED2461F-4D1E-4AEE-949A-91ED3BF671CF}"/>
</file>

<file path=customXml/itemProps2.xml><?xml version="1.0" encoding="utf-8"?>
<ds:datastoreItem xmlns:ds="http://schemas.openxmlformats.org/officeDocument/2006/customXml" ds:itemID="{E46C30C2-024A-4068-95A7-215F0531F18E}">
  <ds:schemaRefs>
    <ds:schemaRef ds:uri="http://schemas.microsoft.com/sharepoint/v3/contenttype/forms"/>
  </ds:schemaRefs>
</ds:datastoreItem>
</file>

<file path=customXml/itemProps3.xml><?xml version="1.0" encoding="utf-8"?>
<ds:datastoreItem xmlns:ds="http://schemas.openxmlformats.org/officeDocument/2006/customXml" ds:itemID="{88EB0A25-E368-4429-A96E-A6BDEFEDDD70}">
  <ds:schemaRefs>
    <ds:schemaRef ds:uri="0ecf5486-e989-4379-bfee-e9488933998c"/>
    <ds:schemaRef ds:uri="95c4e850-32b5-4d18-96f2-9b7a5c16f8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2019-01388-Template-Prospect-Powerpoint-template-Version-12-09-2019</Template>
  <TotalTime>93</TotalTime>
  <Words>2808</Words>
  <Application>Microsoft Office PowerPoint</Application>
  <PresentationFormat>Widescreen</PresentationFormat>
  <Paragraphs>303</Paragraphs>
  <Slides>25</Slides>
  <Notes>24</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25</vt:i4>
      </vt:variant>
    </vt:vector>
  </HeadingPairs>
  <TitlesOfParts>
    <vt:vector size="38" baseType="lpstr">
      <vt:lpstr>Arial</vt:lpstr>
      <vt:lpstr>Calibri</vt:lpstr>
      <vt:lpstr>Symbol</vt:lpstr>
      <vt:lpstr>Tahoma</vt:lpstr>
      <vt:lpstr>Wingdings</vt:lpstr>
      <vt:lpstr>Wingdings 3</vt:lpstr>
      <vt:lpstr>Prospect-Bectu-theme</vt:lpstr>
      <vt:lpstr>1_Prospect-Bectu-theme</vt:lpstr>
      <vt:lpstr>2_Prospect-Bectu-theme</vt:lpstr>
      <vt:lpstr>3_Prospect-Bectu-theme</vt:lpstr>
      <vt:lpstr>8_Prospect-Bectu-theme</vt:lpstr>
      <vt:lpstr>4_Prospect-Bectu-theme</vt:lpstr>
      <vt:lpstr>5_Prospect-Bectu-theme</vt:lpstr>
      <vt:lpstr>Activity H: A real case what really happened</vt:lpstr>
      <vt:lpstr>Dealing with distressed members</vt:lpstr>
      <vt:lpstr>Remember!</vt:lpstr>
      <vt:lpstr>Recap</vt:lpstr>
      <vt:lpstr>PowerPoint Presentation</vt:lpstr>
      <vt:lpstr>Managing members expectations</vt:lpstr>
      <vt:lpstr>Managing members expectations</vt:lpstr>
      <vt:lpstr>Activity I:  Managing expectations</vt:lpstr>
      <vt:lpstr>Grievances</vt:lpstr>
      <vt:lpstr>Formal casework documentation</vt:lpstr>
      <vt:lpstr>Formal casework documentation</vt:lpstr>
      <vt:lpstr>Activity J:  Sharon’s grievance</vt:lpstr>
      <vt:lpstr>The real case outcome</vt:lpstr>
      <vt:lpstr>Internet use at work</vt:lpstr>
      <vt:lpstr> Activity K: Assisting a member with a formal letter</vt:lpstr>
      <vt:lpstr>There must be a law against it</vt:lpstr>
      <vt:lpstr>There must be a law against it…?</vt:lpstr>
      <vt:lpstr>The reality</vt:lpstr>
      <vt:lpstr>Employment Tribunal Statistics – 2023/24</vt:lpstr>
      <vt:lpstr>PowerPoint Presentation</vt:lpstr>
      <vt:lpstr>Putting what you’ve learnt into practice Spend a few minutes thinking about what you would like to do when you get back to your workplace and what you need to achieve this. </vt:lpstr>
      <vt:lpstr>And finally</vt:lpstr>
      <vt:lpstr>What next?</vt:lpstr>
      <vt:lpstr>Evaluation &amp; EDI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Sharratt</dc:creator>
  <cp:lastModifiedBy>Martin Roberts</cp:lastModifiedBy>
  <cp:revision>31</cp:revision>
  <cp:lastPrinted>2020-02-20T12:30:12Z</cp:lastPrinted>
  <dcterms:created xsi:type="dcterms:W3CDTF">2019-10-02T11:31:35Z</dcterms:created>
  <dcterms:modified xsi:type="dcterms:W3CDTF">2025-06-19T10:16:02Z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-888724980</vt:i4>
  </property>
  <property fmtid="{D5CDD505-2E9C-101B-9397-08002B2CF9AE}" pid="3" name="_NewReviewCycle">
    <vt:lpwstr/>
  </property>
  <property fmtid="{D5CDD505-2E9C-101B-9397-08002B2CF9AE}" pid="4" name="_EmailSubject">
    <vt:lpwstr>Reps part 2 updated.</vt:lpwstr>
  </property>
  <property fmtid="{D5CDD505-2E9C-101B-9397-08002B2CF9AE}" pid="5" name="_AuthorEmail">
    <vt:lpwstr>Kathryn.Sharratt@prospect.org.uk</vt:lpwstr>
  </property>
  <property fmtid="{D5CDD505-2E9C-101B-9397-08002B2CF9AE}" pid="6" name="_AuthorEmailDisplayName">
    <vt:lpwstr>Kathryn Sharratt</vt:lpwstr>
  </property>
  <property fmtid="{D5CDD505-2E9C-101B-9397-08002B2CF9AE}" pid="7" name="ContentTypeId">
    <vt:lpwstr>0x010100D8D7AC766A08B146B6390D5D437781FB</vt:lpwstr>
  </property>
  <property fmtid="{D5CDD505-2E9C-101B-9397-08002B2CF9AE}" pid="8" name="MediaServiceImageTags">
    <vt:lpwstr/>
  </property>
</Properties>
</file>