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2"/>
  </p:notesMasterIdLst>
  <p:sldIdLst>
    <p:sldId id="563" r:id="rId5"/>
    <p:sldId id="517" r:id="rId6"/>
    <p:sldId id="516" r:id="rId7"/>
    <p:sldId id="575" r:id="rId8"/>
    <p:sldId id="524" r:id="rId9"/>
    <p:sldId id="525" r:id="rId10"/>
    <p:sldId id="583" r:id="rId11"/>
    <p:sldId id="561" r:id="rId12"/>
    <p:sldId id="554" r:id="rId13"/>
    <p:sldId id="553" r:id="rId14"/>
    <p:sldId id="558" r:id="rId15"/>
    <p:sldId id="510" r:id="rId16"/>
    <p:sldId id="512" r:id="rId17"/>
    <p:sldId id="535" r:id="rId18"/>
    <p:sldId id="569" r:id="rId19"/>
    <p:sldId id="587" r:id="rId20"/>
    <p:sldId id="582" r:id="rId21"/>
    <p:sldId id="560" r:id="rId22"/>
    <p:sldId id="576" r:id="rId23"/>
    <p:sldId id="564" r:id="rId24"/>
    <p:sldId id="577" r:id="rId25"/>
    <p:sldId id="591" r:id="rId26"/>
    <p:sldId id="584" r:id="rId27"/>
    <p:sldId id="589" r:id="rId28"/>
    <p:sldId id="552" r:id="rId29"/>
    <p:sldId id="580" r:id="rId30"/>
    <p:sldId id="5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1812E-541A-4E00-8D55-391E01B4ED15}">
          <p14:sldIdLst>
            <p14:sldId id="563"/>
            <p14:sldId id="517"/>
            <p14:sldId id="516"/>
            <p14:sldId id="575"/>
            <p14:sldId id="524"/>
            <p14:sldId id="525"/>
            <p14:sldId id="583"/>
            <p14:sldId id="561"/>
            <p14:sldId id="554"/>
            <p14:sldId id="553"/>
            <p14:sldId id="558"/>
            <p14:sldId id="510"/>
            <p14:sldId id="512"/>
            <p14:sldId id="535"/>
            <p14:sldId id="569"/>
            <p14:sldId id="587"/>
            <p14:sldId id="582"/>
            <p14:sldId id="560"/>
            <p14:sldId id="576"/>
            <p14:sldId id="564"/>
            <p14:sldId id="577"/>
            <p14:sldId id="591"/>
            <p14:sldId id="584"/>
            <p14:sldId id="589"/>
            <p14:sldId id="552"/>
            <p14:sldId id="580"/>
            <p14:sldId id="5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E891A-69CE-3B5D-EB07-EA9B9363EBBC}" v="3" dt="2025-07-30T11:07:16.569"/>
    <p1510:client id="{6F72F8B0-CF34-A861-9863-213E07B1071F}" v="1" dt="2025-07-29T09:38:08.082"/>
    <p1510:client id="{8F912F65-5148-9AAF-F8F4-141A6C42D9D0}" v="2" dt="2025-07-30T15:13:54.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6F72F8B0-CF34-A861-9863-213E07B1071F}"/>
    <pc:docChg chg="addSld modSection">
      <pc:chgData name="Kathryn Sharratt" userId="S::kathryn.sharratt@prospect.org.uk::97cf956a-b3a7-4e73-864d-44684f77c5c1" providerId="AD" clId="Web-{6F72F8B0-CF34-A861-9863-213E07B1071F}" dt="2025-07-29T09:38:08.082" v="0"/>
      <pc:docMkLst>
        <pc:docMk/>
      </pc:docMkLst>
      <pc:sldChg chg="add">
        <pc:chgData name="Kathryn Sharratt" userId="S::kathryn.sharratt@prospect.org.uk::97cf956a-b3a7-4e73-864d-44684f77c5c1" providerId="AD" clId="Web-{6F72F8B0-CF34-A861-9863-213E07B1071F}" dt="2025-07-29T09:38:08.082" v="0"/>
        <pc:sldMkLst>
          <pc:docMk/>
          <pc:sldMk cId="3479891633" sldId="585"/>
        </pc:sldMkLst>
      </pc:sldChg>
    </pc:docChg>
  </pc:docChgLst>
  <pc:docChgLst>
    <pc:chgData name="Martin Roberts" userId="S::martin.roberts@prospect.org.uk::809e680c-7cbe-4ca5-8db2-be1c15666466" providerId="AD" clId="Web-{8F912F65-5148-9AAF-F8F4-141A6C42D9D0}"/>
    <pc:docChg chg="addSld delSld modSection">
      <pc:chgData name="Martin Roberts" userId="S::martin.roberts@prospect.org.uk::809e680c-7cbe-4ca5-8db2-be1c15666466" providerId="AD" clId="Web-{8F912F65-5148-9AAF-F8F4-141A6C42D9D0}" dt="2025-07-30T15:13:54.436" v="1"/>
      <pc:docMkLst>
        <pc:docMk/>
      </pc:docMkLst>
      <pc:sldChg chg="del">
        <pc:chgData name="Martin Roberts" userId="S::martin.roberts@prospect.org.uk::809e680c-7cbe-4ca5-8db2-be1c15666466" providerId="AD" clId="Web-{8F912F65-5148-9AAF-F8F4-141A6C42D9D0}" dt="2025-07-30T15:13:54.436" v="1"/>
        <pc:sldMkLst>
          <pc:docMk/>
          <pc:sldMk cId="3479891633" sldId="585"/>
        </pc:sldMkLst>
      </pc:sldChg>
      <pc:sldChg chg="add">
        <pc:chgData name="Martin Roberts" userId="S::martin.roberts@prospect.org.uk::809e680c-7cbe-4ca5-8db2-be1c15666466" providerId="AD" clId="Web-{8F912F65-5148-9AAF-F8F4-141A6C42D9D0}" dt="2025-07-30T15:13:48.686" v="0"/>
        <pc:sldMkLst>
          <pc:docMk/>
          <pc:sldMk cId="3390181133" sldId="591"/>
        </pc:sldMkLst>
      </pc:sldChg>
    </pc:docChg>
  </pc:docChgLst>
  <pc:docChgLst>
    <pc:chgData name="Martin Roberts" userId="809e680c-7cbe-4ca5-8db2-be1c15666466" providerId="ADAL" clId="{521DFD70-FF9E-49BB-A017-B9B8EDB5A872}"/>
    <pc:docChg chg="addSld delSld modSld modSection">
      <pc:chgData name="Martin Roberts" userId="809e680c-7cbe-4ca5-8db2-be1c15666466" providerId="ADAL" clId="{521DFD70-FF9E-49BB-A017-B9B8EDB5A872}" dt="2025-01-09T14:35:06.489" v="1" actId="47"/>
      <pc:docMkLst>
        <pc:docMk/>
      </pc:docMkLst>
      <pc:sldChg chg="del">
        <pc:chgData name="Martin Roberts" userId="809e680c-7cbe-4ca5-8db2-be1c15666466" providerId="ADAL" clId="{521DFD70-FF9E-49BB-A017-B9B8EDB5A872}" dt="2025-01-09T14:35:06.489" v="1" actId="47"/>
        <pc:sldMkLst>
          <pc:docMk/>
          <pc:sldMk cId="1298432007" sldId="534"/>
        </pc:sldMkLst>
      </pc:sldChg>
      <pc:sldChg chg="add">
        <pc:chgData name="Martin Roberts" userId="809e680c-7cbe-4ca5-8db2-be1c15666466" providerId="ADAL" clId="{521DFD70-FF9E-49BB-A017-B9B8EDB5A872}" dt="2025-01-09T14:34:58.039" v="0"/>
        <pc:sldMkLst>
          <pc:docMk/>
          <pc:sldMk cId="805729037" sldId="584"/>
        </pc:sldMkLst>
      </pc:sldChg>
    </pc:docChg>
  </pc:docChgLst>
  <pc:docChgLst>
    <pc:chgData name="Kathryn Sharratt" userId="S::kathryn.sharratt@prospect.org.uk::97cf956a-b3a7-4e73-864d-44684f77c5c1" providerId="AD" clId="Web-{3E6E891A-69CE-3B5D-EB07-EA9B9363EBBC}"/>
    <pc:docChg chg="modSld">
      <pc:chgData name="Kathryn Sharratt" userId="S::kathryn.sharratt@prospect.org.uk::97cf956a-b3a7-4e73-864d-44684f77c5c1" providerId="AD" clId="Web-{3E6E891A-69CE-3B5D-EB07-EA9B9363EBBC}" dt="2025-07-30T11:07:16.569" v="2" actId="20577"/>
      <pc:docMkLst>
        <pc:docMk/>
      </pc:docMkLst>
      <pc:sldChg chg="modSp">
        <pc:chgData name="Kathryn Sharratt" userId="S::kathryn.sharratt@prospect.org.uk::97cf956a-b3a7-4e73-864d-44684f77c5c1" providerId="AD" clId="Web-{3E6E891A-69CE-3B5D-EB07-EA9B9363EBBC}" dt="2025-07-30T11:07:16.569" v="2" actId="20577"/>
        <pc:sldMkLst>
          <pc:docMk/>
          <pc:sldMk cId="1110128666" sldId="576"/>
        </pc:sldMkLst>
        <pc:spChg chg="mod">
          <ac:chgData name="Kathryn Sharratt" userId="S::kathryn.sharratt@prospect.org.uk::97cf956a-b3a7-4e73-864d-44684f77c5c1" providerId="AD" clId="Web-{3E6E891A-69CE-3B5D-EB07-EA9B9363EBBC}" dt="2025-07-30T11:07:16.569" v="2" actId="20577"/>
          <ac:spMkLst>
            <pc:docMk/>
            <pc:sldMk cId="1110128666" sldId="576"/>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4049" custRadScaleInc="17675">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HODs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Trainees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Technicians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LPD</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Hair &amp; Make-up</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Electrics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Camera</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err="1"/>
            <a:t>Bectu</a:t>
          </a:r>
          <a:endParaRPr lang="en-US"/>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415199">
          <a:off x="1876905" y="2185152"/>
          <a:ext cx="545052" cy="0"/>
        </a:xfrm>
        <a:custGeom>
          <a:avLst/>
          <a:gdLst/>
          <a:ahLst/>
          <a:cxnLst/>
          <a:rect l="0" t="0" r="0" b="0"/>
          <a:pathLst>
            <a:path>
              <a:moveTo>
                <a:pt x="0" y="0"/>
              </a:moveTo>
              <a:lnTo>
                <a:pt x="5450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25005" y="2359404"/>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TV</a:t>
          </a:r>
        </a:p>
      </dsp:txBody>
      <dsp:txXfrm>
        <a:off x="260151" y="2394550"/>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HODs</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Trainees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Technicians</a:t>
          </a:r>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TV</a:t>
          </a:r>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LPD</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a:t>Hair &amp; Make-up</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Electrics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Camera</a:t>
          </a:r>
        </a:p>
      </dsp:txBody>
      <dsp:txXfrm>
        <a:off x="294984" y="2377126"/>
        <a:ext cx="2493707" cy="64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err="1"/>
            <a:t>Bectu</a:t>
          </a:r>
          <a:endParaRPr lang="en-US" sz="3600" kern="120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p>
          <a:p>
            <a:endParaRPr lang="en-US">
              <a:latin typeface="Arial" charset="0"/>
              <a:cs typeface="Arial" charset="0"/>
            </a:endParaRPr>
          </a:p>
          <a:p>
            <a:r>
              <a:rPr lang="en-US">
                <a:latin typeface="Arial" charset="0"/>
                <a:cs typeface="Arial" charset="0"/>
              </a:rPr>
              <a:t>New tutor note; reminder we now have a new sector of Prospect; 4 in total; </a:t>
            </a:r>
          </a:p>
          <a:p>
            <a:endParaRPr lang="en-US" b="0">
              <a:latin typeface="Arial" charset="0"/>
              <a:cs typeface="Arial" charset="0"/>
            </a:endParaRPr>
          </a:p>
          <a:p>
            <a:r>
              <a:rPr lang="en-US" err="1">
                <a:latin typeface="Arial" charset="0"/>
                <a:cs typeface="Arial" charset="0"/>
              </a:rPr>
              <a:t>Bectu</a:t>
            </a:r>
            <a:r>
              <a:rPr lang="en-US">
                <a:latin typeface="Arial" charset="0"/>
                <a:cs typeface="Arial" charset="0"/>
              </a:rPr>
              <a:t> Sector,</a:t>
            </a:r>
          </a:p>
          <a:p>
            <a:r>
              <a:rPr lang="en-US" b="0">
                <a:latin typeface="Arial" charset="0"/>
                <a:cs typeface="Arial" charset="0"/>
              </a:rPr>
              <a:t>Public Sector</a:t>
            </a:r>
          </a:p>
          <a:p>
            <a:r>
              <a:rPr lang="en-US">
                <a:latin typeface="Arial" charset="0"/>
                <a:cs typeface="Arial" charset="0"/>
              </a:rPr>
              <a:t>Energy Sector</a:t>
            </a:r>
          </a:p>
          <a:p>
            <a:r>
              <a:rPr lang="en-US" sz="1400" b="0"/>
              <a:t>Information Technology and Telecoms Sector.</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what a motion is </a:t>
            </a:r>
          </a:p>
          <a:p>
            <a:r>
              <a:rPr lang="en-US" sz="1200" kern="120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a:solidFill>
                  <a:schemeClr val="tx1"/>
                </a:solidFill>
                <a:effectLst/>
                <a:latin typeface="+mn-lt"/>
                <a:ea typeface="+mn-ea"/>
                <a:cs typeface="+mn-cs"/>
              </a:rPr>
              <a:t>Passing a</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motion</a:t>
            </a:r>
            <a:r>
              <a:rPr lang="en-US" sz="1200" kern="1200" baseline="0">
                <a:solidFill>
                  <a:schemeClr val="tx1"/>
                </a:solidFill>
                <a:effectLst/>
                <a:latin typeface="+mn-lt"/>
                <a:ea typeface="+mn-ea"/>
                <a:cs typeface="+mn-cs"/>
              </a:rPr>
              <a:t> is the formal way to agree on an action</a:t>
            </a:r>
          </a:p>
          <a:p>
            <a:pPr marL="171450" indent="-171450">
              <a:buFont typeface="Arial"/>
              <a:buChar char="•"/>
            </a:pPr>
            <a:r>
              <a:rPr lang="en-US" sz="1200" kern="1200" baseline="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a:solidFill>
                  <a:schemeClr val="tx1"/>
                </a:solidFill>
                <a:effectLst/>
                <a:latin typeface="+mn-lt"/>
                <a:ea typeface="+mn-ea"/>
                <a:cs typeface="+mn-cs"/>
              </a:rPr>
              <a:t>Once passed it becomes a resolution</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a:t>
            </a:r>
          </a:p>
          <a:p>
            <a:r>
              <a:rPr lang="en-GB">
                <a:hlinkClick r:id="rId3"/>
              </a:rPr>
              <a:t>https://prospect.org.uk/how-to-use-the-the_union-knowledge-hub/</a:t>
            </a:r>
            <a:endParaRPr lang="en-GB"/>
          </a:p>
          <a:p>
            <a:r>
              <a:rPr lang="en-GB"/>
              <a:t>Go over the functionality. (Communications role access rights for this area of work)</a:t>
            </a:r>
            <a:endParaRPr lang="en-GB">
              <a:ea typeface="Calibri"/>
              <a:cs typeface="Calibri"/>
            </a:endParaRPr>
          </a:p>
          <a:p>
            <a:r>
              <a:rPr lang="en-GB"/>
              <a:t>Please note the Secretary/assist, Chair/vice, membership and recruitment secretary all have automatic access to the membership lists, new joiner and leavers.</a:t>
            </a:r>
            <a:endParaRPr lang="en-GB">
              <a:ea typeface="Calibri"/>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15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71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p>
          <a:p>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778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ectu.org.uk/how-to-use-the-the_union-knowledge-hu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rospectorguk.sharepoint.com/:v:/s/DigitalOrganising/EVWMb-0QLBlOtc_XdC1JfOEBzRhuQ6dGCK7r-c-hstyfgQ?e=T4HX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4091839685"/>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a:latin typeface="Arial"/>
                <a:cs typeface="Arial"/>
              </a:rPr>
              <a:t>How do you get Prospect to</a:t>
            </a:r>
            <a:br>
              <a:rPr lang="en-US" sz="4800">
                <a:latin typeface="Arial"/>
                <a:cs typeface="Arial"/>
              </a:rPr>
            </a:br>
            <a:r>
              <a:rPr lang="en-US" sz="480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a:latin typeface="Arial"/>
              <a:cs typeface="Arial"/>
            </a:endParaRPr>
          </a:p>
          <a:p>
            <a:r>
              <a:rPr lang="en-US" sz="2400" b="1">
                <a:latin typeface="Arial"/>
                <a:cs typeface="Arial"/>
              </a:rPr>
              <a:t>Motion: </a:t>
            </a:r>
            <a:r>
              <a:rPr lang="en-US" sz="240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a:latin typeface="Arial"/>
                <a:cs typeface="Arial"/>
              </a:rPr>
              <a:t>A </a:t>
            </a:r>
            <a:r>
              <a:rPr lang="en-US" sz="2400" b="1">
                <a:latin typeface="Arial"/>
                <a:cs typeface="Arial"/>
              </a:rPr>
              <a:t>motion</a:t>
            </a:r>
            <a:r>
              <a:rPr lang="en-US" sz="2400">
                <a:latin typeface="Arial"/>
                <a:cs typeface="Arial"/>
              </a:rPr>
              <a:t>:</a:t>
            </a:r>
            <a:endParaRPr lang="en-GB" sz="2400">
              <a:latin typeface="Arial"/>
              <a:cs typeface="Arial"/>
            </a:endParaRPr>
          </a:p>
          <a:p>
            <a:pPr lvl="0"/>
            <a:r>
              <a:rPr lang="en-US" sz="2400">
                <a:latin typeface="Arial"/>
                <a:cs typeface="Arial"/>
              </a:rPr>
              <a:t>Identifies an issue or problem</a:t>
            </a:r>
            <a:endParaRPr lang="en-GB" sz="2400">
              <a:latin typeface="Arial"/>
              <a:cs typeface="Arial"/>
            </a:endParaRPr>
          </a:p>
          <a:p>
            <a:pPr lvl="0"/>
            <a:r>
              <a:rPr lang="en-US" sz="2400">
                <a:latin typeface="Arial"/>
                <a:cs typeface="Arial"/>
              </a:rPr>
              <a:t>Describes an action to be taken</a:t>
            </a:r>
            <a:endParaRPr lang="en-GB" sz="2400">
              <a:latin typeface="Arial"/>
              <a:cs typeface="Arial"/>
            </a:endParaRPr>
          </a:p>
          <a:p>
            <a:pPr lvl="0"/>
            <a:r>
              <a:rPr lang="en-US" sz="2400">
                <a:latin typeface="Arial"/>
                <a:cs typeface="Arial"/>
              </a:rPr>
              <a:t>Identifies the people who are being asked to take the action (a conference, SEC, branch committee, etc.)</a:t>
            </a:r>
          </a:p>
          <a:p>
            <a:pPr lvl="0"/>
            <a:r>
              <a:rPr lang="en-US" sz="2400">
                <a:latin typeface="Arial"/>
                <a:cs typeface="Arial"/>
              </a:rPr>
              <a:t>More detail on page 32 of the workbook</a:t>
            </a:r>
            <a:endParaRPr lang="en-GB" sz="240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a:t>Responsibilities</a:t>
            </a:r>
          </a:p>
          <a:p>
            <a:pPr>
              <a:buClrTx/>
            </a:pPr>
            <a:r>
              <a:rPr lang="en-GB" sz="2400"/>
              <a:t>Act honestly, responsibly and with integrity.</a:t>
            </a:r>
          </a:p>
          <a:p>
            <a:pPr>
              <a:buClrTx/>
            </a:pPr>
            <a:r>
              <a:rPr lang="en-GB" sz="2400"/>
              <a:t>Communicate respectfully and honestly. </a:t>
            </a:r>
          </a:p>
          <a:p>
            <a:pPr>
              <a:buClrTx/>
            </a:pPr>
            <a:r>
              <a:rPr lang="en-GB" sz="2400"/>
              <a:t>Treat others with fairness, dignity, and respect. </a:t>
            </a:r>
          </a:p>
          <a:p>
            <a:pPr>
              <a:buClrTx/>
            </a:pPr>
            <a:r>
              <a:rPr lang="en-GB" sz="2400"/>
              <a:t>Encourage the open expression of views at meetings but accept collective responsibility for all decisions and policies once finalised.</a:t>
            </a:r>
          </a:p>
          <a:p>
            <a:pPr>
              <a:buClrTx/>
            </a:pPr>
            <a:r>
              <a:rPr lang="en-GB" sz="240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a:latin typeface="Arial"/>
                <a:cs typeface="Arial"/>
              </a:rPr>
              <a:t>Code of practice for Prospect/</a:t>
            </a:r>
            <a:r>
              <a:rPr lang="en-GB" err="1">
                <a:latin typeface="Arial"/>
                <a:cs typeface="Arial"/>
              </a:rPr>
              <a:t>Bectu</a:t>
            </a:r>
            <a:r>
              <a:rPr lang="en-GB">
                <a:latin typeface="Arial"/>
                <a:cs typeface="Arial"/>
              </a:rPr>
              <a:t> reps</a:t>
            </a:r>
            <a:endParaRPr lang="en-GB" b="0">
              <a:latin typeface="Arial"/>
              <a:cs typeface="Arial"/>
            </a:endParaRPr>
          </a:p>
          <a:p>
            <a:endParaRPr lang="en-GB"/>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In representing Prospect/</a:t>
            </a:r>
            <a:r>
              <a:rPr lang="en-US" sz="2400" err="1">
                <a:latin typeface="Arial"/>
                <a:cs typeface="Arial"/>
              </a:rPr>
              <a:t>Bectu</a:t>
            </a:r>
            <a:r>
              <a:rPr lang="en-US" sz="2400">
                <a:latin typeface="Arial"/>
                <a:cs typeface="Arial"/>
              </a:rPr>
              <a:t>, representatives must:</a:t>
            </a:r>
          </a:p>
          <a:p>
            <a:pPr marL="457200" indent="-457200">
              <a:buFont typeface="Arial"/>
              <a:buChar char="•"/>
            </a:pPr>
            <a:r>
              <a:rPr lang="en-US" sz="2400">
                <a:latin typeface="Arial"/>
                <a:cs typeface="Arial"/>
              </a:rPr>
              <a:t>Only speak or act on behalf of Prospect/</a:t>
            </a:r>
            <a:r>
              <a:rPr lang="en-US" sz="2400" err="1">
                <a:latin typeface="Arial"/>
                <a:cs typeface="Arial"/>
              </a:rPr>
              <a:t>Bectu</a:t>
            </a:r>
            <a:r>
              <a:rPr lang="en-US" sz="2400">
                <a:latin typeface="Arial"/>
                <a:cs typeface="Arial"/>
              </a:rPr>
              <a:t> when </a:t>
            </a:r>
            <a:r>
              <a:rPr lang="en-US" sz="2400" err="1">
                <a:latin typeface="Arial"/>
                <a:cs typeface="Arial"/>
              </a:rPr>
              <a:t>authorised</a:t>
            </a:r>
            <a:r>
              <a:rPr lang="en-US" sz="2400">
                <a:latin typeface="Arial"/>
                <a:cs typeface="Arial"/>
              </a:rPr>
              <a:t> to do so and clarify the capacity in which you are speaking. </a:t>
            </a:r>
          </a:p>
          <a:p>
            <a:pPr marL="457200" indent="-457200">
              <a:buFont typeface="Arial"/>
              <a:buChar char="•"/>
            </a:pPr>
            <a:r>
              <a:rPr lang="en-US" sz="2400">
                <a:latin typeface="Arial"/>
                <a:cs typeface="Arial"/>
              </a:rPr>
              <a:t>Always be mindful of their responsibility to maintain and develop Prospect’s ethos and reputation.</a:t>
            </a:r>
          </a:p>
          <a:p>
            <a:pPr marL="457200" indent="-457200">
              <a:buFont typeface="Arial"/>
              <a:buChar char="•"/>
            </a:pPr>
            <a:r>
              <a:rPr lang="en-US" sz="2400">
                <a:latin typeface="Arial"/>
                <a:cs typeface="Arial"/>
              </a:rPr>
              <a:t>Declare any interests that may conflict with their role in Prospect/</a:t>
            </a:r>
            <a:r>
              <a:rPr lang="en-US" sz="2400" err="1">
                <a:latin typeface="Arial"/>
                <a:cs typeface="Arial"/>
              </a:rPr>
              <a:t>Bectu</a:t>
            </a:r>
            <a:r>
              <a:rPr lang="en-US" sz="2400">
                <a:latin typeface="Arial"/>
                <a:cs typeface="Arial"/>
              </a:rPr>
              <a:t>, for example in a professional or political capacity.</a:t>
            </a:r>
          </a:p>
          <a:p>
            <a:pPr marL="457200" indent="-457200">
              <a:buFont typeface="Arial"/>
              <a:buChar char="•"/>
            </a:pPr>
            <a:r>
              <a:rPr lang="en-US" sz="240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a:latin typeface="Arial"/>
                <a:cs typeface="Arial"/>
              </a:rPr>
              <a:t>Not bring Prospect/</a:t>
            </a:r>
            <a:r>
              <a:rPr lang="en-US" sz="2400" err="1">
                <a:latin typeface="Arial"/>
                <a:cs typeface="Arial"/>
              </a:rPr>
              <a:t>Bectu</a:t>
            </a:r>
            <a:r>
              <a:rPr lang="en-US" sz="2400">
                <a:latin typeface="Arial"/>
                <a:cs typeface="Arial"/>
              </a:rPr>
              <a:t> into disrepute, including through the use of email, social and mainstream media and other internet sites. </a:t>
            </a:r>
          </a:p>
          <a:p>
            <a:pPr marL="171450" indent="-171450">
              <a:buFont typeface="Arial"/>
              <a:buChar char="•"/>
            </a:pPr>
            <a:endParaRPr lang="en-US" sz="1200">
              <a:latin typeface="Arial"/>
              <a:cs typeface="Arial"/>
            </a:endParaRPr>
          </a:p>
        </p:txBody>
      </p:sp>
    </p:spTree>
    <p:extLst>
      <p:ext uri="{BB962C8B-B14F-4D97-AF65-F5344CB8AC3E}">
        <p14:creationId xmlns:p14="http://schemas.microsoft.com/office/powerpoint/2010/main" val="34030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a:latin typeface="Arial"/>
                <a:cs typeface="Arial"/>
              </a:rPr>
              <a:t>Recap of the expected values and </a:t>
            </a:r>
            <a:r>
              <a:rPr lang="en-GB" sz="4000">
                <a:latin typeface="Arial"/>
                <a:cs typeface="Arial"/>
              </a:rPr>
              <a:t>behaviour</a:t>
            </a:r>
            <a:r>
              <a:rPr lang="en-US" sz="400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2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Picking the right reps</a:t>
            </a:r>
          </a:p>
        </p:txBody>
      </p:sp>
      <p:sp>
        <p:nvSpPr>
          <p:cNvPr id="3" name="Content Placeholder 2"/>
          <p:cNvSpPr>
            <a:spLocks noGrp="1"/>
          </p:cNvSpPr>
          <p:nvPr>
            <p:ph idx="1"/>
          </p:nvPr>
        </p:nvSpPr>
        <p:spPr/>
        <p:txBody>
          <a:bodyPr/>
          <a:lstStyle/>
          <a:p>
            <a:r>
              <a:rPr lang="en-GB"/>
              <a:t>Who do your colleagues listen to?</a:t>
            </a:r>
          </a:p>
          <a:p>
            <a:r>
              <a:rPr lang="en-GB"/>
              <a:t>Do other department/ management listen to them?</a:t>
            </a:r>
          </a:p>
          <a:p>
            <a:r>
              <a:rPr lang="en-GB"/>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Knowledge Hub</a:t>
            </a:r>
          </a:p>
        </p:txBody>
      </p:sp>
      <p:sp>
        <p:nvSpPr>
          <p:cNvPr id="3" name="Content Placeholder 2"/>
          <p:cNvSpPr>
            <a:spLocks noGrp="1"/>
          </p:cNvSpPr>
          <p:nvPr>
            <p:ph idx="1"/>
          </p:nvPr>
        </p:nvSpPr>
        <p:spPr>
          <a:xfrm>
            <a:off x="1475523" y="2214390"/>
            <a:ext cx="6401537" cy="4084589"/>
          </a:xfrm>
        </p:spPr>
        <p:txBody>
          <a:bodyPr vert="horz" lIns="0" tIns="0" rIns="0" bIns="0" rtlCol="0" anchor="t">
            <a:noAutofit/>
          </a:bodyPr>
          <a:lstStyle/>
          <a:p>
            <a:pPr>
              <a:buClr>
                <a:schemeClr val="tx1"/>
              </a:buClr>
            </a:pPr>
            <a:r>
              <a:rPr lang="en-GB" sz="1800">
                <a:latin typeface="Arial"/>
                <a:cs typeface="Arial"/>
              </a:rPr>
              <a:t>Web pages, online resources and membership lists for your branch.</a:t>
            </a:r>
          </a:p>
          <a:p>
            <a:pPr>
              <a:buClr>
                <a:schemeClr val="tx1"/>
              </a:buClr>
            </a:pPr>
            <a:r>
              <a:rPr lang="en-GB" sz="1800" i="1">
                <a:latin typeface="Arial"/>
                <a:cs typeface="Arial"/>
              </a:rPr>
              <a:t>Chairs, Vice Chairs, Secretaries, Assistant Secretaries and Communications Representatives </a:t>
            </a:r>
            <a:r>
              <a:rPr lang="en-GB" sz="1800" b="1">
                <a:latin typeface="Arial"/>
                <a:cs typeface="Arial"/>
              </a:rPr>
              <a:t>can update web pages and resources</a:t>
            </a:r>
          </a:p>
          <a:p>
            <a:pPr>
              <a:buClr>
                <a:schemeClr val="tx1"/>
              </a:buClr>
            </a:pPr>
            <a:r>
              <a:rPr lang="en-GB" sz="1800" i="1">
                <a:latin typeface="Arial"/>
                <a:cs typeface="Arial"/>
              </a:rPr>
              <a:t>Chairs, Vice Chairs, Secretaries, Assistant Secretaries, Membership and Recruitment Secretaries and Organising Representatives</a:t>
            </a:r>
            <a:r>
              <a:rPr lang="en-GB" sz="1800">
                <a:latin typeface="Arial"/>
                <a:cs typeface="Arial"/>
              </a:rPr>
              <a:t> </a:t>
            </a:r>
            <a:r>
              <a:rPr lang="en-GB" sz="1800" b="1">
                <a:latin typeface="Arial"/>
                <a:cs typeface="Arial"/>
              </a:rPr>
              <a:t>can see membership lists.</a:t>
            </a:r>
            <a:endParaRPr lang="en-GB" sz="1800" b="1" i="1">
              <a:latin typeface="Arial"/>
              <a:cs typeface="Arial"/>
            </a:endParaRPr>
          </a:p>
          <a:p>
            <a:pPr>
              <a:buClr>
                <a:schemeClr val="tx1"/>
              </a:buClr>
            </a:pPr>
            <a:r>
              <a:rPr lang="en-GB" sz="1800" b="1">
                <a:latin typeface="Arial"/>
                <a:cs typeface="Arial"/>
              </a:rPr>
              <a:t>Movement</a:t>
            </a:r>
            <a:r>
              <a:rPr lang="en-GB" sz="1800">
                <a:latin typeface="Arial"/>
                <a:cs typeface="Arial"/>
              </a:rPr>
              <a:t>, a new communication tool (bulk mailer), is now available.</a:t>
            </a:r>
          </a:p>
          <a:p>
            <a:pPr>
              <a:buClr>
                <a:schemeClr val="tx1"/>
              </a:buClr>
            </a:pPr>
            <a:r>
              <a:rPr lang="en-GB" sz="1800">
                <a:latin typeface="Arial"/>
                <a:cs typeface="Arial"/>
                <a:hlinkClick r:id="rId3"/>
              </a:rPr>
              <a:t>How to use the Bectu Knowledge Hub | Bectu</a:t>
            </a:r>
            <a:endParaRPr lang="en-GB"/>
          </a:p>
          <a:p>
            <a:pPr marL="0" indent="0">
              <a:buClr>
                <a:schemeClr val="tx1"/>
              </a:buClr>
              <a:buNone/>
            </a:pPr>
            <a:endParaRPr lang="en-GB" sz="1100">
              <a:cs typeface="Arial"/>
            </a:endParaRPr>
          </a:p>
          <a:p>
            <a:pPr>
              <a:buClr>
                <a:schemeClr val="tx1"/>
              </a:buClr>
            </a:pPr>
            <a:endParaRPr lang="en-GB" sz="1100">
              <a:latin typeface="Arial"/>
              <a:cs typeface="Arial"/>
            </a:endParaRPr>
          </a:p>
        </p:txBody>
      </p:sp>
    </p:spTree>
    <p:extLst>
      <p:ext uri="{BB962C8B-B14F-4D97-AF65-F5344CB8AC3E}">
        <p14:creationId xmlns:p14="http://schemas.microsoft.com/office/powerpoint/2010/main" val="3390181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in the workbook. </a:t>
            </a:r>
            <a:endParaRPr lang="en-GB"/>
          </a:p>
          <a:p>
            <a:pPr marL="0" indent="0">
              <a:buNone/>
            </a:pPr>
            <a:endParaRPr lang="en-GB">
              <a:latin typeface="Arial"/>
              <a:cs typeface="Arial"/>
            </a:endParaRPr>
          </a:p>
          <a:p>
            <a:pPr marL="0" indent="0">
              <a:buNone/>
            </a:pPr>
            <a:r>
              <a:rPr lang="en-GB">
                <a:latin typeface="Arial"/>
                <a:cs typeface="Arial"/>
                <a:hlinkClick r:id="rId3"/>
              </a:rPr>
              <a:t>Movement campaign building run through_19-12-24 1.mov</a:t>
            </a:r>
            <a:endParaRPr lang="en-GB">
              <a:latin typeface="Arial"/>
              <a:cs typeface="Arial"/>
            </a:endParaRPr>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In groups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a:latin typeface="Arial"/>
                <a:cs typeface="Arial"/>
              </a:rPr>
              <a:t>Activity G: Why people don</a:t>
            </a:r>
            <a:r>
              <a:rPr lang="mr-IN" sz="4000">
                <a:latin typeface="Arial"/>
                <a:cs typeface="Arial"/>
              </a:rPr>
              <a:t>’</a:t>
            </a:r>
            <a:r>
              <a:rPr lang="en-US" sz="400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err="1">
                <a:latin typeface="Arial" panose="020B0604020202020204" pitchFamily="34" charset="0"/>
                <a:cs typeface="Arial" panose="020B0604020202020204" pitchFamily="34" charset="0"/>
              </a:rPr>
              <a:t>infurther</a:t>
            </a:r>
            <a:r>
              <a:rPr lang="en-GB" sz="2400">
                <a:latin typeface="Arial" panose="020B0604020202020204" pitchFamily="34" charset="0"/>
                <a:cs typeface="Arial" panose="020B0604020202020204" pitchFamily="34" charset="0"/>
              </a:rPr>
              <a:t>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a:t>Homework</a:t>
            </a:r>
          </a:p>
        </p:txBody>
      </p:sp>
    </p:spTree>
    <p:extLst>
      <p:ext uri="{BB962C8B-B14F-4D97-AF65-F5344CB8AC3E}">
        <p14:creationId xmlns:p14="http://schemas.microsoft.com/office/powerpoint/2010/main" val="315220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863750079"/>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extLst>
              <p:ext uri="{D42A27DB-BD31-4B8C-83A1-F6EECF244321}">
                <p14:modId xmlns:p14="http://schemas.microsoft.com/office/powerpoint/2010/main" val="4230798367"/>
              </p:ext>
            </p:extLst>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76" y="0"/>
            <a:ext cx="9475088" cy="1187795"/>
          </a:xfrm>
        </p:spPr>
        <p:txBody>
          <a:bodyPr/>
          <a:lstStyle/>
          <a:p>
            <a:r>
              <a:rPr lang="en-US">
                <a:latin typeface="Arial"/>
                <a:cs typeface="Arial"/>
              </a:rPr>
              <a:t>London  Production Division</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054067317"/>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349073"/>
            <a:ext cx="9475088" cy="307777"/>
          </a:xfrm>
          <a:prstGeom prst="rect">
            <a:avLst/>
          </a:prstGeom>
          <a:noFill/>
        </p:spPr>
        <p:txBody>
          <a:bodyPr wrap="square" lIns="0" tIns="0" rIns="0" bIns="0" rtlCol="0">
            <a:spAutoFit/>
          </a:bodyPr>
          <a:lstStyle/>
          <a:p>
            <a:r>
              <a:rPr lang="en-GB" sz="2000" b="1">
                <a:latin typeface="Arial"/>
                <a:cs typeface="Arial"/>
              </a:rPr>
              <a:t>These can have reps on negotiation committees such as for PACT agreement</a:t>
            </a:r>
          </a:p>
        </p:txBody>
      </p:sp>
    </p:spTree>
    <p:extLst>
      <p:ext uri="{BB962C8B-B14F-4D97-AF65-F5344CB8AC3E}">
        <p14:creationId xmlns:p14="http://schemas.microsoft.com/office/powerpoint/2010/main" val="39365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err="1">
                <a:latin typeface="Arial"/>
                <a:cs typeface="Arial"/>
              </a:rPr>
              <a:t>Bectu</a:t>
            </a:r>
            <a:r>
              <a:rPr lang="en-US">
                <a:latin typeface="Arial"/>
                <a:cs typeface="Arial"/>
              </a:rPr>
              <a:t> sector </a:t>
            </a:r>
          </a:p>
        </p:txBody>
      </p:sp>
      <p:graphicFrame>
        <p:nvGraphicFramePr>
          <p:cNvPr id="3" name="Diagram 2"/>
          <p:cNvGraphicFramePr/>
          <p:nvPr>
            <p:extLst>
              <p:ext uri="{D42A27DB-BD31-4B8C-83A1-F6EECF244321}">
                <p14:modId xmlns:p14="http://schemas.microsoft.com/office/powerpoint/2010/main" val="462089319"/>
              </p:ext>
            </p:extLst>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Committee</a:t>
            </a:r>
          </a:p>
        </p:txBody>
      </p:sp>
    </p:spTree>
    <p:extLst>
      <p:ext uri="{BB962C8B-B14F-4D97-AF65-F5344CB8AC3E}">
        <p14:creationId xmlns:p14="http://schemas.microsoft.com/office/powerpoint/2010/main" val="201290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5374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d5f17128a432b65fc8aa92700b0fa4dd">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a26d77bebca3477cfdc982135ab9a3b6"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149ABD-805E-4A15-B1B6-95C190A077D2}">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7AC859-D2B0-4987-B08B-3D1F6E6C8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79D662-3354-4775-9C8E-E6BC971C1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27</Slides>
  <Notes>25</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London  Production Division</vt:lpstr>
      <vt:lpstr>Bectu sector </vt:lpstr>
      <vt:lpstr>Branch support</vt:lpstr>
      <vt:lpstr>Prospect structure</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Knowledge Hub</vt:lpstr>
      <vt:lpstr>Movement</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6</cp:revision>
  <cp:lastPrinted>2019-08-27T12:20:31Z</cp:lastPrinted>
  <dcterms:created xsi:type="dcterms:W3CDTF">2019-10-02T11:32:19Z</dcterms:created>
  <dcterms:modified xsi:type="dcterms:W3CDTF">2025-07-30T15:13:59Z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