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Lst>
  <p:notesMasterIdLst>
    <p:notesMasterId r:id="rId24"/>
  </p:notesMasterIdLst>
  <p:handoutMasterIdLst>
    <p:handoutMasterId r:id="rId25"/>
  </p:handoutMasterIdLst>
  <p:sldIdLst>
    <p:sldId id="581" r:id="rId6"/>
    <p:sldId id="510" r:id="rId7"/>
    <p:sldId id="511" r:id="rId8"/>
    <p:sldId id="554" r:id="rId9"/>
    <p:sldId id="552" r:id="rId10"/>
    <p:sldId id="518" r:id="rId11"/>
    <p:sldId id="553" r:id="rId12"/>
    <p:sldId id="514" r:id="rId13"/>
    <p:sldId id="513" r:id="rId14"/>
    <p:sldId id="555" r:id="rId15"/>
    <p:sldId id="512" r:id="rId16"/>
    <p:sldId id="576" r:id="rId17"/>
    <p:sldId id="564" r:id="rId18"/>
    <p:sldId id="577" r:id="rId19"/>
    <p:sldId id="580" r:id="rId20"/>
    <p:sldId id="560" r:id="rId21"/>
    <p:sldId id="578" r:id="rId22"/>
    <p:sldId id="579" r:id="rId23"/>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A16C8-413A-4858-A121-8B856EC6A02E}" v="41" dt="2025-03-03T10:39:50.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67"/>
    <p:restoredTop sz="62312" autoAdjust="0"/>
  </p:normalViewPr>
  <p:slideViewPr>
    <p:cSldViewPr snapToGrid="0" snapToObjects="1">
      <p:cViewPr varScale="1">
        <p:scale>
          <a:sx n="63" d="100"/>
          <a:sy n="63" d="100"/>
        </p:scale>
        <p:origin x="1624" y="56"/>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73" d="100"/>
          <a:sy n="73" d="100"/>
        </p:scale>
        <p:origin x="2900"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97cf956a-b3a7-4e73-864d-44684f77c5c1" providerId="ADAL" clId="{58392811-F2D6-433F-B5CB-FF35A8C7E997}"/>
    <pc:docChg chg="modSld">
      <pc:chgData name="Kathryn Sharratt" userId="97cf956a-b3a7-4e73-864d-44684f77c5c1" providerId="ADAL" clId="{58392811-F2D6-433F-B5CB-FF35A8C7E997}" dt="2023-12-22T10:03:54.414" v="189" actId="20577"/>
      <pc:docMkLst>
        <pc:docMk/>
      </pc:docMkLst>
      <pc:sldChg chg="modSp mod">
        <pc:chgData name="Kathryn Sharratt" userId="97cf956a-b3a7-4e73-864d-44684f77c5c1" providerId="ADAL" clId="{58392811-F2D6-433F-B5CB-FF35A8C7E997}" dt="2023-12-22T10:01:46.939" v="174" actId="20577"/>
        <pc:sldMkLst>
          <pc:docMk/>
          <pc:sldMk cId="4274872432" sldId="510"/>
        </pc:sldMkLst>
      </pc:sldChg>
      <pc:sldChg chg="modSp mod">
        <pc:chgData name="Kathryn Sharratt" userId="97cf956a-b3a7-4e73-864d-44684f77c5c1" providerId="ADAL" clId="{58392811-F2D6-433F-B5CB-FF35A8C7E997}" dt="2023-12-22T10:03:54.414" v="189" actId="20577"/>
        <pc:sldMkLst>
          <pc:docMk/>
          <pc:sldMk cId="2384727387" sldId="513"/>
        </pc:sldMkLst>
      </pc:sldChg>
    </pc:docChg>
  </pc:docChgLst>
  <pc:docChgLst>
    <pc:chgData name="Gareth Spencer" userId="S::gareth.spencer@prospect.org.uk::6a0348c8-1d0f-4eaf-a5e1-d624326d8d3e" providerId="AD" clId="Web-{D39F1D43-09C5-7E7F-2E59-C1050CCBAFAD}"/>
    <pc:docChg chg="modSld">
      <pc:chgData name="Gareth Spencer" userId="S::gareth.spencer@prospect.org.uk::6a0348c8-1d0f-4eaf-a5e1-d624326d8d3e" providerId="AD" clId="Web-{D39F1D43-09C5-7E7F-2E59-C1050CCBAFAD}" dt="2024-06-27T14:57:04.523" v="7" actId="1076"/>
      <pc:docMkLst>
        <pc:docMk/>
      </pc:docMkLst>
      <pc:sldChg chg="delSp modSp">
        <pc:chgData name="Gareth Spencer" userId="S::gareth.spencer@prospect.org.uk::6a0348c8-1d0f-4eaf-a5e1-d624326d8d3e" providerId="AD" clId="Web-{D39F1D43-09C5-7E7F-2E59-C1050CCBAFAD}" dt="2024-06-27T14:56:31.491" v="2" actId="1076"/>
        <pc:sldMkLst>
          <pc:docMk/>
          <pc:sldMk cId="475468944" sldId="552"/>
        </pc:sldMkLst>
      </pc:sldChg>
      <pc:sldChg chg="delSp modSp">
        <pc:chgData name="Gareth Spencer" userId="S::gareth.spencer@prospect.org.uk::6a0348c8-1d0f-4eaf-a5e1-d624326d8d3e" providerId="AD" clId="Web-{D39F1D43-09C5-7E7F-2E59-C1050CCBAFAD}" dt="2024-06-27T14:57:04.523" v="7" actId="1076"/>
        <pc:sldMkLst>
          <pc:docMk/>
          <pc:sldMk cId="4133365639" sldId="555"/>
        </pc:sldMkLst>
      </pc:sldChg>
    </pc:docChg>
  </pc:docChgLst>
  <pc:docChgLst>
    <pc:chgData name="Kathryn Sharratt" userId="97cf956a-b3a7-4e73-864d-44684f77c5c1" providerId="ADAL" clId="{621A16C8-413A-4858-A121-8B856EC6A02E}"/>
    <pc:docChg chg="modSld">
      <pc:chgData name="Kathryn Sharratt" userId="97cf956a-b3a7-4e73-864d-44684f77c5c1" providerId="ADAL" clId="{621A16C8-413A-4858-A121-8B856EC6A02E}" dt="2025-03-03T10:39:50.553" v="50" actId="20577"/>
      <pc:docMkLst>
        <pc:docMk/>
      </pc:docMkLst>
      <pc:sldChg chg="modSp mod">
        <pc:chgData name="Kathryn Sharratt" userId="97cf956a-b3a7-4e73-864d-44684f77c5c1" providerId="ADAL" clId="{621A16C8-413A-4858-A121-8B856EC6A02E}" dt="2025-03-03T10:39:50.553" v="50" actId="20577"/>
        <pc:sldMkLst>
          <pc:docMk/>
          <pc:sldMk cId="2384727387" sldId="513"/>
        </pc:sldMkLst>
        <pc:spChg chg="mod">
          <ac:chgData name="Kathryn Sharratt" userId="97cf956a-b3a7-4e73-864d-44684f77c5c1" providerId="ADAL" clId="{621A16C8-413A-4858-A121-8B856EC6A02E}" dt="2025-03-03T10:39:27.075" v="28" actId="20577"/>
          <ac:spMkLst>
            <pc:docMk/>
            <pc:sldMk cId="2384727387" sldId="513"/>
            <ac:spMk id="3" creationId="{00000000-0000-0000-0000-000000000000}"/>
          </ac:spMkLst>
        </pc:spChg>
        <pc:spChg chg="mod">
          <ac:chgData name="Kathryn Sharratt" userId="97cf956a-b3a7-4e73-864d-44684f77c5c1" providerId="ADAL" clId="{621A16C8-413A-4858-A121-8B856EC6A02E}" dt="2025-03-03T10:39:50.553" v="50" actId="20577"/>
          <ac:spMkLst>
            <pc:docMk/>
            <pc:sldMk cId="2384727387" sldId="513"/>
            <ac:spMk id="6" creationId="{00000000-0000-0000-0000-000000000000}"/>
          </ac:spMkLst>
        </pc:spChg>
        <pc:spChg chg="mod">
          <ac:chgData name="Kathryn Sharratt" userId="97cf956a-b3a7-4e73-864d-44684f77c5c1" providerId="ADAL" clId="{621A16C8-413A-4858-A121-8B856EC6A02E}" dt="2025-03-03T10:39:16.585" v="20" actId="20577"/>
          <ac:spMkLst>
            <pc:docMk/>
            <pc:sldMk cId="2384727387" sldId="513"/>
            <ac:spMk id="7" creationId="{00000000-0000-0000-0000-000000000000}"/>
          </ac:spMkLst>
        </pc:spChg>
      </pc:sldChg>
      <pc:sldChg chg="modSp mod">
        <pc:chgData name="Kathryn Sharratt" userId="97cf956a-b3a7-4e73-864d-44684f77c5c1" providerId="ADAL" clId="{621A16C8-413A-4858-A121-8B856EC6A02E}" dt="2025-03-03T10:38:06.234" v="1" actId="20577"/>
        <pc:sldMkLst>
          <pc:docMk/>
          <pc:sldMk cId="4148359592" sldId="581"/>
        </pc:sldMkLst>
        <pc:spChg chg="mod">
          <ac:chgData name="Kathryn Sharratt" userId="97cf956a-b3a7-4e73-864d-44684f77c5c1" providerId="ADAL" clId="{621A16C8-413A-4858-A121-8B856EC6A02E}" dt="2025-03-03T10:38:06.234" v="1" actId="20577"/>
          <ac:spMkLst>
            <pc:docMk/>
            <pc:sldMk cId="4148359592" sldId="581"/>
            <ac:spMk id="5" creationId="{52F3AE98-121A-6127-A506-84D0C9B5E2FA}"/>
          </ac:spMkLst>
        </pc:spChg>
      </pc:sldChg>
    </pc:docChg>
  </pc:docChgLst>
  <pc:docChgLst>
    <pc:chgData name="Kathryn Sharratt" userId="97cf956a-b3a7-4e73-864d-44684f77c5c1" providerId="ADAL" clId="{24A08CD2-1F3E-441D-9BA2-6C1E3E9BA43A}"/>
    <pc:docChg chg="custSel modSld">
      <pc:chgData name="Kathryn Sharratt" userId="97cf956a-b3a7-4e73-864d-44684f77c5c1" providerId="ADAL" clId="{24A08CD2-1F3E-441D-9BA2-6C1E3E9BA43A}" dt="2024-07-24T11:02:41.599" v="66" actId="14100"/>
      <pc:docMkLst>
        <pc:docMk/>
      </pc:docMkLst>
      <pc:sldChg chg="delSp modSp mod">
        <pc:chgData name="Kathryn Sharratt" userId="97cf956a-b3a7-4e73-864d-44684f77c5c1" providerId="ADAL" clId="{24A08CD2-1F3E-441D-9BA2-6C1E3E9BA43A}" dt="2024-07-24T11:02:41.599" v="66" actId="14100"/>
        <pc:sldMkLst>
          <pc:docMk/>
          <pc:sldMk cId="3152202352" sldId="579"/>
        </pc:sldMkLst>
      </pc:sldChg>
      <pc:sldChg chg="delSp mod">
        <pc:chgData name="Kathryn Sharratt" userId="97cf956a-b3a7-4e73-864d-44684f77c5c1" providerId="ADAL" clId="{24A08CD2-1F3E-441D-9BA2-6C1E3E9BA43A}" dt="2024-07-24T11:00:43.104" v="0" actId="21"/>
        <pc:sldMkLst>
          <pc:docMk/>
          <pc:sldMk cId="4148359592" sldId="581"/>
        </pc:sldMkLst>
      </pc:sldChg>
    </pc:docChg>
  </pc:docChgLst>
  <pc:docChgLst>
    <pc:chgData name="Robert Lauder" userId="11afe618-ca63-4ed7-8d07-44c976d07b91" providerId="ADAL" clId="{900C2327-781B-4694-A136-AD6E23D8E278}"/>
    <pc:docChg chg="undo custSel addSld delSld modSld sldOrd">
      <pc:chgData name="Robert Lauder" userId="11afe618-ca63-4ed7-8d07-44c976d07b91" providerId="ADAL" clId="{900C2327-781B-4694-A136-AD6E23D8E278}" dt="2024-01-11T14:19:47.307" v="4196" actId="20577"/>
      <pc:docMkLst>
        <pc:docMk/>
      </pc:docMkLst>
      <pc:sldChg chg="modSp mod modNotesTx">
        <pc:chgData name="Robert Lauder" userId="11afe618-ca63-4ed7-8d07-44c976d07b91" providerId="ADAL" clId="{900C2327-781B-4694-A136-AD6E23D8E278}" dt="2024-01-11T11:15:59.179" v="1392" actId="20577"/>
        <pc:sldMkLst>
          <pc:docMk/>
          <pc:sldMk cId="4274872432" sldId="510"/>
        </pc:sldMkLst>
      </pc:sldChg>
      <pc:sldChg chg="modNotesTx">
        <pc:chgData name="Robert Lauder" userId="11afe618-ca63-4ed7-8d07-44c976d07b91" providerId="ADAL" clId="{900C2327-781B-4694-A136-AD6E23D8E278}" dt="2024-01-11T12:47:36.185" v="3491" actId="2711"/>
        <pc:sldMkLst>
          <pc:docMk/>
          <pc:sldMk cId="1601616327" sldId="511"/>
        </pc:sldMkLst>
      </pc:sldChg>
      <pc:sldChg chg="modSp mod modNotesTx">
        <pc:chgData name="Robert Lauder" userId="11afe618-ca63-4ed7-8d07-44c976d07b91" providerId="ADAL" clId="{900C2327-781B-4694-A136-AD6E23D8E278}" dt="2024-01-11T12:48:19.264" v="3499" actId="2711"/>
        <pc:sldMkLst>
          <pc:docMk/>
          <pc:sldMk cId="2895553315" sldId="512"/>
        </pc:sldMkLst>
      </pc:sldChg>
      <pc:sldChg chg="modSp mod modNotesTx">
        <pc:chgData name="Robert Lauder" userId="11afe618-ca63-4ed7-8d07-44c976d07b91" providerId="ADAL" clId="{900C2327-781B-4694-A136-AD6E23D8E278}" dt="2024-01-11T12:48:11.831" v="3498" actId="2711"/>
        <pc:sldMkLst>
          <pc:docMk/>
          <pc:sldMk cId="2384727387" sldId="513"/>
        </pc:sldMkLst>
      </pc:sldChg>
      <pc:sldChg chg="modNotesTx">
        <pc:chgData name="Robert Lauder" userId="11afe618-ca63-4ed7-8d07-44c976d07b91" providerId="ADAL" clId="{900C2327-781B-4694-A136-AD6E23D8E278}" dt="2024-01-11T12:48:08.223" v="3497" actId="2711"/>
        <pc:sldMkLst>
          <pc:docMk/>
          <pc:sldMk cId="232403197" sldId="514"/>
        </pc:sldMkLst>
      </pc:sldChg>
      <pc:sldChg chg="modNotesTx">
        <pc:chgData name="Robert Lauder" userId="11afe618-ca63-4ed7-8d07-44c976d07b91" providerId="ADAL" clId="{900C2327-781B-4694-A136-AD6E23D8E278}" dt="2024-01-11T12:51:19.473" v="4077" actId="20577"/>
        <pc:sldMkLst>
          <pc:docMk/>
          <pc:sldMk cId="1778026422" sldId="518"/>
        </pc:sldMkLst>
      </pc:sldChg>
      <pc:sldChg chg="del">
        <pc:chgData name="Robert Lauder" userId="11afe618-ca63-4ed7-8d07-44c976d07b91" providerId="ADAL" clId="{900C2327-781B-4694-A136-AD6E23D8E278}" dt="2024-01-11T10:59:17.883" v="214" actId="47"/>
        <pc:sldMkLst>
          <pc:docMk/>
          <pc:sldMk cId="637789658" sldId="519"/>
        </pc:sldMkLst>
      </pc:sldChg>
      <pc:sldChg chg="del">
        <pc:chgData name="Robert Lauder" userId="11afe618-ca63-4ed7-8d07-44c976d07b91" providerId="ADAL" clId="{900C2327-781B-4694-A136-AD6E23D8E278}" dt="2024-01-11T10:59:17.883" v="214" actId="47"/>
        <pc:sldMkLst>
          <pc:docMk/>
          <pc:sldMk cId="3731343135" sldId="550"/>
        </pc:sldMkLst>
      </pc:sldChg>
      <pc:sldChg chg="addSp modSp mod ord modClrScheme chgLayout modNotesTx">
        <pc:chgData name="Robert Lauder" userId="11afe618-ca63-4ed7-8d07-44c976d07b91" providerId="ADAL" clId="{900C2327-781B-4694-A136-AD6E23D8E278}" dt="2024-01-11T11:16:52.286" v="1561" actId="20577"/>
        <pc:sldMkLst>
          <pc:docMk/>
          <pc:sldMk cId="475468944" sldId="552"/>
        </pc:sldMkLst>
      </pc:sldChg>
      <pc:sldChg chg="addSp delSp modSp new mod modClrScheme chgLayout">
        <pc:chgData name="Robert Lauder" userId="11afe618-ca63-4ed7-8d07-44c976d07b91" providerId="ADAL" clId="{900C2327-781B-4694-A136-AD6E23D8E278}" dt="2024-01-11T12:50:25.230" v="3916" actId="20577"/>
        <pc:sldMkLst>
          <pc:docMk/>
          <pc:sldMk cId="214253227" sldId="553"/>
        </pc:sldMkLst>
      </pc:sldChg>
      <pc:sldChg chg="modSp new mod modNotesTx">
        <pc:chgData name="Robert Lauder" userId="11afe618-ca63-4ed7-8d07-44c976d07b91" providerId="ADAL" clId="{900C2327-781B-4694-A136-AD6E23D8E278}" dt="2024-01-11T12:47:22.388" v="3489"/>
        <pc:sldMkLst>
          <pc:docMk/>
          <pc:sldMk cId="3103333444" sldId="554"/>
        </pc:sldMkLst>
      </pc:sldChg>
      <pc:sldChg chg="addSp modSp new mod modNotesTx">
        <pc:chgData name="Robert Lauder" userId="11afe618-ca63-4ed7-8d07-44c976d07b91" providerId="ADAL" clId="{900C2327-781B-4694-A136-AD6E23D8E278}" dt="2024-01-11T11:17:57.557" v="1786" actId="20577"/>
        <pc:sldMkLst>
          <pc:docMk/>
          <pc:sldMk cId="4133365639" sldId="555"/>
        </pc:sldMkLst>
      </pc:sldChg>
      <pc:sldChg chg="modSp add mod modNotesTx">
        <pc:chgData name="Robert Lauder" userId="11afe618-ca63-4ed7-8d07-44c976d07b91" providerId="ADAL" clId="{900C2327-781B-4694-A136-AD6E23D8E278}" dt="2024-01-11T14:19:47.307" v="4196" actId="20577"/>
        <pc:sldMkLst>
          <pc:docMk/>
          <pc:sldMk cId="4131645175" sldId="560"/>
        </pc:sldMkLst>
      </pc:sldChg>
      <pc:sldChg chg="add">
        <pc:chgData name="Robert Lauder" userId="11afe618-ca63-4ed7-8d07-44c976d07b91" providerId="ADAL" clId="{900C2327-781B-4694-A136-AD6E23D8E278}" dt="2024-01-11T10:59:46.390" v="215"/>
        <pc:sldMkLst>
          <pc:docMk/>
          <pc:sldMk cId="3929898361" sldId="564"/>
        </pc:sldMkLst>
      </pc:sldChg>
      <pc:sldChg chg="modSp add mod modNotesTx">
        <pc:chgData name="Robert Lauder" userId="11afe618-ca63-4ed7-8d07-44c976d07b91" providerId="ADAL" clId="{900C2327-781B-4694-A136-AD6E23D8E278}" dt="2024-01-11T12:48:35.791" v="3502" actId="20577"/>
        <pc:sldMkLst>
          <pc:docMk/>
          <pc:sldMk cId="1110128666" sldId="576"/>
        </pc:sldMkLst>
      </pc:sldChg>
      <pc:sldChg chg="add">
        <pc:chgData name="Robert Lauder" userId="11afe618-ca63-4ed7-8d07-44c976d07b91" providerId="ADAL" clId="{900C2327-781B-4694-A136-AD6E23D8E278}" dt="2024-01-11T10:59:46.390" v="215"/>
        <pc:sldMkLst>
          <pc:docMk/>
          <pc:sldMk cId="2547937306" sldId="577"/>
        </pc:sldMkLst>
      </pc:sldChg>
      <pc:sldChg chg="modSp new mod modNotesTx">
        <pc:chgData name="Robert Lauder" userId="11afe618-ca63-4ed7-8d07-44c976d07b91" providerId="ADAL" clId="{900C2327-781B-4694-A136-AD6E23D8E278}" dt="2024-01-11T12:48:52.091" v="3504" actId="2711"/>
        <pc:sldMkLst>
          <pc:docMk/>
          <pc:sldMk cId="945353086" sldId="578"/>
        </pc:sldMkLst>
      </pc:sldChg>
      <pc:sldChg chg="new del">
        <pc:chgData name="Robert Lauder" userId="11afe618-ca63-4ed7-8d07-44c976d07b91" providerId="ADAL" clId="{900C2327-781B-4694-A136-AD6E23D8E278}" dt="2024-01-11T11:00:04.250" v="217" actId="2696"/>
        <pc:sldMkLst>
          <pc:docMk/>
          <pc:sldMk cId="3883752442" sldId="578"/>
        </pc:sldMkLst>
      </pc:sldChg>
      <pc:sldChg chg="new del">
        <pc:chgData name="Robert Lauder" userId="11afe618-ca63-4ed7-8d07-44c976d07b91" providerId="ADAL" clId="{900C2327-781B-4694-A136-AD6E23D8E278}" dt="2024-01-11T11:08:36.409" v="608" actId="47"/>
        <pc:sldMkLst>
          <pc:docMk/>
          <pc:sldMk cId="2601918532" sldId="579"/>
        </pc:sldMkLst>
      </pc:sldChg>
      <pc:sldChg chg="addSp delSp modSp add mod modNotesTx">
        <pc:chgData name="Robert Lauder" userId="11afe618-ca63-4ed7-8d07-44c976d07b91" providerId="ADAL" clId="{900C2327-781B-4694-A136-AD6E23D8E278}" dt="2024-01-11T13:56:04.933" v="4086" actId="1076"/>
        <pc:sldMkLst>
          <pc:docMk/>
          <pc:sldMk cId="3152202352" sldId="579"/>
        </pc:sldMkLst>
      </pc:sldChg>
      <pc:sldChg chg="modSp add mod modNotesTx">
        <pc:chgData name="Robert Lauder" userId="11afe618-ca63-4ed7-8d07-44c976d07b91" providerId="ADAL" clId="{900C2327-781B-4694-A136-AD6E23D8E278}" dt="2024-01-11T12:48:46.199" v="3503" actId="2711"/>
        <pc:sldMkLst>
          <pc:docMk/>
          <pc:sldMk cId="922255272" sldId="580"/>
        </pc:sldMkLst>
      </pc:sldChg>
      <pc:sldChg chg="new del">
        <pc:chgData name="Robert Lauder" userId="11afe618-ca63-4ed7-8d07-44c976d07b91" providerId="ADAL" clId="{900C2327-781B-4694-A136-AD6E23D8E278}" dt="2024-01-11T11:08:57.921" v="630" actId="47"/>
        <pc:sldMkLst>
          <pc:docMk/>
          <pc:sldMk cId="4084773313" sldId="581"/>
        </pc:sldMkLst>
      </pc:sldChg>
      <pc:sldChg chg="addSp delSp modSp new mod chgLayout modNotesTx">
        <pc:chgData name="Robert Lauder" userId="11afe618-ca63-4ed7-8d07-44c976d07b91" providerId="ADAL" clId="{900C2327-781B-4694-A136-AD6E23D8E278}" dt="2024-01-11T13:56:09.339" v="4087"/>
        <pc:sldMkLst>
          <pc:docMk/>
          <pc:sldMk cId="4148359592" sldId="581"/>
        </pc:sldMkLst>
      </pc:sldChg>
      <pc:sldChg chg="new del">
        <pc:chgData name="Robert Lauder" userId="11afe618-ca63-4ed7-8d07-44c976d07b91" providerId="ADAL" clId="{900C2327-781B-4694-A136-AD6E23D8E278}" dt="2024-01-11T12:56:34.138" v="4080" actId="47"/>
        <pc:sldMkLst>
          <pc:docMk/>
          <pc:sldMk cId="608339146" sldId="5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3/3/2025</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3/3/2025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ea typeface="Arial" charset="0"/>
                <a:cs typeface="Arial" charset="0"/>
              </a:rPr>
              <a:t>Outcomes to be achieved:</a:t>
            </a:r>
          </a:p>
          <a:p>
            <a:endParaRPr lang="en-US" b="1" dirty="0">
              <a:latin typeface="+mn-lt"/>
              <a:ea typeface="Arial" charset="0"/>
              <a:cs typeface="Arial" charset="0"/>
            </a:endParaRPr>
          </a:p>
          <a:p>
            <a:r>
              <a:rPr lang="en-US" dirty="0">
                <a:latin typeface="+mn-lt"/>
              </a:rPr>
              <a:t>This session is designed to find out:</a:t>
            </a:r>
          </a:p>
          <a:p>
            <a:pPr marL="171450" indent="-171450">
              <a:buFont typeface="Arial" panose="020B0604020202020204" pitchFamily="34" charset="0"/>
              <a:buChar char="•"/>
            </a:pPr>
            <a:r>
              <a:rPr lang="en-US" dirty="0">
                <a:latin typeface="+mn-lt"/>
              </a:rPr>
              <a:t>What recognition is and the basics of how to go about it</a:t>
            </a:r>
          </a:p>
          <a:p>
            <a:pPr marL="171450" indent="-171450">
              <a:buFont typeface="Arial"/>
              <a:buChar char="•"/>
            </a:pPr>
            <a:r>
              <a:rPr lang="en-US" dirty="0">
                <a:latin typeface="+mn-lt"/>
              </a:rPr>
              <a:t>What should they say to persuade someone to join.</a:t>
            </a:r>
          </a:p>
          <a:p>
            <a:pPr marL="171450" indent="-171450">
              <a:buFont typeface="Arial"/>
              <a:buChar char="•"/>
            </a:pPr>
            <a:r>
              <a:rPr lang="en-US" dirty="0">
                <a:latin typeface="+mn-lt"/>
              </a:rPr>
              <a:t>GDPR</a:t>
            </a:r>
          </a:p>
          <a:p>
            <a:pPr marL="0" indent="0">
              <a:buFont typeface="Arial"/>
              <a:buNone/>
            </a:pPr>
            <a:endParaRPr lang="en-US" dirty="0">
              <a:latin typeface="+mn-lt"/>
            </a:endParaRPr>
          </a:p>
          <a:p>
            <a:pPr marL="0" indent="0">
              <a:buFont typeface="Arial"/>
              <a:buNone/>
            </a:pPr>
            <a:r>
              <a:rPr lang="en-US" dirty="0">
                <a:latin typeface="+mn-lt"/>
              </a:rPr>
              <a:t>Explain that these 3 sessions will also act as the Reps 1 course to enable them to continue their reps journey once we have gained recognition.</a:t>
            </a:r>
          </a:p>
          <a:p>
            <a:pPr marL="171450" indent="-171450">
              <a:buFont typeface="Arial"/>
              <a:buChar char="•"/>
            </a:pPr>
            <a:endParaRPr lang="en-US" dirty="0">
              <a:latin typeface="+mn-lt"/>
            </a:endParaRPr>
          </a:p>
          <a:p>
            <a:r>
              <a:rPr lang="en-GB" dirty="0">
                <a:latin typeface="+mn-lt"/>
              </a:rPr>
              <a:t>Hopefully they know each other but you can do icebreaker if needed. Introduce yourself.</a:t>
            </a:r>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32582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mn-lt"/>
                <a:ea typeface="Arial" charset="0"/>
                <a:cs typeface="Arial" charset="0"/>
              </a:rPr>
              <a:t>Do this activity as big group face to face</a:t>
            </a:r>
          </a:p>
          <a:p>
            <a:r>
              <a:rPr lang="en-US" b="1" dirty="0">
                <a:latin typeface="+mn-lt"/>
                <a:ea typeface="Arial" charset="0"/>
                <a:cs typeface="Arial" charset="0"/>
              </a:rPr>
              <a:t>Outcome to be achieved:</a:t>
            </a:r>
          </a:p>
          <a:p>
            <a:endParaRPr lang="en-US" b="1" dirty="0">
              <a:latin typeface="+mn-lt"/>
              <a:ea typeface="Arial" charset="0"/>
              <a:cs typeface="Arial" charset="0"/>
            </a:endParaRPr>
          </a:p>
          <a:p>
            <a:r>
              <a:rPr lang="en-US" b="1" dirty="0">
                <a:latin typeface="+mn-lt"/>
                <a:ea typeface="Arial" charset="0"/>
                <a:cs typeface="Arial" charset="0"/>
              </a:rPr>
              <a:t>There</a:t>
            </a:r>
            <a:r>
              <a:rPr lang="en-US" b="1" baseline="0" dirty="0">
                <a:latin typeface="+mn-lt"/>
                <a:ea typeface="Arial" charset="0"/>
                <a:cs typeface="Arial" charset="0"/>
              </a:rPr>
              <a:t> is no real alternative to a trade union (five minutes)</a:t>
            </a:r>
          </a:p>
          <a:p>
            <a:endParaRPr lang="en-US" b="1" dirty="0">
              <a:latin typeface="+mn-lt"/>
              <a:ea typeface="Arial" charset="0"/>
              <a:cs typeface="Arial" charset="0"/>
            </a:endParaRPr>
          </a:p>
          <a:p>
            <a:pPr marL="171450" indent="-171450">
              <a:buFont typeface="Arial" charset="0"/>
              <a:buChar char="•"/>
            </a:pPr>
            <a:r>
              <a:rPr lang="en-US" dirty="0">
                <a:latin typeface="+mn-lt"/>
              </a:rPr>
              <a:t>Workbook page 13, act as moderator for the discussion and raise</a:t>
            </a:r>
            <a:r>
              <a:rPr lang="en-US" baseline="0" dirty="0">
                <a:latin typeface="+mn-lt"/>
              </a:rPr>
              <a:t> questions such as:</a:t>
            </a:r>
          </a:p>
          <a:p>
            <a:pPr marL="171450" indent="-171450">
              <a:buFont typeface="Arial"/>
              <a:buChar char="•"/>
            </a:pPr>
            <a:r>
              <a:rPr lang="en-US" baseline="0" dirty="0">
                <a:latin typeface="+mn-lt"/>
              </a:rPr>
              <a:t>What would happen if the employer finds out about what is being said on Facebook? </a:t>
            </a:r>
          </a:p>
          <a:p>
            <a:pPr marL="171450" indent="-171450">
              <a:buFont typeface="Arial"/>
              <a:buChar char="•"/>
            </a:pPr>
            <a:r>
              <a:rPr lang="en-US" baseline="0" dirty="0">
                <a:latin typeface="+mn-lt"/>
              </a:rPr>
              <a:t>What would happen if the employer said no to a request from a forum or an individual? </a:t>
            </a:r>
          </a:p>
          <a:p>
            <a:pPr marL="171450" indent="-171450">
              <a:buFont typeface="Arial"/>
              <a:buChar char="•"/>
            </a:pPr>
            <a:r>
              <a:rPr lang="en-US" baseline="0" dirty="0">
                <a:latin typeface="+mn-lt"/>
              </a:rPr>
              <a:t>How can we argue against the person who says they get a pay rise even if they don’t join )a freeloader)?</a:t>
            </a:r>
          </a:p>
          <a:p>
            <a:pPr marL="171450" indent="-171450">
              <a:buFont typeface="Arial"/>
              <a:buChar char="•"/>
            </a:pPr>
            <a:r>
              <a:rPr lang="en-US" dirty="0">
                <a:latin typeface="+mn-lt"/>
              </a:rPr>
              <a:t>Sum up the benefits of union membership,</a:t>
            </a:r>
            <a:r>
              <a:rPr lang="en-US" baseline="0" dirty="0">
                <a:latin typeface="+mn-lt"/>
              </a:rPr>
              <a:t> in particular for an individual member with an issue.</a:t>
            </a:r>
          </a:p>
          <a:p>
            <a:pPr marL="171450" indent="-171450">
              <a:buFont typeface="Arial"/>
              <a:buChar char="•"/>
            </a:pPr>
            <a:r>
              <a:rPr lang="en-US" baseline="0" dirty="0">
                <a:latin typeface="+mn-lt"/>
              </a:rPr>
              <a:t>Generally the easiest recruitment pitch is to say why you joined. As you work in the same place, it will have resonance with the non-member and the passion will show through, rather than sounding like a script.</a:t>
            </a:r>
          </a:p>
          <a:p>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mn-lt"/>
                <a:ea typeface="Arial" charset="0"/>
                <a:cs typeface="Arial" charset="0"/>
              </a:rPr>
              <a:t>Outcomes to be achieved:</a:t>
            </a:r>
          </a:p>
          <a:p>
            <a:endParaRPr lang="en-US" b="1" dirty="0">
              <a:latin typeface="+mn-lt"/>
              <a:ea typeface="Arial" charset="0"/>
              <a:cs typeface="Arial" charset="0"/>
            </a:endParaRPr>
          </a:p>
          <a:p>
            <a:r>
              <a:rPr lang="en-US" dirty="0">
                <a:latin typeface="+mn-lt"/>
              </a:rPr>
              <a:t>To understand how GDPR impacts new reps when recruiting members and how to be mindful of data collected and stored.,…..</a:t>
            </a: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REPS TO THINK ABOUT WHAT THEY MAY NEED IN ORDER TO THE DO THE ROLE EFFECTIVELY – WHAT ACCESS DO YOU HAVE, IS IT A SHARED COMPUTER, CAN YOU HAVE PRIVACY SETTINGS</a:t>
            </a:r>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mn-lt"/>
                <a:ea typeface="Arial" charset="0"/>
                <a:cs typeface="Arial" charset="0"/>
              </a:rPr>
              <a:t>Outcomes to be achieved:</a:t>
            </a:r>
          </a:p>
          <a:p>
            <a:endParaRPr lang="en-US" b="1" dirty="0">
              <a:latin typeface="+mn-lt"/>
              <a:ea typeface="Arial" charset="0"/>
              <a:cs typeface="Arial" charset="0"/>
            </a:endParaRPr>
          </a:p>
          <a:p>
            <a:r>
              <a:rPr lang="en-US" dirty="0">
                <a:latin typeface="+mn-lt"/>
              </a:rPr>
              <a:t>This is to get the Reps to think about joining conversations, and what they need to do next</a:t>
            </a:r>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548279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about building a connection. Think about where and when you can interact with people. </a:t>
            </a:r>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288074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900"/>
              </a:spcBef>
            </a:pPr>
            <a:r>
              <a:rPr lang="en-GB" sz="1200" b="1" dirty="0">
                <a:effectLst/>
                <a:latin typeface="+mn-lt"/>
                <a:ea typeface="Times" panose="02020603050405020304" pitchFamily="18" charset="0"/>
                <a:cs typeface="Times New Roman" panose="02020603050405020304" pitchFamily="18" charset="0"/>
              </a:rPr>
              <a:t>Membership is the key factor in gaining recognition. If we do not hit the relevant level we are unable to move forward. </a:t>
            </a:r>
          </a:p>
          <a:p>
            <a:pPr>
              <a:lnSpc>
                <a:spcPct val="110000"/>
              </a:lnSpc>
              <a:spcBef>
                <a:spcPts val="900"/>
              </a:spcBef>
            </a:pPr>
            <a:endParaRPr lang="en-GB" sz="1200" dirty="0">
              <a:effectLst/>
              <a:latin typeface="+mn-lt"/>
              <a:ea typeface="Times" panose="02020603050405020304" pitchFamily="18" charset="0"/>
              <a:cs typeface="Times New Roman" panose="02020603050405020304" pitchFamily="18" charset="0"/>
            </a:endParaRPr>
          </a:p>
          <a:p>
            <a:pPr>
              <a:lnSpc>
                <a:spcPct val="110000"/>
              </a:lnSpc>
              <a:spcBef>
                <a:spcPts val="900"/>
              </a:spcBef>
            </a:pPr>
            <a:r>
              <a:rPr lang="en-GB" sz="1200" dirty="0">
                <a:effectLst/>
                <a:latin typeface="+mn-lt"/>
                <a:ea typeface="Times" panose="02020603050405020304" pitchFamily="18" charset="0"/>
                <a:cs typeface="Times New Roman" panose="02020603050405020304" pitchFamily="18" charset="0"/>
              </a:rPr>
              <a:t>Talking to colleagues is an essential skill for any rep. You may want to talk to a member about the great work the union is doing or talk to a non-member and get them to join and participate. The more members who join, the stronger your union is. When you speak to your colleagues remember that joining a union is good for them, it’s good for you and it’s good for all the other members in the union. </a:t>
            </a:r>
          </a:p>
          <a:p>
            <a:pPr>
              <a:lnSpc>
                <a:spcPct val="110000"/>
              </a:lnSpc>
              <a:spcBef>
                <a:spcPts val="900"/>
              </a:spcBef>
            </a:pPr>
            <a:r>
              <a:rPr lang="en-GB" sz="1200" b="1" dirty="0">
                <a:solidFill>
                  <a:srgbClr val="FF0000"/>
                </a:solidFill>
                <a:effectLst/>
                <a:latin typeface="+mn-lt"/>
                <a:ea typeface="Times" panose="02020603050405020304" pitchFamily="18" charset="0"/>
                <a:cs typeface="Times New Roman" panose="02020603050405020304" pitchFamily="18" charset="0"/>
              </a:rPr>
              <a:t> </a:t>
            </a:r>
            <a:endParaRPr lang="en-GB" sz="1200" dirty="0">
              <a:effectLst/>
              <a:latin typeface="+mn-lt"/>
              <a:ea typeface="Times" panose="02020603050405020304" pitchFamily="18" charset="0"/>
              <a:cs typeface="Times New Roman" panose="02020603050405020304" pitchFamily="18" charset="0"/>
            </a:endParaRPr>
          </a:p>
          <a:p>
            <a:pPr>
              <a:spcBef>
                <a:spcPts val="900"/>
              </a:spcBef>
              <a:spcAft>
                <a:spcPts val="600"/>
              </a:spcAft>
            </a:pPr>
            <a:r>
              <a:rPr lang="en-GB" sz="1200" b="1" kern="1600" dirty="0">
                <a:solidFill>
                  <a:srgbClr val="60A497"/>
                </a:solidFill>
                <a:effectLst/>
                <a:latin typeface="+mn-lt"/>
              </a:rPr>
              <a:t>Think about what we have already achieved (this is in general)</a:t>
            </a:r>
            <a:endParaRPr lang="en-GB" sz="1200" b="1" kern="1600" dirty="0">
              <a:effectLst/>
              <a:latin typeface="+mn-lt"/>
            </a:endParaRP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The union movement campaigned for the minimum wage, maternity and paternity rights, pension provisions, holiday and sickness entitlements.</a:t>
            </a: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Union safety effect – studies have shown that workplaces with a trade union are much safer places to work with far fewer injuries. </a:t>
            </a: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Campaigning for flexible working for all – the right to flexible working is important to support as many people as possible into employment.</a:t>
            </a:r>
          </a:p>
          <a:p>
            <a:pPr marL="342900" lvl="0" indent="-342900">
              <a:lnSpc>
                <a:spcPct val="110000"/>
              </a:lnSpc>
              <a:spcBef>
                <a:spcPts val="600"/>
              </a:spcBef>
              <a:buFont typeface="Symbol" panose="05050102010706020507" pitchFamily="18" charset="2"/>
              <a:buChar char=""/>
              <a:tabLst>
                <a:tab pos="215900" algn="l"/>
              </a:tabLst>
            </a:pPr>
            <a:endParaRPr lang="en-GB" sz="1200" dirty="0">
              <a:effectLst/>
              <a:latin typeface="+mn-lt"/>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tab pos="215900" algn="l"/>
              </a:tabLst>
              <a:defRPr/>
            </a:pPr>
            <a:r>
              <a:rPr lang="en-GB" sz="1200" b="1" kern="1600" dirty="0">
                <a:solidFill>
                  <a:srgbClr val="60A497"/>
                </a:solidFill>
                <a:effectLst/>
                <a:latin typeface="+mn-lt"/>
              </a:rPr>
              <a:t>Think about what we are looking to achieve (this is in general)</a:t>
            </a:r>
            <a:endParaRPr lang="en-GB" sz="1200" b="1" kern="1600" dirty="0">
              <a:effectLst/>
              <a:latin typeface="+mn-lt"/>
            </a:endParaRP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Campaigning for the Right to Disconnect – something which has been made worse while we have all been working at home during the pandemic</a:t>
            </a: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Campaigning to reduce pay gaps – Race pay gap. Gender Pay and Gender Pension gap. </a:t>
            </a: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Supported members in personal cases, redundancy cases, personal injury claims and employment tribunals.</a:t>
            </a:r>
            <a:br>
              <a:rPr lang="en-GB" sz="1200" dirty="0">
                <a:effectLst/>
                <a:latin typeface="+mn-lt"/>
                <a:ea typeface="Times" panose="02020603050405020304" pitchFamily="18" charset="0"/>
                <a:cs typeface="Times New Roman" panose="02020603050405020304" pitchFamily="18" charset="0"/>
              </a:rPr>
            </a:br>
            <a:endParaRPr lang="en-GB" sz="1200" dirty="0">
              <a:effectLst/>
              <a:latin typeface="+mn-lt"/>
              <a:ea typeface="Times" panose="02020603050405020304" pitchFamily="18" charset="0"/>
              <a:cs typeface="Times New Roman" panose="02020603050405020304" pitchFamily="18" charset="0"/>
            </a:endParaRPr>
          </a:p>
          <a:p>
            <a:r>
              <a:rPr lang="en-GB" sz="1200" dirty="0">
                <a:effectLst/>
                <a:latin typeface="+mn-lt"/>
                <a:ea typeface="Times" panose="02020603050405020304" pitchFamily="18" charset="0"/>
                <a:cs typeface="Times New Roman" panose="02020603050405020304" pitchFamily="18" charset="0"/>
              </a:rPr>
              <a:t>Ask the delegates to think about the issues in their workplace and what they want to achieve</a:t>
            </a:r>
          </a:p>
          <a:p>
            <a:r>
              <a:rPr lang="en-GB" sz="1200" b="1" dirty="0">
                <a:effectLst/>
                <a:latin typeface="+mn-lt"/>
                <a:ea typeface="Times" panose="02020603050405020304" pitchFamily="18" charset="0"/>
                <a:cs typeface="Times New Roman" panose="02020603050405020304" pitchFamily="18" charset="0"/>
              </a:rPr>
              <a:t>Issues may include</a:t>
            </a:r>
          </a:p>
          <a:p>
            <a:pPr marL="285750" indent="-285750">
              <a:buFont typeface="Arial" panose="020B0604020202020204" pitchFamily="34" charset="0"/>
              <a:buChar char="•"/>
            </a:pPr>
            <a:r>
              <a:rPr lang="en-GB" sz="1200" b="0" dirty="0">
                <a:effectLst/>
                <a:latin typeface="+mn-lt"/>
                <a:ea typeface="Times" panose="02020603050405020304" pitchFamily="18" charset="0"/>
                <a:cs typeface="Times New Roman" panose="02020603050405020304" pitchFamily="18" charset="0"/>
              </a:rPr>
              <a:t>Voice at Work </a:t>
            </a:r>
          </a:p>
          <a:p>
            <a:pPr marL="285750" indent="-285750">
              <a:buFont typeface="Arial" panose="020B0604020202020204" pitchFamily="34" charset="0"/>
              <a:buChar char="•"/>
            </a:pPr>
            <a:r>
              <a:rPr lang="en-GB" sz="1200" b="0" dirty="0">
                <a:effectLst/>
                <a:latin typeface="+mn-lt"/>
                <a:ea typeface="Times" panose="02020603050405020304" pitchFamily="18" charset="0"/>
                <a:cs typeface="Times New Roman" panose="02020603050405020304" pitchFamily="18" charset="0"/>
              </a:rPr>
              <a:t>Pay and benefits</a:t>
            </a:r>
          </a:p>
          <a:p>
            <a:pPr marL="285750" indent="-285750">
              <a:buFont typeface="Arial" panose="020B0604020202020204" pitchFamily="34" charset="0"/>
              <a:buChar char="•"/>
            </a:pPr>
            <a:r>
              <a:rPr lang="en-GB" sz="1200" b="0" dirty="0">
                <a:effectLst/>
                <a:latin typeface="+mn-lt"/>
                <a:ea typeface="Times" panose="02020603050405020304" pitchFamily="18" charset="0"/>
                <a:cs typeface="Times New Roman" panose="02020603050405020304" pitchFamily="18" charset="0"/>
              </a:rPr>
              <a:t>Health and Safety</a:t>
            </a:r>
          </a:p>
          <a:p>
            <a:pPr marL="285750" indent="-285750">
              <a:buFont typeface="Arial" panose="020B0604020202020204" pitchFamily="34" charset="0"/>
              <a:buChar char="•"/>
            </a:pPr>
            <a:r>
              <a:rPr lang="en-GB" sz="1200" b="0" dirty="0">
                <a:effectLst/>
                <a:latin typeface="+mn-lt"/>
                <a:ea typeface="Times" panose="02020603050405020304" pitchFamily="18" charset="0"/>
                <a:cs typeface="Times New Roman" panose="02020603050405020304" pitchFamily="18" charset="0"/>
              </a:rPr>
              <a:t>Equality and Diversity </a:t>
            </a:r>
          </a:p>
          <a:p>
            <a:pPr marL="285750" indent="-285750">
              <a:buFont typeface="Arial" panose="020B0604020202020204" pitchFamily="34" charset="0"/>
              <a:buChar char="•"/>
            </a:pPr>
            <a:r>
              <a:rPr lang="en-GB" sz="1200" b="0" dirty="0">
                <a:effectLst/>
                <a:latin typeface="+mn-lt"/>
                <a:ea typeface="Times" panose="02020603050405020304" pitchFamily="18" charset="0"/>
                <a:cs typeface="Times New Roman" panose="02020603050405020304" pitchFamily="18" charset="0"/>
              </a:rPr>
              <a:t>Supporting Individuals.</a:t>
            </a:r>
            <a:endParaRPr lang="en-GB" sz="1200" b="0" dirty="0">
              <a:latin typeface="+mn-lt"/>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282700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session run the polls</a:t>
            </a:r>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dirty="0"/>
              <a:t>Ask this question. Get them to say what they believe it is a Trade Union is and can do</a:t>
            </a:r>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mn-lt"/>
                <a:ea typeface="Arial" charset="0"/>
                <a:cs typeface="Arial" charset="0"/>
              </a:rPr>
              <a:t>Outcome to be achieved: </a:t>
            </a:r>
          </a:p>
          <a:p>
            <a:endParaRPr lang="en-US" b="1" dirty="0">
              <a:latin typeface="+mn-lt"/>
              <a:cs typeface="Arial" charset="0"/>
            </a:endParaRPr>
          </a:p>
          <a:p>
            <a:r>
              <a:rPr lang="en-US" dirty="0">
                <a:latin typeface="+mn-lt"/>
              </a:rPr>
              <a:t>This is the definition you would find in a dictionary. M</a:t>
            </a:r>
            <a:r>
              <a:rPr lang="en-US" baseline="0" dirty="0">
                <a:latin typeface="+mn-lt"/>
              </a:rPr>
              <a:t>ost young workers have no idea what a union is and any view they do have is one that is out of date.</a:t>
            </a:r>
          </a:p>
          <a:p>
            <a:r>
              <a:rPr lang="en-US" baseline="0" dirty="0">
                <a:latin typeface="+mn-lt"/>
              </a:rPr>
              <a:t>We need to be explain this is not so and why union’s are still relevant. </a:t>
            </a:r>
          </a:p>
          <a:p>
            <a:endParaRPr lang="en-US" dirty="0">
              <a:latin typeface="+mn-lt"/>
            </a:endParaRPr>
          </a:p>
          <a:p>
            <a:pPr marL="171450" indent="-171450">
              <a:buFont typeface="Arial" charset="0"/>
              <a:buChar char="•"/>
            </a:pPr>
            <a:r>
              <a:rPr lang="en-US" dirty="0">
                <a:latin typeface="+mn-lt"/>
              </a:rPr>
              <a:t>Ask why they are interested in being reps? The sort of answers we are looking for are: a safe</a:t>
            </a:r>
            <a:r>
              <a:rPr lang="en-US" baseline="0" dirty="0">
                <a:latin typeface="+mn-lt"/>
              </a:rPr>
              <a:t> place to work, environmental issues and robust procedures that help members.</a:t>
            </a:r>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slide. It is just to get people familiar with the</a:t>
            </a:r>
          </a:p>
          <a:p>
            <a:r>
              <a:rPr lang="en-GB" dirty="0"/>
              <a:t>Greenfield site – an area where we do not have a formal agreement to represent people in this area. Can be a whole new business or a part of an existing branch we are growing into</a:t>
            </a:r>
          </a:p>
          <a:p>
            <a:endParaRPr lang="en-GB" dirty="0"/>
          </a:p>
          <a:p>
            <a:r>
              <a:rPr lang="en-GB" dirty="0"/>
              <a:t>Bargaining unit – the group of members we are looking to gain recognition for or represent. This can be an entire workplace or an agreed type of employee</a:t>
            </a:r>
          </a:p>
          <a:p>
            <a:endParaRPr lang="en-GB" dirty="0"/>
          </a:p>
          <a:p>
            <a:r>
              <a:rPr lang="en-GB" dirty="0"/>
              <a:t>Recognition – the legal agreement to enable a Trade Union to form collective agreements in a workplace</a:t>
            </a:r>
          </a:p>
          <a:p>
            <a:endParaRPr lang="en-GB" dirty="0"/>
          </a:p>
          <a:p>
            <a:r>
              <a:rPr lang="en-GB" dirty="0"/>
              <a:t> terminology they may hear.</a:t>
            </a:r>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215776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slide is to show the benefits of a recognized Trade Union, but also to show that they do get benefits of individual membership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F4684-F84F-4E44-9D26-CB3898D7E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43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lgn="l" eaLnBrk="1" hangingPunct="1">
              <a:lnSpc>
                <a:spcPct val="100000"/>
              </a:lnSpc>
              <a:spcBef>
                <a:spcPts val="600"/>
              </a:spcBef>
              <a:buClr>
                <a:schemeClr val="tx2"/>
              </a:buClr>
              <a:buFont typeface="Wingdings" charset="2"/>
              <a:buNone/>
            </a:pPr>
            <a:r>
              <a:rPr lang="en-US" sz="1100" b="1" dirty="0">
                <a:latin typeface="+mn-lt"/>
                <a:ea typeface="Arial" charset="0"/>
                <a:cs typeface="Arial" charset="0"/>
              </a:rPr>
              <a:t>Outcome to be achieved: Learn</a:t>
            </a:r>
            <a:r>
              <a:rPr lang="en-US" sz="1100" b="1" baseline="0" dirty="0">
                <a:latin typeface="+mn-lt"/>
                <a:ea typeface="Arial" charset="0"/>
                <a:cs typeface="Arial" charset="0"/>
              </a:rPr>
              <a:t> what recognition is:</a:t>
            </a:r>
          </a:p>
          <a:p>
            <a:pPr marL="0" lvl="2" algn="l" eaLnBrk="1" hangingPunct="1">
              <a:lnSpc>
                <a:spcPct val="100000"/>
              </a:lnSpc>
              <a:spcBef>
                <a:spcPts val="600"/>
              </a:spcBef>
              <a:buClr>
                <a:schemeClr val="tx2"/>
              </a:buClr>
              <a:buFont typeface="Wingdings" charset="2"/>
              <a:buNone/>
            </a:pPr>
            <a:r>
              <a:rPr lang="en-US" altLang="en-US" sz="1100" b="0" baseline="0" dirty="0">
                <a:latin typeface="+mn-lt"/>
                <a:ea typeface="Arial" charset="0"/>
                <a:cs typeface="Arial" charset="0"/>
              </a:rPr>
              <a:t>If this is for one branch, and you know what sort of recognition agreement it has, go through it. This is something they need to know and leads to the next exercise.</a:t>
            </a:r>
            <a:endParaRPr lang="en-GB" altLang="en-US" sz="1100" b="0" dirty="0">
              <a:latin typeface="+mn-lt"/>
            </a:endParaRPr>
          </a:p>
          <a:p>
            <a:pPr marL="0" lvl="2" algn="l" eaLnBrk="1" hangingPunct="1">
              <a:lnSpc>
                <a:spcPct val="100000"/>
              </a:lnSpc>
              <a:spcBef>
                <a:spcPts val="600"/>
              </a:spcBef>
              <a:buClr>
                <a:schemeClr val="tx2"/>
              </a:buClr>
              <a:buFont typeface="Wingdings" charset="2"/>
              <a:buNone/>
            </a:pPr>
            <a:r>
              <a:rPr lang="en-GB" altLang="en-US" sz="1100" dirty="0">
                <a:latin typeface="+mn-lt"/>
              </a:rPr>
              <a:t>Even if employer resists, union can achieve recognition if has</a:t>
            </a:r>
          </a:p>
          <a:p>
            <a:pPr marL="0" lvl="3" indent="-457200" algn="l" eaLnBrk="1" hangingPunct="1">
              <a:spcBef>
                <a:spcPts val="600"/>
              </a:spcBef>
              <a:buClr>
                <a:schemeClr val="tx1"/>
              </a:buClr>
              <a:buFont typeface="Tahoma" charset="0"/>
              <a:buAutoNum type="alphaLcParenR"/>
            </a:pPr>
            <a:r>
              <a:rPr lang="en-GB" altLang="en-US" sz="1100" dirty="0">
                <a:latin typeface="+mn-lt"/>
              </a:rPr>
              <a:t>over 50% membership; or </a:t>
            </a:r>
          </a:p>
          <a:p>
            <a:pPr marL="0" lvl="3" indent="-457200" algn="l" eaLnBrk="1" hangingPunct="1">
              <a:spcBef>
                <a:spcPts val="600"/>
              </a:spcBef>
              <a:buClr>
                <a:schemeClr val="tx1"/>
              </a:buClr>
              <a:buFont typeface="Tahoma" charset="0"/>
              <a:buAutoNum type="alphaLcParenR"/>
            </a:pPr>
            <a:r>
              <a:rPr lang="en-GB" altLang="en-US" sz="1100" dirty="0">
                <a:latin typeface="+mn-lt"/>
              </a:rPr>
              <a:t>over 10% membership </a:t>
            </a:r>
            <a:r>
              <a:rPr lang="en-GB" altLang="en-US" sz="1100" dirty="0">
                <a:solidFill>
                  <a:schemeClr val="tx2"/>
                </a:solidFill>
                <a:latin typeface="+mn-lt"/>
              </a:rPr>
              <a:t>and </a:t>
            </a:r>
          </a:p>
          <a:p>
            <a:pPr marL="0" lvl="4" indent="0" algn="l" eaLnBrk="1" hangingPunct="1">
              <a:spcBef>
                <a:spcPts val="600"/>
              </a:spcBef>
              <a:buClr>
                <a:schemeClr val="tx1"/>
              </a:buClr>
              <a:buFontTx/>
              <a:buNone/>
            </a:pPr>
            <a:r>
              <a:rPr lang="en-GB" altLang="en-US" sz="1100" dirty="0">
                <a:latin typeface="+mn-lt"/>
              </a:rPr>
              <a:t>gets a majority in a ballot of all employees.</a:t>
            </a:r>
          </a:p>
          <a:p>
            <a:pPr marL="0" lvl="4" indent="0" algn="l" eaLnBrk="1" hangingPunct="1">
              <a:spcBef>
                <a:spcPts val="600"/>
              </a:spcBef>
              <a:buClr>
                <a:schemeClr val="tx1"/>
              </a:buClr>
              <a:buFontTx/>
              <a:buNone/>
            </a:pPr>
            <a:endParaRPr lang="en-GB" altLang="en-US" sz="11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latin typeface="+mn-lt"/>
              </a:rPr>
              <a:t>These figures are why there is a focus on gaining membership.</a:t>
            </a:r>
          </a:p>
          <a:p>
            <a:pPr marL="0" marR="0" indent="0" algn="l" defTabSz="457200" rtl="0" eaLnBrk="1" fontAlgn="auto" latinLnBrk="0" hangingPunct="1">
              <a:lnSpc>
                <a:spcPct val="100000"/>
              </a:lnSpc>
              <a:spcBef>
                <a:spcPts val="0"/>
              </a:spcBef>
              <a:spcAft>
                <a:spcPts val="0"/>
              </a:spcAft>
              <a:buClrTx/>
              <a:buSzTx/>
              <a:buFontTx/>
              <a:buNone/>
              <a:tabLst/>
              <a:defRPr/>
            </a:pPr>
            <a:br>
              <a:rPr lang="en-US" sz="1100" dirty="0">
                <a:latin typeface="+mn-lt"/>
              </a:rPr>
            </a:br>
            <a:r>
              <a:rPr lang="en-US" sz="1100" dirty="0">
                <a:latin typeface="+mn-lt"/>
              </a:rPr>
              <a:t>We will go into more detail about the recognition process in Session 2</a:t>
            </a: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mn-lt"/>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mn-lt"/>
                <a:ea typeface="Arial" charset="0"/>
                <a:cs typeface="Arial" charset="0"/>
              </a:rPr>
              <a:t>Facts</a:t>
            </a:r>
            <a:r>
              <a:rPr lang="en-US" b="1" baseline="0" dirty="0">
                <a:latin typeface="+mn-lt"/>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r>
              <a:rPr lang="en-US" dirty="0">
                <a:latin typeface="+mn-lt"/>
              </a:rPr>
              <a:t>If someone is saying their</a:t>
            </a:r>
            <a:r>
              <a:rPr lang="en-US" baseline="0" dirty="0">
                <a:latin typeface="+mn-lt"/>
              </a:rPr>
              <a:t> career might be affected if they join, or it is not for my level of management, the law gives anyone the right to join a union</a:t>
            </a:r>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ea typeface="Arial" charset="0"/>
                <a:cs typeface="Arial" charset="0"/>
              </a:rPr>
              <a:t>Outcome to be achieved: </a:t>
            </a:r>
          </a:p>
          <a:p>
            <a:endParaRPr lang="en-US" b="1" dirty="0">
              <a:latin typeface="+mn-lt"/>
              <a:ea typeface="Arial" charset="0"/>
              <a:cs typeface="Arial" charset="0"/>
            </a:endParaRPr>
          </a:p>
          <a:p>
            <a:r>
              <a:rPr lang="en-US" b="1" dirty="0">
                <a:latin typeface="+mn-lt"/>
                <a:ea typeface="Arial" charset="0"/>
                <a:cs typeface="Arial" charset="0"/>
              </a:rPr>
              <a:t>Facts</a:t>
            </a:r>
            <a:r>
              <a:rPr lang="en-US" b="1" baseline="0" dirty="0">
                <a:latin typeface="+mn-lt"/>
                <a:ea typeface="Arial" charset="0"/>
                <a:cs typeface="Arial" charset="0"/>
              </a:rPr>
              <a:t> that can be used promote the benefits of joining Prospect</a:t>
            </a:r>
          </a:p>
          <a:p>
            <a:endParaRPr lang="en-US" dirty="0">
              <a:latin typeface="+mn-lt"/>
            </a:endParaRPr>
          </a:p>
          <a:p>
            <a:r>
              <a:rPr lang="en-US" dirty="0">
                <a:latin typeface="+mn-lt"/>
              </a:rPr>
              <a:t>This slide has two clicks the first is for</a:t>
            </a:r>
            <a:r>
              <a:rPr lang="en-US" baseline="0" dirty="0">
                <a:latin typeface="+mn-lt"/>
              </a:rPr>
              <a:t> trade union figures as a whole and the second is for Prospect only.</a:t>
            </a:r>
            <a:endParaRPr lang="en-US" dirty="0">
              <a:latin typeface="+mn-lt"/>
            </a:endParaRPr>
          </a:p>
          <a:p>
            <a:pPr marL="171450" indent="-171450">
              <a:buFont typeface="Arial"/>
              <a:buChar char="•"/>
            </a:pPr>
            <a:r>
              <a:rPr lang="en-US" dirty="0">
                <a:latin typeface="+mn-lt"/>
              </a:rPr>
              <a:t>Prospect negotiates with more than 400 different employers.</a:t>
            </a:r>
          </a:p>
          <a:p>
            <a:pPr marL="171450" indent="-171450">
              <a:buFont typeface="Arial"/>
              <a:buChar char="•"/>
            </a:pPr>
            <a:r>
              <a:rPr lang="en-US" dirty="0">
                <a:latin typeface="+mn-lt"/>
              </a:rPr>
              <a:t>Page 10 has a list of historical union victories.</a:t>
            </a:r>
          </a:p>
          <a:p>
            <a:pPr marL="171450" indent="-171450">
              <a:buFont typeface="Arial"/>
              <a:buChar char="•"/>
            </a:pPr>
            <a:r>
              <a:rPr lang="en-US" dirty="0">
                <a:latin typeface="+mn-lt"/>
              </a:rPr>
              <a:t>These are the facts that back up</a:t>
            </a:r>
            <a:r>
              <a:rPr lang="en-US" baseline="0" dirty="0">
                <a:latin typeface="+mn-lt"/>
              </a:rPr>
              <a:t> why it is value for money to join.</a:t>
            </a:r>
          </a:p>
          <a:p>
            <a:pPr marL="171450" indent="-171450">
              <a:buFont typeface="Arial"/>
              <a:buChar char="•"/>
            </a:pPr>
            <a:r>
              <a:rPr lang="en-US" b="1" baseline="0" dirty="0">
                <a:latin typeface="+mn-lt"/>
              </a:rPr>
              <a:t>Always mention that local issues make the most difference to people.</a:t>
            </a:r>
            <a:endParaRPr lang="en-US" b="1" dirty="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recognition benefits employers. If you have examples from the relevant sector, tell the members.</a:t>
            </a:r>
          </a:p>
        </p:txBody>
      </p:sp>
      <p:sp>
        <p:nvSpPr>
          <p:cNvPr id="4" name="Slide Number Placeholder 3"/>
          <p:cNvSpPr>
            <a:spLocks noGrp="1"/>
          </p:cNvSpPr>
          <p:nvPr>
            <p:ph type="sldNum" sz="quarter" idx="5"/>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351907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3984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57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238095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extLst>
      <p:ext uri="{BB962C8B-B14F-4D97-AF65-F5344CB8AC3E}">
        <p14:creationId xmlns:p14="http://schemas.microsoft.com/office/powerpoint/2010/main" val="184250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41464711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rospect.org.uk/get-involved-in-the-union/course-resources-prospect-activis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C5C31-46F9-9CF4-A2B8-CF0530E4A51E}"/>
              </a:ext>
            </a:extLst>
          </p:cNvPr>
          <p:cNvSpPr>
            <a:spLocks noGrp="1"/>
          </p:cNvSpPr>
          <p:nvPr>
            <p:ph type="ctrTitle"/>
          </p:nvPr>
        </p:nvSpPr>
        <p:spPr>
          <a:xfrm>
            <a:off x="1484315" y="1336431"/>
            <a:ext cx="8748255" cy="2097157"/>
          </a:xfrm>
        </p:spPr>
        <p:txBody>
          <a:bodyPr/>
          <a:lstStyle/>
          <a:p>
            <a:r>
              <a:rPr lang="en-GB" dirty="0"/>
              <a:t>Greenfield Site Training</a:t>
            </a:r>
            <a:br>
              <a:rPr lang="en-GB" dirty="0"/>
            </a:br>
            <a:r>
              <a:rPr lang="en-GB" sz="2800" dirty="0"/>
              <a:t>Session 1</a:t>
            </a:r>
            <a:endParaRPr lang="en-GB" dirty="0"/>
          </a:p>
        </p:txBody>
      </p:sp>
      <p:sp>
        <p:nvSpPr>
          <p:cNvPr id="5" name="Subtitle 4">
            <a:extLst>
              <a:ext uri="{FF2B5EF4-FFF2-40B4-BE49-F238E27FC236}">
                <a16:creationId xmlns:a16="http://schemas.microsoft.com/office/drawing/2014/main" id="{52F3AE98-121A-6127-A506-84D0C9B5E2FA}"/>
              </a:ext>
            </a:extLst>
          </p:cNvPr>
          <p:cNvSpPr>
            <a:spLocks noGrp="1"/>
          </p:cNvSpPr>
          <p:nvPr>
            <p:ph type="subTitle" idx="1"/>
          </p:nvPr>
        </p:nvSpPr>
        <p:spPr/>
        <p:txBody>
          <a:bodyPr>
            <a:normAutofit/>
          </a:bodyPr>
          <a:lstStyle/>
          <a:p>
            <a:r>
              <a:rPr lang="en-GB" sz="1400" dirty="0"/>
              <a:t>Jan.25</a:t>
            </a:r>
          </a:p>
        </p:txBody>
      </p:sp>
    </p:spTree>
    <p:extLst>
      <p:ext uri="{BB962C8B-B14F-4D97-AF65-F5344CB8AC3E}">
        <p14:creationId xmlns:p14="http://schemas.microsoft.com/office/powerpoint/2010/main" val="414835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966F-691A-AB32-D76D-9E0C84D211B9}"/>
              </a:ext>
            </a:extLst>
          </p:cNvPr>
          <p:cNvSpPr>
            <a:spLocks noGrp="1"/>
          </p:cNvSpPr>
          <p:nvPr>
            <p:ph type="title"/>
          </p:nvPr>
        </p:nvSpPr>
        <p:spPr>
          <a:xfrm>
            <a:off x="782465" y="829001"/>
            <a:ext cx="7760988" cy="773282"/>
          </a:xfrm>
        </p:spPr>
        <p:txBody>
          <a:bodyPr/>
          <a:lstStyle/>
          <a:p>
            <a:r>
              <a:rPr lang="en-GB" dirty="0"/>
              <a:t>What Employers have said</a:t>
            </a:r>
          </a:p>
        </p:txBody>
      </p:sp>
      <p:pic>
        <p:nvPicPr>
          <p:cNvPr id="1026" name="Picture 2">
            <a:extLst>
              <a:ext uri="{FF2B5EF4-FFF2-40B4-BE49-F238E27FC236}">
                <a16:creationId xmlns:a16="http://schemas.microsoft.com/office/drawing/2014/main" id="{87E03353-B07E-401D-7FE7-F9C2ECBE85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4" t="18527" r="6440" b="5282"/>
          <a:stretch/>
        </p:blipFill>
        <p:spPr bwMode="auto">
          <a:xfrm>
            <a:off x="782465" y="1987201"/>
            <a:ext cx="9848808" cy="461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6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dirty="0">
                <a:latin typeface="Arial"/>
                <a:cs typeface="Arial"/>
              </a:rPr>
              <a:t>Activity: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dirty="0">
                <a:latin typeface="Arial"/>
                <a:cs typeface="Arial"/>
              </a:rPr>
              <a:t>Discuss the benefits of being in a trade union as opposed to some of the following options:</a:t>
            </a:r>
          </a:p>
          <a:p>
            <a:pPr marL="342900" indent="-342900">
              <a:spcBef>
                <a:spcPts val="600"/>
              </a:spcBef>
              <a:buFont typeface="Arial"/>
              <a:buChar char="•"/>
            </a:pPr>
            <a:r>
              <a:rPr lang="en-US" sz="2400" dirty="0">
                <a:latin typeface="Arial"/>
                <a:cs typeface="Arial"/>
              </a:rPr>
              <a:t>Facebook group or other social media groups</a:t>
            </a:r>
          </a:p>
          <a:p>
            <a:pPr marL="342900" indent="-342900">
              <a:spcBef>
                <a:spcPts val="600"/>
              </a:spcBef>
              <a:buFont typeface="Arial"/>
              <a:buChar char="•"/>
            </a:pPr>
            <a:r>
              <a:rPr lang="en-US" sz="2400" dirty="0">
                <a:latin typeface="Arial"/>
                <a:cs typeface="Arial"/>
              </a:rPr>
              <a:t>Workers/employee’s forum</a:t>
            </a:r>
          </a:p>
          <a:p>
            <a:pPr marL="342900" indent="-342900">
              <a:spcBef>
                <a:spcPts val="600"/>
              </a:spcBef>
              <a:buFont typeface="Arial"/>
              <a:buChar char="•"/>
            </a:pPr>
            <a:r>
              <a:rPr lang="en-US" sz="2400" dirty="0">
                <a:latin typeface="Arial"/>
                <a:cs typeface="Arial"/>
              </a:rPr>
              <a:t>Single employee action</a:t>
            </a:r>
          </a:p>
          <a:p>
            <a:pPr marL="342900" indent="-342900">
              <a:spcBef>
                <a:spcPts val="600"/>
              </a:spcBef>
              <a:buFont typeface="Arial"/>
              <a:buChar char="•"/>
            </a:pPr>
            <a:r>
              <a:rPr lang="en-US" sz="2400" dirty="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Using data sensibly</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Tree>
    <p:extLst>
      <p:ext uri="{BB962C8B-B14F-4D97-AF65-F5344CB8AC3E}">
        <p14:creationId xmlns:p14="http://schemas.microsoft.com/office/powerpoint/2010/main" val="111012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dirty="0" err="1"/>
              <a:t>GDPR</a:t>
            </a:r>
            <a:r>
              <a:rPr lang="en-GB" dirty="0"/>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dirty="0">
                <a:latin typeface="Arial" panose="020B0604020202020204" pitchFamily="34" charset="0"/>
                <a:cs typeface="Arial" panose="020B0604020202020204" pitchFamily="34" charset="0"/>
              </a:rPr>
              <a:t>social</a:t>
            </a:r>
            <a:r>
              <a:rPr lang="en-GB" sz="1800" dirty="0">
                <a:latin typeface="Arial" panose="020B0604020202020204" pitchFamily="34" charset="0"/>
                <a:cs typeface="Arial" panose="020B0604020202020204" pitchFamily="34" charset="0"/>
              </a:rPr>
              <a:t> networking media.</a:t>
            </a:r>
          </a:p>
          <a:p>
            <a:pPr>
              <a:buClr>
                <a:schemeClr val="tx1"/>
              </a:buClr>
            </a:pPr>
            <a:r>
              <a:rPr lang="en-GB" sz="1800" dirty="0">
                <a:latin typeface="Arial" panose="020B0604020202020204" pitchFamily="34" charset="0"/>
                <a:cs typeface="Arial" panose="020B0604020202020204" pitchFamily="34" charset="0"/>
              </a:rPr>
              <a:t>Respect confidentiality and the rights of a member. </a:t>
            </a:r>
          </a:p>
          <a:p>
            <a:pPr>
              <a:buClr>
                <a:schemeClr val="tx1"/>
              </a:buClr>
            </a:pPr>
            <a:r>
              <a:rPr lang="en-GB" sz="1800" dirty="0">
                <a:latin typeface="Arial" panose="020B0604020202020204" pitchFamily="34" charset="0"/>
                <a:cs typeface="Arial" panose="020B0604020202020204" pitchFamily="34" charset="0"/>
              </a:rPr>
              <a:t>Be open with people about information held about them.</a:t>
            </a:r>
          </a:p>
          <a:p>
            <a:pPr>
              <a:buClr>
                <a:schemeClr val="tx1"/>
              </a:buClr>
            </a:pPr>
            <a:r>
              <a:rPr lang="en-GB" sz="1800" dirty="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dirty="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dirty="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716415"/>
          </a:xfrm>
        </p:spPr>
        <p:txBody>
          <a:bodyPr>
            <a:noAutofit/>
          </a:bodyPr>
          <a:lstStyle/>
          <a:p>
            <a:r>
              <a:rPr lang="en-GB" dirty="0"/>
              <a:t>GDPR – Don’t</a:t>
            </a:r>
          </a:p>
        </p:txBody>
      </p:sp>
      <p:sp>
        <p:nvSpPr>
          <p:cNvPr id="3" name="Content Placeholder 2"/>
          <p:cNvSpPr>
            <a:spLocks noGrp="1"/>
          </p:cNvSpPr>
          <p:nvPr>
            <p:ph idx="1"/>
          </p:nvPr>
        </p:nvSpPr>
        <p:spPr>
          <a:xfrm>
            <a:off x="906011" y="1770077"/>
            <a:ext cx="8237990" cy="4201065"/>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Disclose any personal data over the phone</a:t>
            </a:r>
          </a:p>
          <a:p>
            <a:pPr>
              <a:buClr>
                <a:schemeClr val="tx1"/>
              </a:buClr>
            </a:pPr>
            <a:r>
              <a:rPr lang="en-GB" sz="1800" dirty="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dirty="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dirty="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dirty="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dirty="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r>
              <a:rPr lang="en-GB" sz="1800" dirty="0">
                <a:latin typeface="Arial" panose="020B0604020202020204" pitchFamily="34" charset="0"/>
                <a:cs typeface="Arial" panose="020B0604020202020204" pitchFamily="34" charset="0"/>
              </a:rPr>
              <a:t>Under the course resource area, reps can download their own template to formalise an agreement with the employer. Once you have completed this, please send to datacompliance@prospect.org.uk</a:t>
            </a:r>
          </a:p>
          <a:p>
            <a:pPr>
              <a:buClr>
                <a:schemeClr val="tx1"/>
              </a:buClr>
            </a:pPr>
            <a:endParaRPr lang="en-GB" sz="1800" dirty="0">
              <a:latin typeface="Arial" panose="020B0604020202020204" pitchFamily="34" charset="0"/>
              <a:cs typeface="Arial" panose="020B0604020202020204" pitchFamily="34" charset="0"/>
            </a:endParaRPr>
          </a:p>
          <a:p>
            <a:pPr>
              <a:buClr>
                <a:schemeClr val="tx1"/>
              </a:buCl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Next steps for you</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Tree>
    <p:extLst>
      <p:ext uri="{BB962C8B-B14F-4D97-AF65-F5344CB8AC3E}">
        <p14:creationId xmlns:p14="http://schemas.microsoft.com/office/powerpoint/2010/main" val="92225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7444" y="366491"/>
            <a:ext cx="8481448" cy="147002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a:cs typeface="Arial"/>
              </a:rPr>
              <a:t>Approaching non-members</a:t>
            </a:r>
          </a:p>
        </p:txBody>
      </p:sp>
      <p:sp>
        <p:nvSpPr>
          <p:cNvPr id="5" name="TextBox 4"/>
          <p:cNvSpPr txBox="1"/>
          <p:nvPr/>
        </p:nvSpPr>
        <p:spPr>
          <a:xfrm>
            <a:off x="1065224" y="2640106"/>
            <a:ext cx="7207919" cy="3046988"/>
          </a:xfrm>
          <a:prstGeom prst="rect">
            <a:avLst/>
          </a:prstGeom>
          <a:noFill/>
        </p:spPr>
        <p:txBody>
          <a:bodyPr wrap="square" rtlCol="0">
            <a:spAutoFit/>
          </a:bodyPr>
          <a:lstStyle/>
          <a:p>
            <a:endParaRPr lang="en-US" sz="2400" dirty="0">
              <a:latin typeface="Arial"/>
              <a:cs typeface="Arial"/>
            </a:endParaRPr>
          </a:p>
          <a:p>
            <a:pPr marL="342900" indent="-342900">
              <a:buFont typeface="Arial"/>
              <a:buChar char="•"/>
            </a:pPr>
            <a:r>
              <a:rPr lang="en-US" sz="2400" dirty="0">
                <a:latin typeface="Arial"/>
                <a:cs typeface="Arial"/>
              </a:rPr>
              <a:t>Where are you going to bump into them during your working day?</a:t>
            </a:r>
          </a:p>
          <a:p>
            <a:endParaRPr lang="en-US" sz="2400" dirty="0">
              <a:latin typeface="Arial"/>
              <a:cs typeface="Arial"/>
            </a:endParaRPr>
          </a:p>
          <a:p>
            <a:pPr marL="342900" indent="-342900">
              <a:buFont typeface="Arial"/>
              <a:buChar char="•"/>
            </a:pPr>
            <a:r>
              <a:rPr lang="en-US" sz="2400" dirty="0">
                <a:latin typeface="Arial"/>
                <a:cs typeface="Arial"/>
              </a:rPr>
              <a:t>Do you know them personally?</a:t>
            </a:r>
          </a:p>
          <a:p>
            <a:pPr marL="342900" indent="-342900">
              <a:buFont typeface="Arial"/>
              <a:buChar char="•"/>
            </a:pPr>
            <a:endParaRPr lang="en-US" sz="2400" dirty="0">
              <a:latin typeface="Arial"/>
              <a:cs typeface="Arial"/>
            </a:endParaRPr>
          </a:p>
          <a:p>
            <a:pPr marL="342900" indent="-342900">
              <a:buFont typeface="Arial"/>
              <a:buChar char="•"/>
            </a:pPr>
            <a:r>
              <a:rPr lang="en-US" sz="2400" dirty="0">
                <a:latin typeface="Arial"/>
                <a:cs typeface="Arial"/>
              </a:rPr>
              <a:t>Do you think they have a clue about trade unions?</a:t>
            </a:r>
          </a:p>
        </p:txBody>
      </p:sp>
    </p:spTree>
    <p:extLst>
      <p:ext uri="{BB962C8B-B14F-4D97-AF65-F5344CB8AC3E}">
        <p14:creationId xmlns:p14="http://schemas.microsoft.com/office/powerpoint/2010/main" val="413164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E9F5-CB22-0333-3B78-A8ED4D2C0A10}"/>
              </a:ext>
            </a:extLst>
          </p:cNvPr>
          <p:cNvSpPr>
            <a:spLocks noGrp="1"/>
          </p:cNvSpPr>
          <p:nvPr>
            <p:ph type="title"/>
          </p:nvPr>
        </p:nvSpPr>
        <p:spPr>
          <a:xfrm>
            <a:off x="1354943" y="60366"/>
            <a:ext cx="6511800" cy="1653210"/>
          </a:xfrm>
        </p:spPr>
        <p:txBody>
          <a:bodyPr/>
          <a:lstStyle/>
          <a:p>
            <a:r>
              <a:rPr lang="en-GB" dirty="0"/>
              <a:t>Having joining conversations</a:t>
            </a:r>
          </a:p>
        </p:txBody>
      </p:sp>
      <p:sp>
        <p:nvSpPr>
          <p:cNvPr id="3" name="Content Placeholder 2">
            <a:extLst>
              <a:ext uri="{FF2B5EF4-FFF2-40B4-BE49-F238E27FC236}">
                <a16:creationId xmlns:a16="http://schemas.microsoft.com/office/drawing/2014/main" id="{167772DA-62F1-ECEC-A9B5-68B39859182A}"/>
              </a:ext>
            </a:extLst>
          </p:cNvPr>
          <p:cNvSpPr>
            <a:spLocks noGrp="1"/>
          </p:cNvSpPr>
          <p:nvPr>
            <p:ph idx="1"/>
          </p:nvPr>
        </p:nvSpPr>
        <p:spPr>
          <a:xfrm>
            <a:off x="1354943" y="1918118"/>
            <a:ext cx="8369628" cy="4337539"/>
          </a:xfrm>
        </p:spPr>
        <p:txBody>
          <a:bodyPr>
            <a:normAutofit/>
          </a:bodyPr>
          <a:lstStyle/>
          <a:p>
            <a:pPr marL="0" indent="0">
              <a:buNone/>
            </a:pPr>
            <a:r>
              <a:rPr lang="en-GB" sz="2100" dirty="0">
                <a:effectLst/>
                <a:latin typeface="Arial" panose="020B0604020202020204" pitchFamily="34" charset="0"/>
                <a:ea typeface="Times" panose="02020603050405020304" pitchFamily="18" charset="0"/>
                <a:cs typeface="Times New Roman" panose="02020603050405020304" pitchFamily="18" charset="0"/>
              </a:rPr>
              <a:t>The more members who join, the stronger the union is, and the closer to recognition we are. </a:t>
            </a:r>
          </a:p>
          <a:p>
            <a:pPr marL="0" indent="0">
              <a:buNone/>
            </a:pPr>
            <a:r>
              <a:rPr lang="en-GB" sz="2100" dirty="0">
                <a:effectLst/>
                <a:latin typeface="Arial" panose="020B0604020202020204" pitchFamily="34" charset="0"/>
                <a:ea typeface="Times" panose="02020603050405020304" pitchFamily="18" charset="0"/>
                <a:cs typeface="Times New Roman" panose="02020603050405020304" pitchFamily="18" charset="0"/>
              </a:rPr>
              <a:t>When you speak to your colleagues remember that joining a union is good for them, it’s good for you and it’s good for all the other members in the union. </a:t>
            </a:r>
          </a:p>
          <a:p>
            <a:r>
              <a:rPr lang="en-GB" sz="2100" dirty="0">
                <a:latin typeface="Arial" panose="020B0604020202020204" pitchFamily="34" charset="0"/>
                <a:cs typeface="Times New Roman" panose="02020603050405020304" pitchFamily="18" charset="0"/>
              </a:rPr>
              <a:t>Think about what you want to achieve and why this matters to them</a:t>
            </a:r>
          </a:p>
          <a:p>
            <a:r>
              <a:rPr lang="en-GB" sz="2100" dirty="0">
                <a:latin typeface="Arial" panose="020B0604020202020204" pitchFamily="34" charset="0"/>
                <a:cs typeface="Times New Roman" panose="02020603050405020304" pitchFamily="18" charset="0"/>
              </a:rPr>
              <a:t>Ask them about issues in the workplace, and what the union can do to help solve these</a:t>
            </a:r>
          </a:p>
          <a:p>
            <a:r>
              <a:rPr lang="en-GB" sz="2100" dirty="0">
                <a:latin typeface="Arial" panose="020B0604020202020204" pitchFamily="34" charset="0"/>
                <a:cs typeface="Times New Roman" panose="02020603050405020304" pitchFamily="18" charset="0"/>
              </a:rPr>
              <a:t>Tell them why it is important that they join up – unless we have members in the workplace we will not be able to gain recognition</a:t>
            </a:r>
          </a:p>
          <a:p>
            <a:pPr marL="0" indent="0">
              <a:buNone/>
            </a:pPr>
            <a:r>
              <a:rPr lang="en-GB" sz="2100" b="1" dirty="0">
                <a:latin typeface="Arial" panose="020B0604020202020204" pitchFamily="34" charset="0"/>
                <a:cs typeface="Times New Roman" panose="02020603050405020304" pitchFamily="18" charset="0"/>
              </a:rPr>
              <a:t>Don’t just ask people to join up, ask them to get involved</a:t>
            </a:r>
            <a:endParaRPr lang="en-GB" sz="2100" b="1" dirty="0"/>
          </a:p>
        </p:txBody>
      </p:sp>
    </p:spTree>
    <p:extLst>
      <p:ext uri="{BB962C8B-B14F-4D97-AF65-F5344CB8AC3E}">
        <p14:creationId xmlns:p14="http://schemas.microsoft.com/office/powerpoint/2010/main" val="94535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02" y="1323930"/>
            <a:ext cx="8481909" cy="487116"/>
          </a:xfrm>
        </p:spPr>
        <p:txBody>
          <a:bodyPr>
            <a:noAutofit/>
          </a:bodyPr>
          <a:lstStyle/>
          <a:p>
            <a:r>
              <a:rPr lang="en-GB" dirty="0"/>
              <a:t>Back in the workplace</a:t>
            </a:r>
          </a:p>
        </p:txBody>
      </p:sp>
      <p:sp>
        <p:nvSpPr>
          <p:cNvPr id="3" name="Content Placeholder 2"/>
          <p:cNvSpPr>
            <a:spLocks noGrp="1"/>
          </p:cNvSpPr>
          <p:nvPr>
            <p:ph idx="1"/>
          </p:nvPr>
        </p:nvSpPr>
        <p:spPr>
          <a:xfrm>
            <a:off x="662092" y="2041865"/>
            <a:ext cx="8481909" cy="4545366"/>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Read the Prospect Reps Code of Practice</a:t>
            </a:r>
          </a:p>
          <a:p>
            <a:pPr>
              <a:buClr>
                <a:schemeClr val="tx1"/>
              </a:buClr>
            </a:pPr>
            <a:r>
              <a:rPr lang="en-GB" sz="2400" dirty="0">
                <a:latin typeface="Arial" panose="020B0604020202020204" pitchFamily="34" charset="0"/>
                <a:cs typeface="Arial" panose="020B0604020202020204" pitchFamily="34" charset="0"/>
              </a:rPr>
              <a:t>Read the Having Joining Conversations information and speak with your colleagues about joining up</a:t>
            </a:r>
          </a:p>
          <a:p>
            <a:pPr>
              <a:buClr>
                <a:schemeClr val="tx1"/>
              </a:buClr>
            </a:pPr>
            <a:r>
              <a:rPr lang="en-GB" sz="2400" dirty="0">
                <a:latin typeface="Arial" panose="020B0604020202020204" pitchFamily="34" charset="0"/>
                <a:cs typeface="Arial" panose="020B0604020202020204" pitchFamily="34" charset="0"/>
              </a:rPr>
              <a:t>Start to complete you action plan</a:t>
            </a:r>
          </a:p>
          <a:p>
            <a:pPr>
              <a:buClr>
                <a:schemeClr val="tx1"/>
              </a:buClr>
            </a:pPr>
            <a:endParaRPr lang="en-GB" sz="2400" dirty="0">
              <a:latin typeface="Arial" panose="020B0604020202020204" pitchFamily="34" charset="0"/>
              <a:cs typeface="Arial" panose="020B0604020202020204" pitchFamily="34" charset="0"/>
            </a:endParaRPr>
          </a:p>
          <a:p>
            <a:pPr marL="0" indent="0">
              <a:buClr>
                <a:schemeClr val="tx1"/>
              </a:buClr>
              <a:buNone/>
            </a:pPr>
            <a:r>
              <a:rPr lang="en-GB" sz="2400" dirty="0">
                <a:latin typeface="Arial" panose="020B0604020202020204" pitchFamily="34" charset="0"/>
                <a:cs typeface="Arial" panose="020B0604020202020204" pitchFamily="34" charset="0"/>
              </a:rPr>
              <a:t>All of this information can be found on the activists resource page. </a:t>
            </a:r>
          </a:p>
          <a:p>
            <a:pPr marL="0" indent="0">
              <a:buClr>
                <a:schemeClr val="tx1"/>
              </a:buClr>
              <a:buNone/>
            </a:pPr>
            <a:r>
              <a:rPr lang="en-GB" sz="2400" dirty="0">
                <a:latin typeface="Arial" panose="020B0604020202020204" pitchFamily="34" charset="0"/>
                <a:cs typeface="Arial" panose="020B0604020202020204" pitchFamily="34" charset="0"/>
                <a:hlinkClick r:id="rId3"/>
              </a:rPr>
              <a:t>https://prospect.org.uk/get-involved-in-the-union/course-resources-prospect-activists/</a:t>
            </a:r>
            <a:endParaRPr lang="en-GB" sz="2400" dirty="0">
              <a:latin typeface="Arial" panose="020B0604020202020204" pitchFamily="34" charset="0"/>
              <a:cs typeface="Arial" panose="020B0604020202020204" pitchFamily="34" charset="0"/>
            </a:endParaRPr>
          </a:p>
          <a:p>
            <a:pPr marL="0" indent="0">
              <a:buClr>
                <a:schemeClr val="tx1"/>
              </a:buClr>
              <a:buNone/>
            </a:pPr>
            <a:endParaRPr lang="en-GB" sz="24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971B681D-A6D2-AB07-F7FB-5050B5A7A866}"/>
              </a:ext>
            </a:extLst>
          </p:cNvPr>
          <p:cNvSpPr txBox="1">
            <a:spLocks/>
          </p:cNvSpPr>
          <p:nvPr/>
        </p:nvSpPr>
        <p:spPr>
          <a:xfrm>
            <a:off x="754602" y="470517"/>
            <a:ext cx="8230300" cy="976475"/>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tx1"/>
              </a:buClr>
              <a:buNone/>
            </a:pPr>
            <a:r>
              <a:rPr lang="en-GB" sz="4000" dirty="0">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15220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593199"/>
          </a:xfrm>
        </p:spPr>
        <p:txBody>
          <a:bodyPr/>
          <a:lstStyle/>
          <a:p>
            <a:r>
              <a:rPr lang="en-US" dirty="0">
                <a:latin typeface="Arial"/>
                <a:cs typeface="Arial"/>
              </a:rPr>
              <a:t>What is a trade union?</a:t>
            </a:r>
            <a:br>
              <a:rPr lang="en-US" dirty="0">
                <a:latin typeface="Arial"/>
                <a:cs typeface="Arial"/>
              </a:rPr>
            </a:br>
            <a:endParaRPr lang="en-US" sz="800" dirty="0">
              <a:latin typeface="Arial"/>
              <a:cs typeface="Arial"/>
            </a:endParaRP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427487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dirty="0">
                <a:latin typeface="Arial"/>
                <a:cs typeface="Arial"/>
              </a:rPr>
              <a:t>The definition </a:t>
            </a:r>
            <a:br>
              <a:rPr lang="en-US" sz="4400" dirty="0">
                <a:latin typeface="Arial"/>
                <a:cs typeface="Arial"/>
              </a:rPr>
            </a:br>
            <a:r>
              <a:rPr lang="en-US" sz="4400" dirty="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dirty="0">
                <a:latin typeface="Arial"/>
                <a:cs typeface="Arial"/>
              </a:rPr>
              <a:t>An </a:t>
            </a:r>
            <a:r>
              <a:rPr lang="en-US" sz="2400" dirty="0" err="1">
                <a:latin typeface="Arial"/>
                <a:cs typeface="Arial"/>
              </a:rPr>
              <a:t>organised</a:t>
            </a:r>
            <a:r>
              <a:rPr lang="en-US" sz="2400" dirty="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9B93-8688-4563-6909-CC1D4CD5B950}"/>
              </a:ext>
            </a:extLst>
          </p:cNvPr>
          <p:cNvSpPr>
            <a:spLocks noGrp="1"/>
          </p:cNvSpPr>
          <p:nvPr>
            <p:ph type="title"/>
          </p:nvPr>
        </p:nvSpPr>
        <p:spPr>
          <a:xfrm>
            <a:off x="1475523" y="-4800"/>
            <a:ext cx="7760988" cy="1653210"/>
          </a:xfrm>
        </p:spPr>
        <p:txBody>
          <a:bodyPr/>
          <a:lstStyle/>
          <a:p>
            <a:r>
              <a:rPr lang="en-GB" dirty="0"/>
              <a:t>Union Terminology</a:t>
            </a:r>
          </a:p>
        </p:txBody>
      </p:sp>
      <p:sp>
        <p:nvSpPr>
          <p:cNvPr id="3" name="Content Placeholder 2">
            <a:extLst>
              <a:ext uri="{FF2B5EF4-FFF2-40B4-BE49-F238E27FC236}">
                <a16:creationId xmlns:a16="http://schemas.microsoft.com/office/drawing/2014/main" id="{E72B8A6E-8A65-A8A0-746B-FED001BDC07B}"/>
              </a:ext>
            </a:extLst>
          </p:cNvPr>
          <p:cNvSpPr>
            <a:spLocks noGrp="1"/>
          </p:cNvSpPr>
          <p:nvPr>
            <p:ph idx="1"/>
          </p:nvPr>
        </p:nvSpPr>
        <p:spPr>
          <a:xfrm>
            <a:off x="1395137" y="2078267"/>
            <a:ext cx="8822920" cy="4177390"/>
          </a:xfrm>
        </p:spPr>
        <p:txBody>
          <a:bodyPr>
            <a:normAutofit fontScale="92500" lnSpcReduction="20000"/>
          </a:bodyPr>
          <a:lstStyle/>
          <a:p>
            <a:r>
              <a:rPr lang="en-GB" dirty="0"/>
              <a:t>Greenfield site – an area where we do not have a formal agreement to represent people in this area. Can be a whole new business or a part of an existing branch we are growing into</a:t>
            </a:r>
          </a:p>
          <a:p>
            <a:endParaRPr lang="en-GB" dirty="0"/>
          </a:p>
          <a:p>
            <a:r>
              <a:rPr lang="en-GB" dirty="0"/>
              <a:t>Bargaining unit – the group of members we are looking to gain recognition for or represent. This can be an entire workplace or an agreed type of employee</a:t>
            </a:r>
          </a:p>
          <a:p>
            <a:endParaRPr lang="en-GB" dirty="0"/>
          </a:p>
          <a:p>
            <a:r>
              <a:rPr lang="en-GB" dirty="0"/>
              <a:t>Recognition – the legal agreement to enable a Trade Union to form collective agreements in a workplace</a:t>
            </a:r>
          </a:p>
          <a:p>
            <a:endParaRPr lang="en-GB" dirty="0"/>
          </a:p>
        </p:txBody>
      </p:sp>
    </p:spTree>
    <p:extLst>
      <p:ext uri="{BB962C8B-B14F-4D97-AF65-F5344CB8AC3E}">
        <p14:creationId xmlns:p14="http://schemas.microsoft.com/office/powerpoint/2010/main" val="310333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9" y="0"/>
            <a:ext cx="7760988" cy="1653210"/>
          </a:xfrm>
        </p:spPr>
        <p:txBody>
          <a:bodyPr>
            <a:normAutofit/>
          </a:bodyPr>
          <a:lstStyle/>
          <a:p>
            <a:r>
              <a:rPr lang="en-GB" sz="4000" dirty="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extLst>
              <p:ext uri="{D42A27DB-BD31-4B8C-83A1-F6EECF244321}">
                <p14:modId xmlns:p14="http://schemas.microsoft.com/office/powerpoint/2010/main" val="3348396943"/>
              </p:ext>
            </p:extLst>
          </p:nvPr>
        </p:nvGraphicFramePr>
        <p:xfrm>
          <a:off x="161926" y="1648940"/>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dirty="0">
                          <a:effectLst/>
                        </a:rPr>
                        <a:t>In an unrecognised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dirty="0">
                          <a:effectLst/>
                        </a:rPr>
                        <a:t>In a 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dirty="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legal advice</a:t>
                      </a:r>
                    </a:p>
                    <a:p>
                      <a:pPr marL="342900" lvl="0" indent="-342900">
                        <a:spcAft>
                          <a:spcPts val="1200"/>
                        </a:spcAft>
                        <a:buFont typeface="Symbol" panose="05050102010706020507" pitchFamily="18" charset="2"/>
                        <a:buChar char=""/>
                      </a:pPr>
                      <a:r>
                        <a:rPr lang="en-GB" sz="1800" b="0" dirty="0">
                          <a:effectLst/>
                        </a:rPr>
                        <a:t>financial help and advice </a:t>
                      </a:r>
                    </a:p>
                    <a:p>
                      <a:pPr>
                        <a:spcAft>
                          <a:spcPts val="1200"/>
                        </a:spcAft>
                      </a:pPr>
                      <a:r>
                        <a:rPr lang="en-GB" sz="1800" dirty="0">
                          <a:effectLst/>
                        </a:rPr>
                        <a:t> </a:t>
                      </a:r>
                      <a:endParaRPr lang="en-GB" sz="1800" dirty="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dirty="0">
                          <a:effectLst/>
                        </a:rPr>
                        <a:t>On top of the individual rights, collective agreements usually cover pay arrangements and other terms and conditions of employment. </a:t>
                      </a:r>
                    </a:p>
                    <a:p>
                      <a:pPr>
                        <a:spcBef>
                          <a:spcPts val="900"/>
                        </a:spcBef>
                      </a:pPr>
                      <a:r>
                        <a:rPr lang="en-GB" sz="1800" dirty="0">
                          <a:effectLst/>
                        </a:rPr>
                        <a:t>These include the right to:</a:t>
                      </a:r>
                    </a:p>
                    <a:p>
                      <a:pPr marL="342900" lvl="0" indent="-342900">
                        <a:spcBef>
                          <a:spcPts val="900"/>
                        </a:spcBef>
                        <a:buFont typeface="Symbol" panose="05050102010706020507" pitchFamily="18" charset="2"/>
                        <a:buChar char=""/>
                      </a:pPr>
                      <a:r>
                        <a:rPr lang="en-GB" sz="1800" dirty="0">
                          <a:effectLst/>
                        </a:rPr>
                        <a:t>disclosure of information by the employer for collective bargaining purposes</a:t>
                      </a:r>
                    </a:p>
                    <a:p>
                      <a:pPr marL="342900" lvl="0" indent="-342900">
                        <a:buFont typeface="Symbol" panose="05050102010706020507" pitchFamily="18" charset="2"/>
                        <a:buChar char=""/>
                      </a:pPr>
                      <a:r>
                        <a:rPr lang="en-GB" sz="1800" dirty="0">
                          <a:effectLst/>
                        </a:rPr>
                        <a:t>reasonable paid time off for union reps to carry out union duties</a:t>
                      </a:r>
                    </a:p>
                    <a:p>
                      <a:pPr marL="342900" lvl="0" indent="-342900">
                        <a:buFont typeface="Symbol" panose="05050102010706020507" pitchFamily="18" charset="2"/>
                        <a:buChar char=""/>
                      </a:pPr>
                      <a:r>
                        <a:rPr lang="en-GB" sz="1800" dirty="0">
                          <a:effectLst/>
                        </a:rPr>
                        <a:t>reasonable paid time off for union learning reps to carry out their duties</a:t>
                      </a:r>
                    </a:p>
                    <a:p>
                      <a:pPr marL="342900" lvl="0" indent="-342900">
                        <a:buFont typeface="Symbol" panose="05050102010706020507" pitchFamily="18" charset="2"/>
                        <a:buChar char=""/>
                      </a:pPr>
                      <a:r>
                        <a:rPr lang="en-GB" sz="1800" dirty="0">
                          <a:effectLst/>
                        </a:rPr>
                        <a:t>reasonable unpaid time off for members to carry out union activities</a:t>
                      </a:r>
                    </a:p>
                    <a:p>
                      <a:pPr marL="342900" lvl="0" indent="-342900">
                        <a:buFont typeface="Symbol" panose="05050102010706020507" pitchFamily="18" charset="2"/>
                        <a:buChar char=""/>
                      </a:pPr>
                      <a:r>
                        <a:rPr lang="en-GB" sz="1800" dirty="0">
                          <a:effectLst/>
                        </a:rPr>
                        <a:t>appoint a union safety rep</a:t>
                      </a:r>
                    </a:p>
                    <a:p>
                      <a:pPr marL="342900" lvl="0" indent="-342900">
                        <a:buFont typeface="Symbol" panose="05050102010706020507" pitchFamily="18" charset="2"/>
                        <a:buChar char=""/>
                      </a:pPr>
                      <a:r>
                        <a:rPr lang="en-GB" sz="1800" dirty="0">
                          <a:effectLst/>
                        </a:rPr>
                        <a:t>appoint safety committee representatives</a:t>
                      </a:r>
                    </a:p>
                    <a:p>
                      <a:pPr marL="342900" lvl="0" indent="-342900">
                        <a:buFont typeface="Symbol" panose="05050102010706020507" pitchFamily="18" charset="2"/>
                        <a:buChar char=""/>
                      </a:pPr>
                      <a:r>
                        <a:rPr lang="en-GB" sz="1800" dirty="0">
                          <a:effectLst/>
                        </a:rPr>
                        <a:t>consultation prior to redundancy; and</a:t>
                      </a:r>
                    </a:p>
                    <a:p>
                      <a:pPr marL="342900" lvl="0" indent="-342900">
                        <a:spcAft>
                          <a:spcPts val="1200"/>
                        </a:spcAft>
                        <a:buFont typeface="Symbol" panose="05050102010706020507" pitchFamily="18" charset="2"/>
                        <a:buChar char=""/>
                      </a:pPr>
                      <a:r>
                        <a:rPr lang="en-GB" sz="1800" dirty="0">
                          <a:effectLst/>
                        </a:rPr>
                        <a:t>consultation prior to business transfers. </a:t>
                      </a:r>
                      <a:endParaRPr lang="en-GB" sz="1800" dirty="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dirty="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dirty="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dirty="0">
                <a:latin typeface="Arial" charset="0"/>
                <a:ea typeface="Arial" charset="0"/>
                <a:cs typeface="Arial" charset="0"/>
              </a:rPr>
              <a:t>They can voluntarily </a:t>
            </a:r>
            <a:r>
              <a:rPr lang="en-US" sz="2400" dirty="0" err="1">
                <a:latin typeface="Arial" charset="0"/>
                <a:ea typeface="Arial" charset="0"/>
                <a:cs typeface="Arial" charset="0"/>
              </a:rPr>
              <a:t>recognise</a:t>
            </a:r>
            <a:r>
              <a:rPr lang="en-US" sz="2400" dirty="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dirty="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D4574-3F42-8B94-8DB5-55648903A96C}"/>
              </a:ext>
            </a:extLst>
          </p:cNvPr>
          <p:cNvSpPr>
            <a:spLocks noGrp="1"/>
          </p:cNvSpPr>
          <p:nvPr>
            <p:ph type="title"/>
          </p:nvPr>
        </p:nvSpPr>
        <p:spPr>
          <a:xfrm>
            <a:off x="1475523" y="342728"/>
            <a:ext cx="6536363" cy="1653210"/>
          </a:xfrm>
        </p:spPr>
        <p:txBody>
          <a:bodyPr/>
          <a:lstStyle/>
          <a:p>
            <a:r>
              <a:rPr lang="en-GB" dirty="0"/>
              <a:t>Your role in the workplace</a:t>
            </a:r>
          </a:p>
        </p:txBody>
      </p:sp>
      <p:sp>
        <p:nvSpPr>
          <p:cNvPr id="7" name="Content Placeholder 6">
            <a:extLst>
              <a:ext uri="{FF2B5EF4-FFF2-40B4-BE49-F238E27FC236}">
                <a16:creationId xmlns:a16="http://schemas.microsoft.com/office/drawing/2014/main" id="{2A211D9A-07F4-1036-DDB8-43217C749153}"/>
              </a:ext>
            </a:extLst>
          </p:cNvPr>
          <p:cNvSpPr>
            <a:spLocks noGrp="1"/>
          </p:cNvSpPr>
          <p:nvPr>
            <p:ph idx="1"/>
          </p:nvPr>
        </p:nvSpPr>
        <p:spPr>
          <a:xfrm>
            <a:off x="1475523" y="2191657"/>
            <a:ext cx="8103905" cy="3779372"/>
          </a:xfrm>
        </p:spPr>
        <p:txBody>
          <a:bodyPr/>
          <a:lstStyle/>
          <a:p>
            <a:r>
              <a:rPr lang="en-GB" dirty="0"/>
              <a:t>To speak with members and non-members about the benefits of Trade Union Membership</a:t>
            </a:r>
          </a:p>
          <a:p>
            <a:r>
              <a:rPr lang="en-GB" dirty="0"/>
              <a:t>To act as a contact point for the Organiser/Officer assisting you with recognition</a:t>
            </a:r>
          </a:p>
          <a:p>
            <a:r>
              <a:rPr lang="en-GB" dirty="0"/>
              <a:t>To gather issues that are impacting the workplace and assist in solving these issues as this is what will drive membership  </a:t>
            </a:r>
          </a:p>
        </p:txBody>
      </p:sp>
    </p:spTree>
    <p:extLst>
      <p:ext uri="{BB962C8B-B14F-4D97-AF65-F5344CB8AC3E}">
        <p14:creationId xmlns:p14="http://schemas.microsoft.com/office/powerpoint/2010/main" val="21425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dirty="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dirty="0">
                <a:latin typeface="Arial"/>
                <a:cs typeface="Arial"/>
              </a:rPr>
              <a:t>You have the right to:</a:t>
            </a:r>
          </a:p>
          <a:p>
            <a:pPr marL="342900" indent="-342900">
              <a:buFont typeface="Arial"/>
              <a:buChar char="•"/>
            </a:pPr>
            <a:r>
              <a:rPr lang="en-US" sz="2400" dirty="0">
                <a:latin typeface="Arial"/>
                <a:cs typeface="Arial"/>
              </a:rPr>
              <a:t>choose to join, or not join, a union</a:t>
            </a:r>
          </a:p>
          <a:p>
            <a:pPr marL="342900" indent="-342900">
              <a:buFont typeface="Arial"/>
              <a:buChar char="•"/>
            </a:pPr>
            <a:r>
              <a:rPr lang="en-US" sz="2400" dirty="0">
                <a:latin typeface="Arial"/>
                <a:cs typeface="Arial"/>
              </a:rPr>
              <a:t>decide to leave or remain a member of a union</a:t>
            </a:r>
          </a:p>
          <a:p>
            <a:pPr marL="342900" indent="-342900">
              <a:buFont typeface="Arial"/>
              <a:buChar char="•"/>
            </a:pPr>
            <a:r>
              <a:rPr lang="en-US" sz="2400" dirty="0">
                <a:latin typeface="Arial"/>
                <a:cs typeface="Arial"/>
              </a:rPr>
              <a:t>belong to the union you choose, even if it’s not the one your employer negotiates with on pay, terms and conditions</a:t>
            </a:r>
          </a:p>
          <a:p>
            <a:pPr marL="342900" indent="-342900">
              <a:buFont typeface="Arial"/>
              <a:buChar char="•"/>
            </a:pPr>
            <a:r>
              <a:rPr lang="en-US" sz="2400" dirty="0">
                <a:latin typeface="Arial"/>
                <a:cs typeface="Arial"/>
              </a:rPr>
              <a:t>belong to more than one union.</a:t>
            </a:r>
          </a:p>
          <a:p>
            <a:pPr>
              <a:spcBef>
                <a:spcPts val="900"/>
              </a:spcBef>
            </a:pPr>
            <a:r>
              <a:rPr lang="en-US" sz="2400" b="1" dirty="0">
                <a:latin typeface="Arial"/>
                <a:cs typeface="Arial"/>
              </a:rPr>
              <a:t>Your employer isn’t allowed to:</a:t>
            </a:r>
          </a:p>
          <a:p>
            <a:pPr marL="342900" indent="-342900">
              <a:buFont typeface="Arial"/>
              <a:buChar char="•"/>
            </a:pPr>
            <a:r>
              <a:rPr lang="en-US" sz="2400" dirty="0">
                <a:latin typeface="Arial"/>
                <a:cs typeface="Arial"/>
              </a:rPr>
              <a:t>offer you a benefit to leave a trade union</a:t>
            </a:r>
          </a:p>
          <a:p>
            <a:pPr marL="342900" indent="-342900">
              <a:buFont typeface="Arial"/>
              <a:buChar char="•"/>
            </a:pPr>
            <a:r>
              <a:rPr lang="en-US" sz="2400" dirty="0">
                <a:latin typeface="Arial"/>
                <a:cs typeface="Arial"/>
              </a:rPr>
              <a:t>threaten to treat you unfairly if you don’t </a:t>
            </a:r>
            <a:br>
              <a:rPr lang="en-US" sz="2400" dirty="0">
                <a:latin typeface="Arial"/>
                <a:cs typeface="Arial"/>
              </a:rPr>
            </a:br>
            <a:r>
              <a:rPr lang="en-US" sz="2400" dirty="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5452945" cy="1148576"/>
          </a:xfrm>
        </p:spPr>
        <p:txBody>
          <a:bodyPr>
            <a:noAutofit/>
          </a:bodyPr>
          <a:lstStyle/>
          <a:p>
            <a:r>
              <a:rPr lang="en-US" sz="4000" dirty="0">
                <a:latin typeface="Arial"/>
                <a:cs typeface="Arial"/>
              </a:rPr>
              <a:t>The benefits of a trade union to members</a:t>
            </a:r>
          </a:p>
        </p:txBody>
      </p:sp>
      <p:sp>
        <p:nvSpPr>
          <p:cNvPr id="3" name="TextBox 2"/>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dirty="0">
                <a:latin typeface="Arial"/>
                <a:cs typeface="Arial"/>
              </a:rPr>
              <a:t>You are better off in a workplace that </a:t>
            </a:r>
            <a:r>
              <a:rPr lang="en-US" sz="2100" b="1" dirty="0" err="1">
                <a:latin typeface="Arial"/>
                <a:cs typeface="Arial"/>
              </a:rPr>
              <a:t>recognises</a:t>
            </a:r>
            <a:r>
              <a:rPr lang="en-US" sz="2100" b="1" dirty="0">
                <a:latin typeface="Arial"/>
                <a:cs typeface="Arial"/>
              </a:rPr>
              <a:t> a union because:</a:t>
            </a:r>
          </a:p>
          <a:p>
            <a:pPr marL="342900" indent="-342900">
              <a:spcBef>
                <a:spcPts val="900"/>
              </a:spcBef>
              <a:buFont typeface="Arial"/>
              <a:buChar char="•"/>
            </a:pPr>
            <a:r>
              <a:rPr lang="en-US" sz="2100" dirty="0">
                <a:latin typeface="Arial"/>
                <a:cs typeface="Arial"/>
              </a:rPr>
              <a:t>you average 4.2% more in salary (Statista 2023)</a:t>
            </a:r>
          </a:p>
          <a:p>
            <a:pPr marL="342900" indent="-342900">
              <a:spcBef>
                <a:spcPts val="900"/>
              </a:spcBef>
              <a:buFont typeface="Arial"/>
              <a:buChar char="•"/>
            </a:pPr>
            <a:r>
              <a:rPr lang="en-US" sz="2100" dirty="0">
                <a:latin typeface="Arial"/>
                <a:cs typeface="Arial"/>
              </a:rPr>
              <a:t>health and safety is better</a:t>
            </a:r>
          </a:p>
          <a:p>
            <a:pPr marL="342900" indent="-342900">
              <a:spcBef>
                <a:spcPts val="900"/>
              </a:spcBef>
              <a:buFont typeface="Arial"/>
              <a:buChar char="•"/>
            </a:pPr>
            <a:r>
              <a:rPr lang="en-US" sz="2100" dirty="0">
                <a:latin typeface="Arial"/>
                <a:cs typeface="Arial"/>
              </a:rPr>
              <a:t>more training.</a:t>
            </a:r>
          </a:p>
        </p:txBody>
      </p:sp>
      <p:sp>
        <p:nvSpPr>
          <p:cNvPr id="6" name="TextBox 5"/>
          <p:cNvSpPr txBox="1"/>
          <p:nvPr/>
        </p:nvSpPr>
        <p:spPr>
          <a:xfrm>
            <a:off x="4148255" y="1754740"/>
            <a:ext cx="2442116" cy="469066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dirty="0">
                <a:latin typeface="Arial"/>
                <a:cs typeface="Arial"/>
              </a:rPr>
              <a:t>6.4 million members: (TUC 2024)</a:t>
            </a:r>
          </a:p>
          <a:p>
            <a:pPr marL="342900" indent="-342900">
              <a:spcBef>
                <a:spcPts val="900"/>
              </a:spcBef>
              <a:buFont typeface="Arial"/>
              <a:buChar char="•"/>
            </a:pPr>
            <a:r>
              <a:rPr lang="en-US" sz="2100" dirty="0">
                <a:latin typeface="Arial"/>
                <a:cs typeface="Arial"/>
              </a:rPr>
              <a:t>Got £320 million in compensation (TUC 2015)</a:t>
            </a:r>
          </a:p>
          <a:p>
            <a:pPr marL="342900" indent="-342900">
              <a:spcBef>
                <a:spcPts val="900"/>
              </a:spcBef>
              <a:buFont typeface="Arial"/>
              <a:buChar char="•"/>
            </a:pPr>
            <a:r>
              <a:rPr lang="en-US" sz="2100" dirty="0">
                <a:latin typeface="Arial"/>
                <a:cs typeface="Arial"/>
              </a:rPr>
              <a:t>Trained 29,694 representatives (TUC 2019)</a:t>
            </a:r>
          </a:p>
          <a:p>
            <a:pPr marL="342900" indent="-342900">
              <a:spcBef>
                <a:spcPts val="900"/>
              </a:spcBef>
              <a:buFont typeface="Arial"/>
              <a:buChar char="•"/>
            </a:pPr>
            <a:r>
              <a:rPr lang="en-US" sz="1200" dirty="0">
                <a:latin typeface="Arial"/>
                <a:cs typeface="Arial"/>
              </a:rPr>
              <a:t>(TUC these are still latest stats)</a:t>
            </a:r>
          </a:p>
        </p:txBody>
      </p:sp>
      <p:sp>
        <p:nvSpPr>
          <p:cNvPr id="7" name="TextBox 6"/>
          <p:cNvSpPr txBox="1"/>
          <p:nvPr/>
        </p:nvSpPr>
        <p:spPr>
          <a:xfrm>
            <a:off x="6958360" y="1754739"/>
            <a:ext cx="2642839" cy="3854323"/>
          </a:xfrm>
          <a:prstGeom prst="rect">
            <a:avLst/>
          </a:prstGeom>
          <a:noFill/>
        </p:spPr>
        <p:txBody>
          <a:bodyPr wrap="square" lIns="0" tIns="0" rIns="0" bIns="0" rtlCol="0">
            <a:noAutofit/>
          </a:body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Just under  159,500 members Jan 2025.</a:t>
            </a:r>
          </a:p>
          <a:p>
            <a:pPr marL="342900" indent="-342900">
              <a:spcBef>
                <a:spcPts val="900"/>
              </a:spcBef>
              <a:buFont typeface="Arial"/>
              <a:buChar char="•"/>
            </a:pPr>
            <a:r>
              <a:rPr lang="en-US" sz="2100" dirty="0">
                <a:latin typeface="Arial"/>
                <a:cs typeface="Arial"/>
              </a:rPr>
              <a:t>Got £3.183m in injury compensation as of December 2024 </a:t>
            </a:r>
          </a:p>
          <a:p>
            <a:pPr marL="342900" indent="-342900">
              <a:spcBef>
                <a:spcPts val="900"/>
              </a:spcBef>
              <a:buFont typeface="Arial"/>
              <a:buChar char="•"/>
            </a:pPr>
            <a:r>
              <a:rPr lang="en-US" sz="2100" dirty="0">
                <a:latin typeface="Arial"/>
                <a:cs typeface="Arial"/>
              </a:rPr>
              <a:t>NEP provided 1100 Reps with  training in 2024</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825BA9A48A5F438F6A5E807C83B901" ma:contentTypeVersion="6" ma:contentTypeDescription="Create a new document." ma:contentTypeScope="" ma:versionID="7185b9c8b7d76f4f1cbd9d00c62e82a7">
  <xsd:schema xmlns:xsd="http://www.w3.org/2001/XMLSchema" xmlns:xs="http://www.w3.org/2001/XMLSchema" xmlns:p="http://schemas.microsoft.com/office/2006/metadata/properties" xmlns:ns2="c4f27829-64e0-4142-b56b-30d2cba7f0d1" xmlns:ns3="f66c7bca-43d4-4337-ba7e-a9a509942dd5" targetNamespace="http://schemas.microsoft.com/office/2006/metadata/properties" ma:root="true" ma:fieldsID="8119b33a3259a45c77e215f8740c8f06" ns2:_="" ns3:_="">
    <xsd:import namespace="c4f27829-64e0-4142-b56b-30d2cba7f0d1"/>
    <xsd:import namespace="f66c7bca-43d4-4337-ba7e-a9a509942d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27829-64e0-4142-b56b-30d2cba7f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6c7bca-43d4-4337-ba7e-a9a509942d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66c7bca-43d4-4337-ba7e-a9a509942dd5">
      <UserInfo>
        <DisplayName>Rachel Bennett</DisplayName>
        <AccountId>14</AccountId>
        <AccountType/>
      </UserInfo>
      <UserInfo>
        <DisplayName>Kathryn Sharratt</DisplayName>
        <AccountId>6</AccountId>
        <AccountType/>
      </UserInfo>
      <UserInfo>
        <DisplayName>Maria Torres-Quevedo</DisplayName>
        <AccountId>35</AccountId>
        <AccountType/>
      </UserInfo>
      <UserInfo>
        <DisplayName>Sam Gipson</DisplayName>
        <AccountId>13</AccountId>
        <AccountType/>
      </UserInfo>
      <UserInfo>
        <DisplayName>Gareth Spencer</DisplayName>
        <AccountId>19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7A78F3-F870-4F1B-A0D2-6EF20A31EE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27829-64e0-4142-b56b-30d2cba7f0d1"/>
    <ds:schemaRef ds:uri="f66c7bca-43d4-4337-ba7e-a9a509942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A55F77-6740-4D70-A6D4-BD3343CAE900}">
  <ds:schemaRefs>
    <ds:schemaRef ds:uri="http://schemas.microsoft.com/office/2006/metadata/properties"/>
    <ds:schemaRef ds:uri="http://schemas.microsoft.com/office/infopath/2007/PartnerControls"/>
    <ds:schemaRef ds:uri="f66c7bca-43d4-4337-ba7e-a9a509942dd5"/>
  </ds:schemaRefs>
</ds:datastoreItem>
</file>

<file path=customXml/itemProps3.xml><?xml version="1.0" encoding="utf-8"?>
<ds:datastoreItem xmlns:ds="http://schemas.openxmlformats.org/officeDocument/2006/customXml" ds:itemID="{3B3AEF80-5DF0-4E7A-B7C9-91A707E54C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7277</TotalTime>
  <Words>2274</Words>
  <Application>Microsoft Office PowerPoint</Application>
  <PresentationFormat>Widescreen</PresentationFormat>
  <Paragraphs>213</Paragraphs>
  <Slides>18</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Symbol</vt:lpstr>
      <vt:lpstr>Tahoma</vt:lpstr>
      <vt:lpstr>Wingdings</vt:lpstr>
      <vt:lpstr>Wingdings 3</vt:lpstr>
      <vt:lpstr>Prospect-Bectu-theme</vt:lpstr>
      <vt:lpstr>2019-01389-Template-Bectu-Powerpoint-template-Version-12-09-2019 (1)</vt:lpstr>
      <vt:lpstr>Greenfield Site Training Session 1</vt:lpstr>
      <vt:lpstr>What is a trade union? </vt:lpstr>
      <vt:lpstr>The definition  of a trade union</vt:lpstr>
      <vt:lpstr>Union Terminology</vt:lpstr>
      <vt:lpstr>An unrecognised workplace  Vs a recognised workplace</vt:lpstr>
      <vt:lpstr>Recognition in the workplace</vt:lpstr>
      <vt:lpstr>Your role in the workplace</vt:lpstr>
      <vt:lpstr>Your right to join a trade union</vt:lpstr>
      <vt:lpstr>The benefits of a trade union to members</vt:lpstr>
      <vt:lpstr>What Employers have said</vt:lpstr>
      <vt:lpstr>Activity: Other options</vt:lpstr>
      <vt:lpstr>Using data sensibly</vt:lpstr>
      <vt:lpstr>GDPR – things to remember</vt:lpstr>
      <vt:lpstr>GDPR – Don’t</vt:lpstr>
      <vt:lpstr>Next steps for you</vt:lpstr>
      <vt:lpstr>PowerPoint Presentation</vt:lpstr>
      <vt:lpstr>Having joining conversations</vt:lpstr>
      <vt:lpstr>Back in the workplace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120</cp:revision>
  <cp:lastPrinted>2020-02-04T12:16:45Z</cp:lastPrinted>
  <dcterms:created xsi:type="dcterms:W3CDTF">2019-10-02T11:31:35Z</dcterms:created>
  <dcterms:modified xsi:type="dcterms:W3CDTF">2025-03-03T10:39:59Z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732686997</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-2097654845</vt:i4>
  </property>
  <property fmtid="{D5CDD505-2E9C-101B-9397-08002B2CF9AE}" pid="8" name="ContentTypeId">
    <vt:lpwstr>0x01010047825BA9A48A5F438F6A5E807C83B901</vt:lpwstr>
  </property>
</Properties>
</file>