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notesMasterIdLst>
    <p:notesMasterId r:id="rId8"/>
  </p:notesMasterIdLst>
  <p:sldIdLst>
    <p:sldId id="508" r:id="rId2"/>
    <p:sldId id="645" r:id="rId3"/>
    <p:sldId id="677" r:id="rId4"/>
    <p:sldId id="678" r:id="rId5"/>
    <p:sldId id="679" r:id="rId6"/>
    <p:sldId id="675" r:id="rId7"/>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5AB683-4D75-45C7-99B3-977CEC82993F}" v="22" dt="2025-07-07T15:20:01.6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207" autoAdjust="0"/>
  </p:normalViewPr>
  <p:slideViewPr>
    <p:cSldViewPr snapToGrid="0" snapToObjects="1">
      <p:cViewPr varScale="1">
        <p:scale>
          <a:sx n="76" d="100"/>
          <a:sy n="76" d="100"/>
        </p:scale>
        <p:origin x="1950" y="90"/>
      </p:cViewPr>
      <p:guideLst>
        <p:guide orient="horz" pos="2160"/>
        <p:guide pos="3840"/>
      </p:guideLst>
    </p:cSldViewPr>
  </p:slideViewPr>
  <p:notesTextViewPr>
    <p:cViewPr>
      <p:scale>
        <a:sx n="1" d="1"/>
        <a:sy n="1" d="1"/>
      </p:scale>
      <p:origin x="0" y="0"/>
    </p:cViewPr>
  </p:notesTextViewPr>
  <p:sorterViewPr>
    <p:cViewPr>
      <p:scale>
        <a:sx n="100" d="100"/>
        <a:sy n="100" d="100"/>
      </p:scale>
      <p:origin x="0" y="-34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il Walsh" userId="4d850419-808c-4a52-910b-c77cd11bf1bb" providerId="ADAL" clId="{8D5AB683-4D75-45C7-99B3-977CEC82993F}"/>
    <pc:docChg chg="undo custSel addSld delSld modSld">
      <pc:chgData name="Neil Walsh" userId="4d850419-808c-4a52-910b-c77cd11bf1bb" providerId="ADAL" clId="{8D5AB683-4D75-45C7-99B3-977CEC82993F}" dt="2025-07-10T07:28:45.981" v="11752" actId="20577"/>
      <pc:docMkLst>
        <pc:docMk/>
      </pc:docMkLst>
      <pc:sldChg chg="modSp mod modNotesTx">
        <pc:chgData name="Neil Walsh" userId="4d850419-808c-4a52-910b-c77cd11bf1bb" providerId="ADAL" clId="{8D5AB683-4D75-45C7-99B3-977CEC82993F}" dt="2025-07-10T07:28:45.981" v="11752" actId="20577"/>
        <pc:sldMkLst>
          <pc:docMk/>
          <pc:sldMk cId="3481834718" sldId="508"/>
        </pc:sldMkLst>
        <pc:spChg chg="mod">
          <ac:chgData name="Neil Walsh" userId="4d850419-808c-4a52-910b-c77cd11bf1bb" providerId="ADAL" clId="{8D5AB683-4D75-45C7-99B3-977CEC82993F}" dt="2025-07-03T14:38:26.046" v="137" actId="20577"/>
          <ac:spMkLst>
            <pc:docMk/>
            <pc:sldMk cId="3481834718" sldId="508"/>
            <ac:spMk id="2" creationId="{00000000-0000-0000-0000-000000000000}"/>
          </ac:spMkLst>
        </pc:spChg>
        <pc:spChg chg="mod">
          <ac:chgData name="Neil Walsh" userId="4d850419-808c-4a52-910b-c77cd11bf1bb" providerId="ADAL" clId="{8D5AB683-4D75-45C7-99B3-977CEC82993F}" dt="2025-07-03T14:38:05.279" v="127" actId="20577"/>
          <ac:spMkLst>
            <pc:docMk/>
            <pc:sldMk cId="3481834718" sldId="508"/>
            <ac:spMk id="4" creationId="{1BC7D278-E906-4194-8C1B-4B1ED970DFB5}"/>
          </ac:spMkLst>
        </pc:spChg>
      </pc:sldChg>
      <pc:sldChg chg="addSp delSp modSp mod modClrScheme chgLayout modNotesTx">
        <pc:chgData name="Neil Walsh" userId="4d850419-808c-4a52-910b-c77cd11bf1bb" providerId="ADAL" clId="{8D5AB683-4D75-45C7-99B3-977CEC82993F}" dt="2025-07-07T14:27:06.995" v="3532" actId="20577"/>
        <pc:sldMkLst>
          <pc:docMk/>
          <pc:sldMk cId="2982694393" sldId="645"/>
        </pc:sldMkLst>
        <pc:spChg chg="mod">
          <ac:chgData name="Neil Walsh" userId="4d850419-808c-4a52-910b-c77cd11bf1bb" providerId="ADAL" clId="{8D5AB683-4D75-45C7-99B3-977CEC82993F}" dt="2025-07-07T13:38:09.518" v="569" actId="26606"/>
          <ac:spMkLst>
            <pc:docMk/>
            <pc:sldMk cId="2982694393" sldId="645"/>
            <ac:spMk id="4" creationId="{25472706-C42B-1653-50CC-6241EBCAE104}"/>
          </ac:spMkLst>
        </pc:spChg>
        <pc:picChg chg="add mod ord">
          <ac:chgData name="Neil Walsh" userId="4d850419-808c-4a52-910b-c77cd11bf1bb" providerId="ADAL" clId="{8D5AB683-4D75-45C7-99B3-977CEC82993F}" dt="2025-07-07T13:42:28.548" v="755" actId="14100"/>
          <ac:picMkLst>
            <pc:docMk/>
            <pc:sldMk cId="2982694393" sldId="645"/>
            <ac:picMk id="3" creationId="{A5372360-893A-FAFB-3A19-FC9B01D88040}"/>
          </ac:picMkLst>
        </pc:picChg>
      </pc:sldChg>
      <pc:sldChg chg="del">
        <pc:chgData name="Neil Walsh" userId="4d850419-808c-4a52-910b-c77cd11bf1bb" providerId="ADAL" clId="{8D5AB683-4D75-45C7-99B3-977CEC82993F}" dt="2025-07-07T14:43:57.378" v="5054" actId="2696"/>
        <pc:sldMkLst>
          <pc:docMk/>
          <pc:sldMk cId="2475494792" sldId="672"/>
        </pc:sldMkLst>
      </pc:sldChg>
      <pc:sldChg chg="del">
        <pc:chgData name="Neil Walsh" userId="4d850419-808c-4a52-910b-c77cd11bf1bb" providerId="ADAL" clId="{8D5AB683-4D75-45C7-99B3-977CEC82993F}" dt="2025-07-07T14:44:00.509" v="5055" actId="2696"/>
        <pc:sldMkLst>
          <pc:docMk/>
          <pc:sldMk cId="2743468136" sldId="674"/>
        </pc:sldMkLst>
      </pc:sldChg>
      <pc:sldChg chg="modSp mod modNotesTx">
        <pc:chgData name="Neil Walsh" userId="4d850419-808c-4a52-910b-c77cd11bf1bb" providerId="ADAL" clId="{8D5AB683-4D75-45C7-99B3-977CEC82993F}" dt="2025-07-07T15:46:59.929" v="11527" actId="20577"/>
        <pc:sldMkLst>
          <pc:docMk/>
          <pc:sldMk cId="1434378658" sldId="675"/>
        </pc:sldMkLst>
        <pc:spChg chg="mod">
          <ac:chgData name="Neil Walsh" userId="4d850419-808c-4a52-910b-c77cd11bf1bb" providerId="ADAL" clId="{8D5AB683-4D75-45C7-99B3-977CEC82993F}" dt="2025-07-07T14:46:09.998" v="5306" actId="20577"/>
          <ac:spMkLst>
            <pc:docMk/>
            <pc:sldMk cId="1434378658" sldId="675"/>
            <ac:spMk id="4" creationId="{BE5072CB-6C61-D998-E2A5-1538E5B1479D}"/>
          </ac:spMkLst>
        </pc:spChg>
        <pc:spChg chg="mod">
          <ac:chgData name="Neil Walsh" userId="4d850419-808c-4a52-910b-c77cd11bf1bb" providerId="ADAL" clId="{8D5AB683-4D75-45C7-99B3-977CEC82993F}" dt="2025-07-07T14:47:54.696" v="5325" actId="255"/>
          <ac:spMkLst>
            <pc:docMk/>
            <pc:sldMk cId="1434378658" sldId="675"/>
            <ac:spMk id="7" creationId="{E2D597E2-2A4C-BD1A-481B-19156013D276}"/>
          </ac:spMkLst>
        </pc:spChg>
      </pc:sldChg>
      <pc:sldChg chg="del">
        <pc:chgData name="Neil Walsh" userId="4d850419-808c-4a52-910b-c77cd11bf1bb" providerId="ADAL" clId="{8D5AB683-4D75-45C7-99B3-977CEC82993F}" dt="2025-07-07T14:52:17.362" v="5784" actId="2696"/>
        <pc:sldMkLst>
          <pc:docMk/>
          <pc:sldMk cId="3932785714" sldId="676"/>
        </pc:sldMkLst>
      </pc:sldChg>
      <pc:sldChg chg="modSp add mod modNotesTx">
        <pc:chgData name="Neil Walsh" userId="4d850419-808c-4a52-910b-c77cd11bf1bb" providerId="ADAL" clId="{8D5AB683-4D75-45C7-99B3-977CEC82993F}" dt="2025-07-07T14:31:33.829" v="3901"/>
        <pc:sldMkLst>
          <pc:docMk/>
          <pc:sldMk cId="3979305391" sldId="677"/>
        </pc:sldMkLst>
        <pc:spChg chg="mod">
          <ac:chgData name="Neil Walsh" userId="4d850419-808c-4a52-910b-c77cd11bf1bb" providerId="ADAL" clId="{8D5AB683-4D75-45C7-99B3-977CEC82993F}" dt="2025-07-07T13:38:27.716" v="595" actId="20577"/>
          <ac:spMkLst>
            <pc:docMk/>
            <pc:sldMk cId="3979305391" sldId="677"/>
            <ac:spMk id="4" creationId="{7F3D20A5-D4A7-6722-6900-0AD98959141A}"/>
          </ac:spMkLst>
        </pc:spChg>
        <pc:spChg chg="mod">
          <ac:chgData name="Neil Walsh" userId="4d850419-808c-4a52-910b-c77cd11bf1bb" providerId="ADAL" clId="{8D5AB683-4D75-45C7-99B3-977CEC82993F}" dt="2025-07-07T14:09:10.008" v="2364"/>
          <ac:spMkLst>
            <pc:docMk/>
            <pc:sldMk cId="3979305391" sldId="677"/>
            <ac:spMk id="7" creationId="{296E2F2E-A085-3374-6589-AC2F828CCE3A}"/>
          </ac:spMkLst>
        </pc:spChg>
      </pc:sldChg>
      <pc:sldChg chg="addSp delSp modSp add mod modNotesTx">
        <pc:chgData name="Neil Walsh" userId="4d850419-808c-4a52-910b-c77cd11bf1bb" providerId="ADAL" clId="{8D5AB683-4D75-45C7-99B3-977CEC82993F}" dt="2025-07-07T15:19:29.265" v="8947" actId="20577"/>
        <pc:sldMkLst>
          <pc:docMk/>
          <pc:sldMk cId="3441926450" sldId="678"/>
        </pc:sldMkLst>
        <pc:spChg chg="mod">
          <ac:chgData name="Neil Walsh" userId="4d850419-808c-4a52-910b-c77cd11bf1bb" providerId="ADAL" clId="{8D5AB683-4D75-45C7-99B3-977CEC82993F}" dt="2025-07-07T14:11:14" v="2391" actId="14100"/>
          <ac:spMkLst>
            <pc:docMk/>
            <pc:sldMk cId="3441926450" sldId="678"/>
            <ac:spMk id="4" creationId="{0212C6A5-3C1D-444E-D841-F23A1BFB0E4A}"/>
          </ac:spMkLst>
        </pc:spChg>
        <pc:picChg chg="add mod">
          <ac:chgData name="Neil Walsh" userId="4d850419-808c-4a52-910b-c77cd11bf1bb" providerId="ADAL" clId="{8D5AB683-4D75-45C7-99B3-977CEC82993F}" dt="2025-07-07T14:11:32.110" v="2393" actId="14100"/>
          <ac:picMkLst>
            <pc:docMk/>
            <pc:sldMk cId="3441926450" sldId="678"/>
            <ac:picMk id="6" creationId="{32AA6904-4AA8-D44C-7580-B1902FBE45DE}"/>
          </ac:picMkLst>
        </pc:picChg>
      </pc:sldChg>
      <pc:sldChg chg="modSp add mod modNotesTx">
        <pc:chgData name="Neil Walsh" userId="4d850419-808c-4a52-910b-c77cd11bf1bb" providerId="ADAL" clId="{8D5AB683-4D75-45C7-99B3-977CEC82993F}" dt="2025-07-07T15:16:50.716" v="8783" actId="20577"/>
        <pc:sldMkLst>
          <pc:docMk/>
          <pc:sldMk cId="2333394810" sldId="679"/>
        </pc:sldMkLst>
        <pc:spChg chg="mod">
          <ac:chgData name="Neil Walsh" userId="4d850419-808c-4a52-910b-c77cd11bf1bb" providerId="ADAL" clId="{8D5AB683-4D75-45C7-99B3-977CEC82993F}" dt="2025-07-07T14:12:51.686" v="2523" actId="20577"/>
          <ac:spMkLst>
            <pc:docMk/>
            <pc:sldMk cId="2333394810" sldId="679"/>
            <ac:spMk id="4" creationId="{9B54DE6B-B2E7-98E3-468D-C7804746FB26}"/>
          </ac:spMkLst>
        </pc:spChg>
        <pc:spChg chg="mod">
          <ac:chgData name="Neil Walsh" userId="4d850419-808c-4a52-910b-c77cd11bf1bb" providerId="ADAL" clId="{8D5AB683-4D75-45C7-99B3-977CEC82993F}" dt="2025-07-07T14:45:02.330" v="5206" actId="20577"/>
          <ac:spMkLst>
            <pc:docMk/>
            <pc:sldMk cId="2333394810" sldId="679"/>
            <ac:spMk id="7" creationId="{60240BAA-62B7-CCC9-F421-BE2D7B6D1B47}"/>
          </ac:spMkLst>
        </pc:spChg>
      </pc:sldChg>
      <pc:sldChg chg="addSp delSp modSp add del mod">
        <pc:chgData name="Neil Walsh" userId="4d850419-808c-4a52-910b-c77cd11bf1bb" providerId="ADAL" clId="{8D5AB683-4D75-45C7-99B3-977CEC82993F}" dt="2025-07-07T15:20:39.143" v="9030" actId="2696"/>
        <pc:sldMkLst>
          <pc:docMk/>
          <pc:sldMk cId="999682031" sldId="680"/>
        </pc:sldMkLst>
      </pc:sldChg>
      <pc:sldChg chg="new del">
        <pc:chgData name="Neil Walsh" userId="4d850419-808c-4a52-910b-c77cd11bf1bb" providerId="ADAL" clId="{8D5AB683-4D75-45C7-99B3-977CEC82993F}" dt="2025-07-07T14:44:08.630" v="5057" actId="680"/>
        <pc:sldMkLst>
          <pc:docMk/>
          <pc:sldMk cId="1973095538" sldId="6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7/10/2025</a:t>
            </a:fld>
            <a:endParaRPr lang="en-US" dirty="0"/>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dirty="0"/>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Speakers:</a:t>
            </a:r>
          </a:p>
          <a:p>
            <a:endParaRPr lang="en-GB" dirty="0"/>
          </a:p>
          <a:p>
            <a:r>
              <a:rPr lang="en-GB" dirty="0"/>
              <a:t>Sue Ferns, Senior Deputy General Secretary</a:t>
            </a:r>
          </a:p>
          <a:p>
            <a:endParaRPr lang="en-GB" dirty="0"/>
          </a:p>
          <a:p>
            <a:r>
              <a:rPr lang="en-GB" dirty="0"/>
              <a:t>Ignacia Pinto, Senior Research and Policy Officer, Women’s Budget Group</a:t>
            </a:r>
          </a:p>
          <a:p>
            <a:endParaRPr lang="en-GB" dirty="0"/>
          </a:p>
          <a:p>
            <a:r>
              <a:rPr lang="en-GB" dirty="0"/>
              <a:t>Neil Walsh, Pension Officer</a:t>
            </a:r>
            <a:r>
              <a:rPr lang="en-GB"/>
              <a:t>, Prospect</a:t>
            </a:r>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1</a:t>
            </a:fld>
            <a:endParaRPr lang="en-US" dirty="0"/>
          </a:p>
        </p:txBody>
      </p:sp>
    </p:spTree>
    <p:extLst>
      <p:ext uri="{BB962C8B-B14F-4D97-AF65-F5344CB8AC3E}">
        <p14:creationId xmlns:p14="http://schemas.microsoft.com/office/powerpoint/2010/main" val="393464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event to launch Prospect’s 7</a:t>
            </a:r>
            <a:r>
              <a:rPr lang="en-GB" baseline="30000" dirty="0"/>
              <a:t>th</a:t>
            </a:r>
            <a:r>
              <a:rPr lang="en-GB" dirty="0"/>
              <a:t> annual report on the gender pension gap.</a:t>
            </a:r>
          </a:p>
          <a:p>
            <a:endParaRPr lang="en-GB" dirty="0"/>
          </a:p>
          <a:p>
            <a:r>
              <a:rPr lang="en-GB" dirty="0"/>
              <a:t>The focus of each report has been our latest estimate of the size of the gender pension gap in the UK.</a:t>
            </a:r>
          </a:p>
          <a:p>
            <a:endParaRPr lang="en-GB" dirty="0"/>
          </a:p>
          <a:p>
            <a:r>
              <a:rPr lang="en-GB" dirty="0"/>
              <a:t>In this report we publish an estimate for the size of the gender pension gap in 2022-23 (the latest year data is available for).</a:t>
            </a:r>
          </a:p>
          <a:p>
            <a:endParaRPr lang="en-GB" dirty="0"/>
          </a:p>
          <a:p>
            <a:r>
              <a:rPr lang="en-GB" dirty="0"/>
              <a:t>As you can see from the graphic on the screen this is 36.5%.</a:t>
            </a:r>
          </a:p>
          <a:p>
            <a:endParaRPr lang="en-GB" dirty="0"/>
          </a:p>
          <a:p>
            <a:r>
              <a:rPr lang="en-GB" dirty="0"/>
              <a:t>If this seems very high, it’s because it is – we’re reporting that the average retired woman has more than a third less income to live on than the average retired man.</a:t>
            </a:r>
          </a:p>
          <a:p>
            <a:endParaRPr lang="en-GB" dirty="0"/>
          </a:p>
          <a:p>
            <a:r>
              <a:rPr lang="en-GB" dirty="0"/>
              <a:t>Just pause for a second to think about what that means in terms of living standards, in terms of the risk of pensioner poverty, in terms even of the inevitable consequences for mental and physical well-being.</a:t>
            </a:r>
          </a:p>
          <a:p>
            <a:endParaRPr lang="en-GB" dirty="0"/>
          </a:p>
          <a:p>
            <a:r>
              <a:rPr lang="en-GB" dirty="0"/>
              <a:t>So, this is not a dry subject of mainly academic interest – this is a fundamentally important issue affecting the quality of life of many millions of women throughout decades of retirement.</a:t>
            </a:r>
          </a:p>
          <a:p>
            <a:endParaRPr lang="en-GB" dirty="0"/>
          </a:p>
          <a:p>
            <a:r>
              <a:rPr lang="en-GB" dirty="0"/>
              <a:t>But: just to get a bit academic for a second, people may be wondering what definition we are using and what the data source for our estimate was.</a:t>
            </a:r>
          </a:p>
          <a:p>
            <a:endParaRPr lang="en-GB" dirty="0"/>
          </a:p>
          <a:p>
            <a:r>
              <a:rPr lang="en-GB" dirty="0"/>
              <a:t>Our estimate is derived from an analysis of the datasets of responses to the Family Resources Survey (FRS). This is a continuous household survey that collects information on a representative sample of private households in the United Kingdom. FRS data are designated by the UK Statistics Authority as National Statistics (though, of course, this does not mean our estimate is a National Statistic!). We previously noted some issues with responses to the FRS related to Covid-19, but these seem to have largely been resolved for 2022-23 data.</a:t>
            </a:r>
          </a:p>
          <a:p>
            <a:endParaRPr lang="en-GB" dirty="0"/>
          </a:p>
          <a:p>
            <a:r>
              <a:rPr lang="en-GB" dirty="0"/>
              <a:t>We have defined the gender pension gap as: “The percentage difference in average gross pension income for women receiving the state pension, compared to the average gross pension income for men receiving state pension.”</a:t>
            </a:r>
          </a:p>
          <a:p>
            <a:endParaRPr lang="en-GB" dirty="0"/>
          </a:p>
          <a:p>
            <a:r>
              <a:rPr lang="en-GB" dirty="0"/>
              <a:t>Some may argue that other definitions would be more appropriate, and our previous reports went into detail on the pro’s and con’s of different approaches, but what we can say without any doubt is that this is a huge problem on any measure you choose.  </a:t>
            </a:r>
          </a:p>
          <a:p>
            <a:endParaRPr lang="en-GB" dirty="0"/>
          </a:p>
          <a:p>
            <a:r>
              <a:rPr lang="en-GB" dirty="0"/>
              <a:t>    </a:t>
            </a:r>
            <a:endParaRPr lang="en-GB" sz="1200" dirty="0"/>
          </a:p>
          <a:p>
            <a:r>
              <a:rPr lang="en-GB" sz="1200" dirty="0"/>
              <a:t> </a:t>
            </a:r>
          </a:p>
          <a:p>
            <a:r>
              <a:rPr lang="en-GB" sz="1200" dirty="0"/>
              <a:t>  </a:t>
            </a:r>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2</a:t>
            </a:fld>
            <a:endParaRPr lang="en-US" dirty="0"/>
          </a:p>
        </p:txBody>
      </p:sp>
    </p:spTree>
    <p:extLst>
      <p:ext uri="{BB962C8B-B14F-4D97-AF65-F5344CB8AC3E}">
        <p14:creationId xmlns:p14="http://schemas.microsoft.com/office/powerpoint/2010/main" val="2180840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347D0-771F-CE3B-180E-293F6F4129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6D5EB8-B0EB-06F4-D52D-878232594F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7908D-AD49-6242-6BCE-8E10D797A0BB}"/>
              </a:ext>
            </a:extLst>
          </p:cNvPr>
          <p:cNvSpPr>
            <a:spLocks noGrp="1"/>
          </p:cNvSpPr>
          <p:nvPr>
            <p:ph type="body" idx="1"/>
          </p:nvPr>
        </p:nvSpPr>
        <p:spPr/>
        <p:txBody>
          <a:bodyPr/>
          <a:lstStyle/>
          <a:p>
            <a:r>
              <a:rPr lang="en-GB" dirty="0"/>
              <a:t>In case a gap of 36.5% does not sound bad enough – we have tried to represent that in a few different ways to bring the impact home.</a:t>
            </a:r>
          </a:p>
          <a:p>
            <a:endParaRPr lang="en-GB" dirty="0"/>
          </a:p>
          <a:p>
            <a:r>
              <a:rPr lang="en-GB" dirty="0"/>
              <a:t>A gender pension gap of 36.5% means that an average retired woman was living on £7,600 less a year, which is about £150 per week! Think of what women cannot afford to buy because of this shortfall!</a:t>
            </a:r>
          </a:p>
          <a:p>
            <a:endParaRPr lang="en-GB" dirty="0"/>
          </a:p>
          <a:p>
            <a:r>
              <a:rPr lang="en-GB" dirty="0"/>
              <a:t>Another way of putting this is saying that it means an average retired woman only starts to draw her pension on 13 May (if it was drawn at the same rate as for an average retired man).</a:t>
            </a:r>
          </a:p>
          <a:p>
            <a:endParaRPr lang="en-GB" dirty="0"/>
          </a:p>
          <a:p>
            <a:r>
              <a:rPr lang="en-GB" dirty="0"/>
              <a:t>(Another way of looking at that, is to say that the average retired women stops receiving her pension in the middle of August, which is an approach the TUC takes in its work on “Equal Pensions Day” to highlight this problem.)</a:t>
            </a:r>
          </a:p>
          <a:p>
            <a:endParaRPr lang="en-GB" dirty="0"/>
          </a:p>
          <a:p>
            <a:r>
              <a:rPr lang="en-GB" dirty="0"/>
              <a:t>Crucially, the gender pension gap is over twice the size of the gender pay gap – there are *rightly* many measures in place to tackle the gender pay gap (and these will indirectly also help with the gender pension gap) but there is nowhere near the same profile for the gender pension gap.</a:t>
            </a:r>
          </a:p>
          <a:p>
            <a:endParaRPr lang="en-GB" dirty="0"/>
          </a:p>
          <a:p>
            <a:r>
              <a:rPr lang="en-GB" dirty="0"/>
              <a:t>It shouldn’t be a huge surprise that the gender pension gap is so much bigger than the gender pay gap:</a:t>
            </a:r>
          </a:p>
          <a:p>
            <a:endParaRPr lang="en-GB" dirty="0"/>
          </a:p>
          <a:p>
            <a:r>
              <a:rPr lang="en-GB" dirty="0"/>
              <a:t>•	Pension income in retirement is related to pay during a career, so the gender pay gap feeds directly through to the gender pension gap. </a:t>
            </a:r>
          </a:p>
          <a:p>
            <a:r>
              <a:rPr lang="en-GB" dirty="0"/>
              <a:t>•	On top of this, women are much more likely to have gaps in workplace pension scheme service due to caring responsibilities. </a:t>
            </a:r>
          </a:p>
          <a:p>
            <a:r>
              <a:rPr lang="en-GB" dirty="0"/>
              <a:t>•	Historically women have also received less state pension than men. </a:t>
            </a:r>
          </a:p>
          <a:p>
            <a:r>
              <a:rPr lang="en-GB" dirty="0"/>
              <a:t>     </a:t>
            </a:r>
          </a:p>
        </p:txBody>
      </p:sp>
      <p:sp>
        <p:nvSpPr>
          <p:cNvPr id="4" name="Slide Number Placeholder 3">
            <a:extLst>
              <a:ext uri="{FF2B5EF4-FFF2-40B4-BE49-F238E27FC236}">
                <a16:creationId xmlns:a16="http://schemas.microsoft.com/office/drawing/2014/main" id="{961666CF-CA19-064F-17E1-47F4DB2C556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B0746-24FF-0B4F-A25A-E2B460B25A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467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DBE40-AEDF-E380-C92F-F498344B4D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1966F9-2950-95BB-5A2B-268BF7BEC1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7F5EF6-B71E-3747-45AA-B6503002AFB9}"/>
              </a:ext>
            </a:extLst>
          </p:cNvPr>
          <p:cNvSpPr>
            <a:spLocks noGrp="1"/>
          </p:cNvSpPr>
          <p:nvPr>
            <p:ph type="body" idx="1"/>
          </p:nvPr>
        </p:nvSpPr>
        <p:spPr/>
        <p:txBody>
          <a:bodyPr/>
          <a:lstStyle/>
          <a:p>
            <a:r>
              <a:rPr lang="en-GB" dirty="0"/>
              <a:t>It is nice to be able to report some good news on this issue.</a:t>
            </a:r>
          </a:p>
          <a:p>
            <a:endParaRPr lang="en-GB" dirty="0"/>
          </a:p>
          <a:p>
            <a:r>
              <a:rPr lang="en-GB" dirty="0"/>
              <a:t>While 36.5% is an unacceptably high measure of gender inequality in retirement incomes – it is actually the lowest level we have ever reported.</a:t>
            </a:r>
          </a:p>
          <a:p>
            <a:endParaRPr lang="en-GB" dirty="0"/>
          </a:p>
          <a:p>
            <a:r>
              <a:rPr lang="en-GB" dirty="0"/>
              <a:t>It has reduced from 44.9% in 2011-12 (the first year we ever reported on). </a:t>
            </a:r>
          </a:p>
          <a:p>
            <a:endParaRPr lang="en-GB" dirty="0"/>
          </a:p>
          <a:p>
            <a:r>
              <a:rPr lang="en-GB" dirty="0"/>
              <a:t>This is a significant improvement that has benefited millions of women.</a:t>
            </a:r>
          </a:p>
          <a:p>
            <a:endParaRPr lang="en-GB" dirty="0"/>
          </a:p>
          <a:p>
            <a:r>
              <a:rPr lang="en-GB" dirty="0"/>
              <a:t>It is almost certain that the gender pension gap is lower now than it has ever been before.</a:t>
            </a:r>
          </a:p>
          <a:p>
            <a:endParaRPr lang="en-GB" dirty="0"/>
          </a:p>
          <a:p>
            <a:r>
              <a:rPr lang="en-GB" dirty="0"/>
              <a:t>You can see a clear downward trend in the data represented on this slide (the trend is not continuous, but we know that sampling problems related to Covid-19 probably caused the main kink in 2020-21’s estimate).    </a:t>
            </a:r>
          </a:p>
        </p:txBody>
      </p:sp>
      <p:sp>
        <p:nvSpPr>
          <p:cNvPr id="4" name="Slide Number Placeholder 3">
            <a:extLst>
              <a:ext uri="{FF2B5EF4-FFF2-40B4-BE49-F238E27FC236}">
                <a16:creationId xmlns:a16="http://schemas.microsoft.com/office/drawing/2014/main" id="{A718089A-071B-5D4F-B61C-3C248143213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B0746-24FF-0B4F-A25A-E2B460B25A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743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71B7E-2AB9-5DB6-D88C-FD1AF7872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BFB79-2FF6-54A0-5D5F-FA58B88DE6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CEB4E0-81F0-B23E-D05B-917D0AB820EC}"/>
              </a:ext>
            </a:extLst>
          </p:cNvPr>
          <p:cNvSpPr>
            <a:spLocks noGrp="1"/>
          </p:cNvSpPr>
          <p:nvPr>
            <p:ph type="body" idx="1"/>
          </p:nvPr>
        </p:nvSpPr>
        <p:spPr/>
        <p:txBody>
          <a:bodyPr/>
          <a:lstStyle/>
          <a:p>
            <a:r>
              <a:rPr lang="en-GB" dirty="0"/>
              <a:t>Now to qualify that good news.</a:t>
            </a:r>
          </a:p>
          <a:p>
            <a:endParaRPr lang="en-GB" dirty="0"/>
          </a:p>
          <a:p>
            <a:r>
              <a:rPr lang="en-GB" dirty="0"/>
              <a:t>Consider how the gender pension gap *should* change over time.</a:t>
            </a:r>
          </a:p>
          <a:p>
            <a:endParaRPr lang="en-GB" dirty="0"/>
          </a:p>
          <a:p>
            <a:r>
              <a:rPr lang="en-GB" dirty="0"/>
              <a:t>Most of the retired population who are represented in our estimate one year are also represented the next year. Of course, there will be sampling variation and other factors affecting the estimates between years, but the net effect of these is expected to be zero. Similarly, it is reasonable enough to assume that there is no huge different to the rate of increase for men and women’s pension income.</a:t>
            </a:r>
          </a:p>
          <a:p>
            <a:endParaRPr lang="en-GB" dirty="0"/>
          </a:p>
          <a:p>
            <a:r>
              <a:rPr lang="en-GB" dirty="0"/>
              <a:t>Consequently, the gender pension gap changes every year, mainly because of the change in the composition of the retired population.</a:t>
            </a:r>
          </a:p>
          <a:p>
            <a:endParaRPr lang="en-GB" dirty="0"/>
          </a:p>
          <a:p>
            <a:r>
              <a:rPr lang="en-GB" dirty="0"/>
              <a:t>In crude terms, we lose the men and women who died over the year from the sample population and gain the men and women who retired each year.</a:t>
            </a:r>
          </a:p>
          <a:p>
            <a:endParaRPr lang="en-GB" dirty="0"/>
          </a:p>
          <a:p>
            <a:r>
              <a:rPr lang="en-GB" dirty="0"/>
              <a:t>The men and women who retired in the latest year will, by our definition, be 66. They started work in the early 80s and experienced all the developments that we know happened in the workplace and pension landscape since then.</a:t>
            </a:r>
          </a:p>
          <a:p>
            <a:endParaRPr lang="en-GB" dirty="0"/>
          </a:p>
          <a:p>
            <a:r>
              <a:rPr lang="en-GB" dirty="0"/>
              <a:t>The men and women who died in the latest year might be, say, 86 on average. They started work in the early 60s. That was a very different time. It was before the Equal Pay Act 1970 and the gender pay gap was much higher. It was before part-time workers won equal rights to workplace pension scheme membership in 1976. It was before the first credits in the state pension for carers were introduced in 1978.</a:t>
            </a:r>
          </a:p>
          <a:p>
            <a:endParaRPr lang="en-GB" dirty="0"/>
          </a:p>
          <a:p>
            <a:r>
              <a:rPr lang="en-GB" dirty="0"/>
              <a:t>Basically – the gender pension gap is falling now, in large part because of these landmark changes that improved the situation for women over the last 55 years (many towards the start of that window!).</a:t>
            </a:r>
          </a:p>
          <a:p>
            <a:endParaRPr lang="en-GB" dirty="0"/>
          </a:p>
          <a:p>
            <a:r>
              <a:rPr lang="en-GB" dirty="0"/>
              <a:t>This is good – but we cannot simply watch these effects feed through and conclude that our work is done. Because the gender pay gap could be closed and pension scheme participation rates could be equal, and there would still be an unacceptably large gender pension gap because of the impact of caring responsibilities on workplace pensions.</a:t>
            </a:r>
          </a:p>
          <a:p>
            <a:endParaRPr lang="en-GB" dirty="0"/>
          </a:p>
          <a:p>
            <a:r>
              <a:rPr lang="en-GB" dirty="0"/>
              <a:t>We need to tackle this, or the gender pension gap will still be far higher than the gender pay gap by the end of the century!    </a:t>
            </a:r>
          </a:p>
          <a:p>
            <a:endParaRPr lang="en-GB" dirty="0"/>
          </a:p>
          <a:p>
            <a:r>
              <a:rPr lang="en-GB" dirty="0"/>
              <a:t>It is great that the gender pension gap is at an historic low – but it would be terrible if we let that relax our efforts in this area at all.</a:t>
            </a:r>
          </a:p>
          <a:p>
            <a:endParaRPr lang="en-GB" dirty="0"/>
          </a:p>
          <a:p>
            <a:endParaRPr lang="en-GB" dirty="0"/>
          </a:p>
        </p:txBody>
      </p:sp>
      <p:sp>
        <p:nvSpPr>
          <p:cNvPr id="4" name="Slide Number Placeholder 3">
            <a:extLst>
              <a:ext uri="{FF2B5EF4-FFF2-40B4-BE49-F238E27FC236}">
                <a16:creationId xmlns:a16="http://schemas.microsoft.com/office/drawing/2014/main" id="{BB98D0D5-CDD8-3AD0-6D0F-6CE3723ACCA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B0746-24FF-0B4F-A25A-E2B460B25A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611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382FA-F470-3E31-374D-3E83E968B3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0BAD07-9652-5144-B7F6-D65EE0EBB4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F6BCEF-8E3D-8DA5-5102-C52587C52181}"/>
              </a:ext>
            </a:extLst>
          </p:cNvPr>
          <p:cNvSpPr>
            <a:spLocks noGrp="1"/>
          </p:cNvSpPr>
          <p:nvPr>
            <p:ph type="body" idx="1"/>
          </p:nvPr>
        </p:nvSpPr>
        <p:spPr/>
        <p:txBody>
          <a:bodyPr/>
          <a:lstStyle/>
          <a:p>
            <a:r>
              <a:rPr lang="en-GB" sz="1200" b="0" dirty="0"/>
              <a:t>In past years we have produced a long list of changes that would benefit women’s retirement incomes.</a:t>
            </a:r>
          </a:p>
          <a:p>
            <a:endParaRPr lang="en-GB" sz="1200" b="0" dirty="0"/>
          </a:p>
          <a:p>
            <a:r>
              <a:rPr lang="en-GB" sz="1200" b="0" dirty="0"/>
              <a:t>In this report we are focussing on the main measures that we think would have the most impact.</a:t>
            </a:r>
          </a:p>
          <a:p>
            <a:endParaRPr lang="en-GB" sz="1200" b="0" dirty="0"/>
          </a:p>
          <a:p>
            <a:r>
              <a:rPr lang="en-GB" sz="1200" b="0" dirty="0"/>
              <a:t>The 5 policies on this slide, they could be split into 2 groups.</a:t>
            </a:r>
          </a:p>
          <a:p>
            <a:endParaRPr lang="en-GB" sz="1200" b="0" dirty="0"/>
          </a:p>
          <a:p>
            <a:r>
              <a:rPr lang="en-GB" sz="1200" b="0" dirty="0"/>
              <a:t>The first 3 are about reporting on the size of the gender pension gap.</a:t>
            </a:r>
          </a:p>
          <a:p>
            <a:endParaRPr lang="en-GB" sz="1200" b="0" dirty="0"/>
          </a:p>
          <a:p>
            <a:r>
              <a:rPr lang="en-GB" sz="1200" b="0" dirty="0"/>
              <a:t>This may seem just presentational and hence unimportant.</a:t>
            </a:r>
          </a:p>
          <a:p>
            <a:endParaRPr lang="en-GB" sz="1200" b="0" dirty="0"/>
          </a:p>
          <a:p>
            <a:r>
              <a:rPr lang="en-GB" sz="1200" b="0" dirty="0"/>
              <a:t>But Prospect believes it is the key to further progress. It is surely only the lack of awareness of the size of this problem that allows it to persist at these unacceptable levels.</a:t>
            </a:r>
          </a:p>
          <a:p>
            <a:endParaRPr lang="en-GB" sz="1200" b="0" dirty="0"/>
          </a:p>
          <a:p>
            <a:r>
              <a:rPr lang="en-GB" sz="1200" b="0" dirty="0"/>
              <a:t>And this was the reason we published our first report on this all those years ago: because there was no other independent estimate of the size of the problem that we wanted to talk about.</a:t>
            </a:r>
          </a:p>
          <a:p>
            <a:endParaRPr lang="en-GB" sz="1200" b="0" dirty="0"/>
          </a:p>
          <a:p>
            <a:r>
              <a:rPr lang="en-GB" sz="1200" b="0" dirty="0"/>
              <a:t>It’s also something we’ve already had some success with – our original aim of getting the government to publish an official estimate of the size of the gender pension gap was achieved in June 2023. </a:t>
            </a:r>
          </a:p>
          <a:p>
            <a:endParaRPr lang="en-GB" sz="1200" b="0" dirty="0"/>
          </a:p>
          <a:p>
            <a:r>
              <a:rPr lang="en-GB" sz="1200" b="0" dirty="0"/>
              <a:t>In fact, that was in response to a select committee recommendation that itself was something we had suggested to the committee in both written and oral evidence.</a:t>
            </a:r>
          </a:p>
          <a:p>
            <a:endParaRPr lang="en-GB" sz="1200" b="0" dirty="0"/>
          </a:p>
          <a:p>
            <a:r>
              <a:rPr lang="en-GB" sz="1200" b="0" dirty="0"/>
              <a:t>But we need that publication to become a regular series rather a one-off. The government has indicated that will be the case and we look forward to commenting on their estimates in future reports of ours.</a:t>
            </a:r>
          </a:p>
          <a:p>
            <a:endParaRPr lang="en-GB" sz="1200" b="0" dirty="0"/>
          </a:p>
          <a:p>
            <a:r>
              <a:rPr lang="en-GB" sz="1200" b="0" dirty="0"/>
              <a:t>The last 2 policies are the main ones that will have a practical impact on women’s retirement outcomes.</a:t>
            </a:r>
          </a:p>
          <a:p>
            <a:endParaRPr lang="en-GB" sz="1200" b="0" dirty="0"/>
          </a:p>
          <a:p>
            <a:r>
              <a:rPr lang="en-GB" sz="1200" b="0" dirty="0"/>
              <a:t>They are about recognising caring responsibilities in the pension system.</a:t>
            </a:r>
          </a:p>
          <a:p>
            <a:endParaRPr lang="en-GB" sz="1200" b="0" dirty="0"/>
          </a:p>
          <a:p>
            <a:r>
              <a:rPr lang="en-GB" sz="1200" b="0" dirty="0"/>
              <a:t>It’s important to understand that current credits for parents of young children and carers only protect state pension entitlement. But in the UK the state is playing less and less of a role in providing retirement income. Workplace pensions are increasingly important and there is simply no allowance for caring responsibilities in workplace pensions.</a:t>
            </a:r>
          </a:p>
          <a:p>
            <a:endParaRPr lang="en-GB" sz="1200" b="0" dirty="0"/>
          </a:p>
          <a:p>
            <a:r>
              <a:rPr lang="en-GB" sz="1200" b="0" dirty="0"/>
              <a:t>Our proposed policies would go some way to addressing that problem.</a:t>
            </a:r>
          </a:p>
          <a:p>
            <a:endParaRPr lang="en-GB" sz="1200" b="0" dirty="0"/>
          </a:p>
          <a:p>
            <a:r>
              <a:rPr lang="en-GB" sz="1200" b="0" dirty="0"/>
              <a:t>Many people accept the need for recognising caring responsibilities in the pension system but might propose an alternative way of doing that. We think our approach might be the most effective way of achieving this aim, but we would support any way of doing it. </a:t>
            </a:r>
          </a:p>
          <a:p>
            <a:endParaRPr lang="en-GB" sz="1200" b="0" dirty="0"/>
          </a:p>
          <a:p>
            <a:r>
              <a:rPr lang="en-GB" sz="1200" b="0" dirty="0"/>
              <a:t>The government is about to launch the second stage of its pension review – it really needs to consider the impact of caring responsibilities and the gender pension gap overall in its terms of reference.</a:t>
            </a:r>
          </a:p>
          <a:p>
            <a:endParaRPr lang="en-GB" sz="1200" b="0" dirty="0"/>
          </a:p>
          <a:p>
            <a:r>
              <a:rPr lang="en-GB" sz="1200" b="0" dirty="0"/>
              <a:t>This is what Prospect is calling for the government to do – we also need to work with employers and members to tackle this problem and there will be more on that later.</a:t>
            </a:r>
          </a:p>
          <a:p>
            <a:endParaRPr lang="en-GB" sz="1200" b="0" dirty="0"/>
          </a:p>
        </p:txBody>
      </p:sp>
      <p:sp>
        <p:nvSpPr>
          <p:cNvPr id="4" name="Slide Number Placeholder 3">
            <a:extLst>
              <a:ext uri="{FF2B5EF4-FFF2-40B4-BE49-F238E27FC236}">
                <a16:creationId xmlns:a16="http://schemas.microsoft.com/office/drawing/2014/main" id="{BC51E42C-2FEB-C63B-C2E5-B108A6E1530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B0746-24FF-0B4F-A25A-E2B460B25A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90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0479" y="642443"/>
            <a:ext cx="1805116"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7388" y="0"/>
            <a:ext cx="413461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960" y="1558505"/>
            <a:ext cx="7760988" cy="3275888"/>
          </a:xfrm>
        </p:spPr>
        <p:txBody>
          <a:bodyPr>
            <a:normAutofit fontScale="90000"/>
          </a:bodyPr>
          <a:lstStyle/>
          <a:p>
            <a:br>
              <a:rPr lang="en-US" dirty="0"/>
            </a:br>
            <a:r>
              <a:rPr lang="en-GB" dirty="0"/>
              <a:t>Prospect’s 7</a:t>
            </a:r>
            <a:r>
              <a:rPr lang="en-GB" baseline="30000" dirty="0"/>
              <a:t>th</a:t>
            </a:r>
            <a:r>
              <a:rPr lang="en-GB" dirty="0"/>
              <a:t> Annual Report on the Gender Pension Gap</a:t>
            </a:r>
            <a:br>
              <a:rPr lang="en-US" dirty="0"/>
            </a:br>
            <a:br>
              <a:rPr lang="en-US" dirty="0"/>
            </a:br>
            <a:br>
              <a:rPr lang="en-US" dirty="0"/>
            </a:br>
            <a:br>
              <a:rPr lang="en-US" dirty="0"/>
            </a:br>
            <a:endParaRPr lang="en-US" dirty="0"/>
          </a:p>
        </p:txBody>
      </p:sp>
      <p:sp>
        <p:nvSpPr>
          <p:cNvPr id="4" name="Subtitle 1">
            <a:extLst>
              <a:ext uri="{FF2B5EF4-FFF2-40B4-BE49-F238E27FC236}">
                <a16:creationId xmlns:a16="http://schemas.microsoft.com/office/drawing/2014/main" id="{1BC7D278-E906-4194-8C1B-4B1ED970DFB5}"/>
              </a:ext>
            </a:extLst>
          </p:cNvPr>
          <p:cNvSpPr txBox="1">
            <a:spLocks/>
          </p:cNvSpPr>
          <p:nvPr/>
        </p:nvSpPr>
        <p:spPr>
          <a:xfrm>
            <a:off x="1095960" y="3602174"/>
            <a:ext cx="6936416" cy="1589999"/>
          </a:xfrm>
          <a:prstGeom prst="rect">
            <a:avLst/>
          </a:prstGeom>
        </p:spPr>
        <p:txBody>
          <a:bodyPr vert="horz" lIns="0" tIns="0" rIns="0" bIns="0" rtlCol="0">
            <a:normAutofit/>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2400"/>
              </a:spcBef>
              <a:buNone/>
            </a:pPr>
            <a:endParaRPr lang="en-GB" altLang="en-US" sz="1400" i="1" kern="0" dirty="0"/>
          </a:p>
          <a:p>
            <a:pPr marL="0" indent="0">
              <a:buNone/>
            </a:pPr>
            <a:r>
              <a:rPr lang="en-US" dirty="0"/>
              <a:t>Sue Ferns</a:t>
            </a:r>
          </a:p>
          <a:p>
            <a:pPr marL="0" indent="0">
              <a:buNone/>
            </a:pPr>
            <a:r>
              <a:rPr lang="en-US" dirty="0"/>
              <a:t>Senior Deputy General Secretary</a:t>
            </a:r>
          </a:p>
          <a:p>
            <a:pPr marL="0" indent="0">
              <a:buNone/>
            </a:pPr>
            <a:endParaRPr lang="en-US" dirty="0"/>
          </a:p>
        </p:txBody>
      </p:sp>
    </p:spTree>
    <p:extLst>
      <p:ext uri="{BB962C8B-B14F-4D97-AF65-F5344CB8AC3E}">
        <p14:creationId xmlns:p14="http://schemas.microsoft.com/office/powerpoint/2010/main" val="3481834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779BF-C71F-DB12-2284-56463B15FE73}"/>
            </a:ext>
          </a:extLst>
        </p:cNvPr>
        <p:cNvGrpSpPr/>
        <p:nvPr/>
      </p:nvGrpSpPr>
      <p:grpSpPr>
        <a:xfrm>
          <a:off x="0" y="0"/>
          <a:ext cx="0" cy="0"/>
          <a:chOff x="0" y="0"/>
          <a:chExt cx="0" cy="0"/>
        </a:xfrm>
      </p:grpSpPr>
      <p:pic>
        <p:nvPicPr>
          <p:cNvPr id="3" name="Content Placeholder 2" descr="A colorful background with white text and a couple of people&#10;&#10;AI-generated content may be incorrect.">
            <a:extLst>
              <a:ext uri="{FF2B5EF4-FFF2-40B4-BE49-F238E27FC236}">
                <a16:creationId xmlns:a16="http://schemas.microsoft.com/office/drawing/2014/main" id="{A5372360-893A-FAFB-3A19-FC9B01D88040}"/>
              </a:ext>
            </a:extLst>
          </p:cNvPr>
          <p:cNvPicPr>
            <a:picLocks noGrp="1" noChangeAspect="1"/>
          </p:cNvPicPr>
          <p:nvPr>
            <p:ph idx="1"/>
          </p:nvPr>
        </p:nvPicPr>
        <p:blipFill>
          <a:blip r:embed="rId3"/>
          <a:stretch>
            <a:fillRect/>
          </a:stretch>
        </p:blipFill>
        <p:spPr>
          <a:xfrm>
            <a:off x="1574799" y="939990"/>
            <a:ext cx="6604001" cy="5727510"/>
          </a:xfrm>
        </p:spPr>
      </p:pic>
      <p:sp>
        <p:nvSpPr>
          <p:cNvPr id="4" name="Title 3">
            <a:extLst>
              <a:ext uri="{FF2B5EF4-FFF2-40B4-BE49-F238E27FC236}">
                <a16:creationId xmlns:a16="http://schemas.microsoft.com/office/drawing/2014/main" id="{25472706-C42B-1653-50CC-6241EBCAE104}"/>
              </a:ext>
            </a:extLst>
          </p:cNvPr>
          <p:cNvSpPr>
            <a:spLocks noGrp="1"/>
          </p:cNvSpPr>
          <p:nvPr>
            <p:ph type="title"/>
          </p:nvPr>
        </p:nvSpPr>
        <p:spPr>
          <a:xfrm>
            <a:off x="1475523" y="894271"/>
            <a:ext cx="7760988" cy="45719"/>
          </a:xfrm>
        </p:spPr>
        <p:txBody>
          <a:bodyPr>
            <a:normAutofit fontScale="90000"/>
          </a:bodyPr>
          <a:lstStyle/>
          <a:p>
            <a:r>
              <a:rPr lang="en-GB" sz="3200"/>
              <a:t>The bad news: </a:t>
            </a:r>
            <a:endParaRPr lang="en-GB" sz="3200" dirty="0"/>
          </a:p>
        </p:txBody>
      </p:sp>
    </p:spTree>
    <p:extLst>
      <p:ext uri="{BB962C8B-B14F-4D97-AF65-F5344CB8AC3E}">
        <p14:creationId xmlns:p14="http://schemas.microsoft.com/office/powerpoint/2010/main" val="29826943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3C88D-21F6-FC9D-7AA7-5509F5E4FC25}"/>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96E2F2E-A085-3374-6589-AC2F828CCE3A}"/>
              </a:ext>
            </a:extLst>
          </p:cNvPr>
          <p:cNvSpPr>
            <a:spLocks noGrp="1"/>
          </p:cNvSpPr>
          <p:nvPr>
            <p:ph idx="1"/>
          </p:nvPr>
        </p:nvSpPr>
        <p:spPr>
          <a:xfrm>
            <a:off x="1475523" y="1860699"/>
            <a:ext cx="5814040" cy="4454644"/>
          </a:xfrm>
        </p:spPr>
        <p:txBody>
          <a:bodyPr>
            <a:noAutofit/>
          </a:bodyPr>
          <a:lstStyle/>
          <a:p>
            <a:pPr marL="0" indent="0">
              <a:buClrTx/>
              <a:buNone/>
            </a:pPr>
            <a:endParaRPr lang="en-GB" sz="1800" dirty="0"/>
          </a:p>
          <a:p>
            <a:pPr>
              <a:buClrTx/>
              <a:buFontTx/>
              <a:buChar char="-"/>
            </a:pPr>
            <a:r>
              <a:rPr lang="en-GB" sz="1800" dirty="0"/>
              <a:t>It represents an average retired women having £7,600 less pension income than an average retired man.</a:t>
            </a:r>
          </a:p>
          <a:p>
            <a:pPr>
              <a:buClrTx/>
              <a:buFontTx/>
              <a:buChar char="-"/>
            </a:pPr>
            <a:endParaRPr lang="en-GB" sz="1800" dirty="0"/>
          </a:p>
          <a:p>
            <a:pPr>
              <a:buClrTx/>
              <a:buFontTx/>
              <a:buChar char="-"/>
            </a:pPr>
            <a:r>
              <a:rPr lang="en-GB" sz="1800" dirty="0"/>
              <a:t>This is equivalent to an average retired women only starting to receive her pension income on 13 May, if it was paid at the same rate as for an average retired man.</a:t>
            </a:r>
          </a:p>
          <a:p>
            <a:pPr>
              <a:buClrTx/>
              <a:buFontTx/>
              <a:buChar char="-"/>
            </a:pPr>
            <a:endParaRPr lang="en-GB" sz="1800" dirty="0"/>
          </a:p>
          <a:p>
            <a:pPr>
              <a:buClrTx/>
              <a:buFontTx/>
              <a:buChar char="-"/>
            </a:pPr>
            <a:r>
              <a:rPr lang="en-GB" sz="1800" dirty="0"/>
              <a:t>It is over twice the size of the gender pay gap (which ONS reported1 was 14.2% in 2023).    </a:t>
            </a:r>
          </a:p>
        </p:txBody>
      </p:sp>
      <p:sp>
        <p:nvSpPr>
          <p:cNvPr id="4" name="Title 3">
            <a:extLst>
              <a:ext uri="{FF2B5EF4-FFF2-40B4-BE49-F238E27FC236}">
                <a16:creationId xmlns:a16="http://schemas.microsoft.com/office/drawing/2014/main" id="{7F3D20A5-D4A7-6722-6900-0AD98959141A}"/>
              </a:ext>
            </a:extLst>
          </p:cNvPr>
          <p:cNvSpPr>
            <a:spLocks noGrp="1"/>
          </p:cNvSpPr>
          <p:nvPr>
            <p:ph type="title"/>
          </p:nvPr>
        </p:nvSpPr>
        <p:spPr>
          <a:xfrm>
            <a:off x="1475523" y="894271"/>
            <a:ext cx="7760988" cy="966427"/>
          </a:xfrm>
        </p:spPr>
        <p:txBody>
          <a:bodyPr>
            <a:normAutofit/>
          </a:bodyPr>
          <a:lstStyle/>
          <a:p>
            <a:r>
              <a:rPr lang="en-GB" sz="3200" dirty="0"/>
              <a:t>The bad news in context:</a:t>
            </a:r>
          </a:p>
        </p:txBody>
      </p:sp>
    </p:spTree>
    <p:extLst>
      <p:ext uri="{BB962C8B-B14F-4D97-AF65-F5344CB8AC3E}">
        <p14:creationId xmlns:p14="http://schemas.microsoft.com/office/powerpoint/2010/main" val="3979305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1DC92-91D9-7049-0134-20CCA0509D5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212C6A5-3C1D-444E-D841-F23A1BFB0E4A}"/>
              </a:ext>
            </a:extLst>
          </p:cNvPr>
          <p:cNvSpPr>
            <a:spLocks noGrp="1"/>
          </p:cNvSpPr>
          <p:nvPr>
            <p:ph type="title"/>
          </p:nvPr>
        </p:nvSpPr>
        <p:spPr>
          <a:xfrm>
            <a:off x="1475523" y="342901"/>
            <a:ext cx="7760988" cy="551370"/>
          </a:xfrm>
        </p:spPr>
        <p:txBody>
          <a:bodyPr>
            <a:normAutofit/>
          </a:bodyPr>
          <a:lstStyle/>
          <a:p>
            <a:r>
              <a:rPr lang="en-GB" sz="3200" dirty="0"/>
              <a:t>The good news: </a:t>
            </a:r>
          </a:p>
        </p:txBody>
      </p:sp>
      <p:pic>
        <p:nvPicPr>
          <p:cNvPr id="6" name="Content Placeholder 5" descr="A graph of a number of people&#10;&#10;AI-generated content may be incorrect.">
            <a:extLst>
              <a:ext uri="{FF2B5EF4-FFF2-40B4-BE49-F238E27FC236}">
                <a16:creationId xmlns:a16="http://schemas.microsoft.com/office/drawing/2014/main" id="{32AA6904-4AA8-D44C-7580-B1902FBE45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894271"/>
            <a:ext cx="7760988" cy="5076317"/>
          </a:xfrm>
          <a:prstGeom prst="rect">
            <a:avLst/>
          </a:prstGeom>
        </p:spPr>
      </p:pic>
    </p:spTree>
    <p:extLst>
      <p:ext uri="{BB962C8B-B14F-4D97-AF65-F5344CB8AC3E}">
        <p14:creationId xmlns:p14="http://schemas.microsoft.com/office/powerpoint/2010/main" val="3441926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4D670-B16C-2FC5-8B5B-1EC81DB1512E}"/>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0240BAA-62B7-CCC9-F421-BE2D7B6D1B47}"/>
              </a:ext>
            </a:extLst>
          </p:cNvPr>
          <p:cNvSpPr>
            <a:spLocks noGrp="1"/>
          </p:cNvSpPr>
          <p:nvPr>
            <p:ph idx="1"/>
          </p:nvPr>
        </p:nvSpPr>
        <p:spPr>
          <a:xfrm>
            <a:off x="1475523" y="1860699"/>
            <a:ext cx="5814040" cy="4454644"/>
          </a:xfrm>
        </p:spPr>
        <p:txBody>
          <a:bodyPr>
            <a:noAutofit/>
          </a:bodyPr>
          <a:lstStyle/>
          <a:p>
            <a:pPr marL="0" indent="0">
              <a:buClrTx/>
              <a:buNone/>
            </a:pPr>
            <a:endParaRPr lang="en-GB" sz="1800" dirty="0"/>
          </a:p>
          <a:p>
            <a:pPr marL="0" indent="0">
              <a:buClrTx/>
              <a:buNone/>
            </a:pPr>
            <a:r>
              <a:rPr lang="en-GB" sz="1800" dirty="0"/>
              <a:t>We should *expect* our measure of the gender pension gap to be falling:</a:t>
            </a:r>
          </a:p>
          <a:p>
            <a:pPr marL="0" indent="0">
              <a:buClrTx/>
              <a:buNone/>
            </a:pPr>
            <a:endParaRPr lang="en-GB" sz="1800" dirty="0"/>
          </a:p>
          <a:p>
            <a:pPr>
              <a:buClrTx/>
              <a:buFont typeface="Arial" panose="020B0604020202020204" pitchFamily="34" charset="0"/>
              <a:buChar char="•"/>
            </a:pPr>
            <a:r>
              <a:rPr lang="en-GB" sz="1800" dirty="0"/>
              <a:t>The gender pay gap has been falling</a:t>
            </a:r>
          </a:p>
          <a:p>
            <a:pPr>
              <a:buClrTx/>
              <a:buFont typeface="Arial" panose="020B0604020202020204" pitchFamily="34" charset="0"/>
              <a:buChar char="•"/>
            </a:pPr>
            <a:r>
              <a:rPr lang="en-GB" sz="1800" dirty="0"/>
              <a:t>Female participation in the workforce has been rising</a:t>
            </a:r>
          </a:p>
          <a:p>
            <a:pPr>
              <a:buClrTx/>
              <a:buFont typeface="Arial" panose="020B0604020202020204" pitchFamily="34" charset="0"/>
              <a:buChar char="•"/>
            </a:pPr>
            <a:r>
              <a:rPr lang="en-GB" sz="1800" dirty="0"/>
              <a:t>Female membership of workplace pension schemes has grown (particularly part-timers)</a:t>
            </a:r>
          </a:p>
          <a:p>
            <a:pPr>
              <a:buClrTx/>
              <a:buFont typeface="Arial" panose="020B0604020202020204" pitchFamily="34" charset="0"/>
              <a:buChar char="•"/>
            </a:pPr>
            <a:r>
              <a:rPr lang="en-GB" sz="1800" dirty="0"/>
              <a:t>Gender inequality in state pension income has been addressed over time (by credits for carers and the new state pension)</a:t>
            </a:r>
          </a:p>
          <a:p>
            <a:pPr>
              <a:buClrTx/>
              <a:buFont typeface="Arial" panose="020B0604020202020204" pitchFamily="34" charset="0"/>
              <a:buChar char="•"/>
            </a:pPr>
            <a:endParaRPr lang="en-GB" sz="1800" dirty="0"/>
          </a:p>
        </p:txBody>
      </p:sp>
      <p:sp>
        <p:nvSpPr>
          <p:cNvPr id="4" name="Title 3">
            <a:extLst>
              <a:ext uri="{FF2B5EF4-FFF2-40B4-BE49-F238E27FC236}">
                <a16:creationId xmlns:a16="http://schemas.microsoft.com/office/drawing/2014/main" id="{9B54DE6B-B2E7-98E3-468D-C7804746FB26}"/>
              </a:ext>
            </a:extLst>
          </p:cNvPr>
          <p:cNvSpPr>
            <a:spLocks noGrp="1"/>
          </p:cNvSpPr>
          <p:nvPr>
            <p:ph type="title"/>
          </p:nvPr>
        </p:nvSpPr>
        <p:spPr>
          <a:xfrm>
            <a:off x="1475523" y="894271"/>
            <a:ext cx="7760988" cy="966427"/>
          </a:xfrm>
        </p:spPr>
        <p:txBody>
          <a:bodyPr>
            <a:normAutofit/>
          </a:bodyPr>
          <a:lstStyle/>
          <a:p>
            <a:r>
              <a:rPr lang="en-GB" sz="3200" dirty="0"/>
              <a:t>The good news in context:</a:t>
            </a:r>
          </a:p>
        </p:txBody>
      </p:sp>
    </p:spTree>
    <p:extLst>
      <p:ext uri="{BB962C8B-B14F-4D97-AF65-F5344CB8AC3E}">
        <p14:creationId xmlns:p14="http://schemas.microsoft.com/office/powerpoint/2010/main" val="23333948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5AD57-D294-614A-FC0C-2F2889557DC1}"/>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2D597E2-2A4C-BD1A-481B-19156013D276}"/>
              </a:ext>
            </a:extLst>
          </p:cNvPr>
          <p:cNvSpPr>
            <a:spLocks noGrp="1"/>
          </p:cNvSpPr>
          <p:nvPr>
            <p:ph idx="1"/>
          </p:nvPr>
        </p:nvSpPr>
        <p:spPr>
          <a:xfrm>
            <a:off x="1475523" y="1860699"/>
            <a:ext cx="5814040" cy="4454644"/>
          </a:xfrm>
        </p:spPr>
        <p:txBody>
          <a:bodyPr>
            <a:noAutofit/>
          </a:bodyPr>
          <a:lstStyle/>
          <a:p>
            <a:pPr marL="0" indent="0">
              <a:buClrTx/>
              <a:buNone/>
            </a:pPr>
            <a:endParaRPr lang="en-GB" sz="1800" dirty="0"/>
          </a:p>
          <a:p>
            <a:pPr>
              <a:buClrTx/>
              <a:buFont typeface="Arial" panose="020B0604020202020204" pitchFamily="34" charset="0"/>
              <a:buChar char="•"/>
            </a:pPr>
            <a:r>
              <a:rPr lang="en-GB" sz="1600" dirty="0"/>
              <a:t>A commitment to publishing a regular series of official estimates of the size of the gender pension gap, on a timely basis after the data becomes available.</a:t>
            </a:r>
          </a:p>
          <a:p>
            <a:pPr>
              <a:buClrTx/>
              <a:buFont typeface="Arial" panose="020B0604020202020204" pitchFamily="34" charset="0"/>
              <a:buChar char="•"/>
            </a:pPr>
            <a:r>
              <a:rPr lang="en-GB" sz="1600" dirty="0"/>
              <a:t>An official target for reducing the size of the gender pension gap over time. (Taking into account the baseline reduction even if no action was taken.)</a:t>
            </a:r>
          </a:p>
          <a:p>
            <a:pPr>
              <a:buClrTx/>
              <a:buFont typeface="Arial" panose="020B0604020202020204" pitchFamily="34" charset="0"/>
              <a:buChar char="•"/>
            </a:pPr>
            <a:r>
              <a:rPr lang="en-GB" sz="1600" dirty="0"/>
              <a:t>A formal plan setting out the specific policies to be implemented in order to achieve the official target for reducing the size of the gender pension gap.</a:t>
            </a:r>
          </a:p>
          <a:p>
            <a:pPr>
              <a:buClrTx/>
              <a:buFont typeface="Arial" panose="020B0604020202020204" pitchFamily="34" charset="0"/>
              <a:buChar char="•"/>
            </a:pPr>
            <a:r>
              <a:rPr lang="en-GB" sz="1600" dirty="0"/>
              <a:t>Introduction of an additional state pension credit of about £3 per week for every year spent out of paid employment due to looking after young children.</a:t>
            </a:r>
          </a:p>
          <a:p>
            <a:pPr>
              <a:buClrTx/>
              <a:buFont typeface="Arial" panose="020B0604020202020204" pitchFamily="34" charset="0"/>
              <a:buChar char="•"/>
            </a:pPr>
            <a:r>
              <a:rPr lang="en-GB" sz="1600" dirty="0"/>
              <a:t>Introduction of an additional state pension credit of about £3 per week for every year spent out of paid employment due to other caring responsibilities.</a:t>
            </a:r>
          </a:p>
        </p:txBody>
      </p:sp>
      <p:sp>
        <p:nvSpPr>
          <p:cNvPr id="4" name="Title 3">
            <a:extLst>
              <a:ext uri="{FF2B5EF4-FFF2-40B4-BE49-F238E27FC236}">
                <a16:creationId xmlns:a16="http://schemas.microsoft.com/office/drawing/2014/main" id="{BE5072CB-6C61-D998-E2A5-1538E5B1479D}"/>
              </a:ext>
            </a:extLst>
          </p:cNvPr>
          <p:cNvSpPr>
            <a:spLocks noGrp="1"/>
          </p:cNvSpPr>
          <p:nvPr>
            <p:ph type="title"/>
          </p:nvPr>
        </p:nvSpPr>
        <p:spPr>
          <a:xfrm>
            <a:off x="1475523" y="894271"/>
            <a:ext cx="7760988" cy="966427"/>
          </a:xfrm>
        </p:spPr>
        <p:txBody>
          <a:bodyPr>
            <a:normAutofit/>
          </a:bodyPr>
          <a:lstStyle/>
          <a:p>
            <a:r>
              <a:rPr lang="en-GB" sz="3200" dirty="0"/>
              <a:t>The policies that Prospect is calling for   </a:t>
            </a:r>
          </a:p>
        </p:txBody>
      </p:sp>
    </p:spTree>
    <p:extLst>
      <p:ext uri="{BB962C8B-B14F-4D97-AF65-F5344CB8AC3E}">
        <p14:creationId xmlns:p14="http://schemas.microsoft.com/office/powerpoint/2010/main" val="14343786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Prospect-PPT-2019">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PPT-2019" id="{5FA888B5-2446-A74F-9193-EB4C4ED29CF5}" vid="{AA30CE0A-CFA3-4C4B-BFF3-D41AEF84E4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Prospect-PPT-2019</Template>
  <TotalTime>139131</TotalTime>
  <Words>2097</Words>
  <Application>Microsoft Office PowerPoint</Application>
  <PresentationFormat>Widescreen</PresentationFormat>
  <Paragraphs>147</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 3</vt:lpstr>
      <vt:lpstr>Prospect-PPT-2019</vt:lpstr>
      <vt:lpstr> Prospect’s 7th Annual Report on the Gender Pension Gap    </vt:lpstr>
      <vt:lpstr>The bad news: </vt:lpstr>
      <vt:lpstr>The bad news in context:</vt:lpstr>
      <vt:lpstr>The good news: </vt:lpstr>
      <vt:lpstr>The good news in context:</vt:lpstr>
      <vt:lpstr>The policies that Prospect is calling for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 Mott</dc:creator>
  <cp:lastModifiedBy>Neil Walsh</cp:lastModifiedBy>
  <cp:revision>59</cp:revision>
  <cp:lastPrinted>2025-02-27T10:12:30Z</cp:lastPrinted>
  <dcterms:created xsi:type="dcterms:W3CDTF">2019-09-19T12:51:13Z</dcterms:created>
  <dcterms:modified xsi:type="dcterms:W3CDTF">2025-07-10T07:28:48Z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-1447367993</vt:i4>
  </property>
  <property fmtid="{D5CDD505-2E9C-101B-9397-08002B2CF9AE}" pid="3" name="_NewReviewCycle">
    <vt:lpwstr/>
  </property>
  <property fmtid="{D5CDD505-2E9C-101B-9397-08002B2CF9AE}" pid="4" name="_EmailSubject">
    <vt:lpwstr>RE: Thanks</vt:lpwstr>
  </property>
  <property fmtid="{D5CDD505-2E9C-101B-9397-08002B2CF9AE}" pid="5" name="_AuthorEmail">
    <vt:lpwstr>Stewart.Mott@prospect.org.uk</vt:lpwstr>
  </property>
  <property fmtid="{D5CDD505-2E9C-101B-9397-08002B2CF9AE}" pid="6" name="_AuthorEmailDisplayName">
    <vt:lpwstr>Stewart Mott</vt:lpwstr>
  </property>
  <property fmtid="{D5CDD505-2E9C-101B-9397-08002B2CF9AE}" pid="7" name="_PreviousAdHocReviewCycleID">
    <vt:i4>229820226</vt:i4>
  </property>
</Properties>
</file>