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5" r:id="rId5"/>
    <p:sldMasterId id="2147483670" r:id="rId6"/>
  </p:sldMasterIdLst>
  <p:notesMasterIdLst>
    <p:notesMasterId r:id="rId44"/>
  </p:notesMasterIdLst>
  <p:sldIdLst>
    <p:sldId id="273" r:id="rId7"/>
    <p:sldId id="292" r:id="rId8"/>
    <p:sldId id="296" r:id="rId9"/>
    <p:sldId id="276" r:id="rId10"/>
    <p:sldId id="299" r:id="rId11"/>
    <p:sldId id="563" r:id="rId12"/>
    <p:sldId id="564" r:id="rId13"/>
    <p:sldId id="571" r:id="rId14"/>
    <p:sldId id="565" r:id="rId15"/>
    <p:sldId id="297" r:id="rId16"/>
    <p:sldId id="298" r:id="rId17"/>
    <p:sldId id="566" r:id="rId18"/>
    <p:sldId id="577" r:id="rId19"/>
    <p:sldId id="578" r:id="rId20"/>
    <p:sldId id="579" r:id="rId21"/>
    <p:sldId id="568" r:id="rId22"/>
    <p:sldId id="581" r:id="rId23"/>
    <p:sldId id="580" r:id="rId24"/>
    <p:sldId id="587" r:id="rId25"/>
    <p:sldId id="586" r:id="rId26"/>
    <p:sldId id="588" r:id="rId27"/>
    <p:sldId id="279" r:id="rId28"/>
    <p:sldId id="572" r:id="rId29"/>
    <p:sldId id="583" r:id="rId30"/>
    <p:sldId id="575" r:id="rId31"/>
    <p:sldId id="294" r:id="rId32"/>
    <p:sldId id="573" r:id="rId33"/>
    <p:sldId id="295" r:id="rId34"/>
    <p:sldId id="281" r:id="rId35"/>
    <p:sldId id="282" r:id="rId36"/>
    <p:sldId id="283" r:id="rId37"/>
    <p:sldId id="567" r:id="rId38"/>
    <p:sldId id="574" r:id="rId39"/>
    <p:sldId id="582" r:id="rId40"/>
    <p:sldId id="277" r:id="rId41"/>
    <p:sldId id="289" r:id="rId42"/>
    <p:sldId id="584"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0A5CEF8-A633-4FFF-BC9D-7163E21AAC4F}">
          <p14:sldIdLst>
            <p14:sldId id="273"/>
            <p14:sldId id="292"/>
            <p14:sldId id="296"/>
            <p14:sldId id="276"/>
            <p14:sldId id="299"/>
            <p14:sldId id="563"/>
            <p14:sldId id="564"/>
            <p14:sldId id="571"/>
            <p14:sldId id="565"/>
            <p14:sldId id="297"/>
            <p14:sldId id="298"/>
            <p14:sldId id="566"/>
            <p14:sldId id="577"/>
            <p14:sldId id="578"/>
            <p14:sldId id="579"/>
            <p14:sldId id="568"/>
            <p14:sldId id="581"/>
            <p14:sldId id="580"/>
            <p14:sldId id="587"/>
            <p14:sldId id="586"/>
            <p14:sldId id="588"/>
            <p14:sldId id="279"/>
            <p14:sldId id="572"/>
            <p14:sldId id="583"/>
            <p14:sldId id="575"/>
            <p14:sldId id="294"/>
            <p14:sldId id="573"/>
            <p14:sldId id="295"/>
            <p14:sldId id="281"/>
            <p14:sldId id="282"/>
            <p14:sldId id="283"/>
            <p14:sldId id="567"/>
            <p14:sldId id="574"/>
            <p14:sldId id="582"/>
            <p14:sldId id="277"/>
            <p14:sldId id="289"/>
            <p14:sldId id="58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n Roberts" initials="MR" lastIdx="31" clrIdx="0">
    <p:extLst>
      <p:ext uri="{19B8F6BF-5375-455C-9EA6-DF929625EA0E}">
        <p15:presenceInfo xmlns:p15="http://schemas.microsoft.com/office/powerpoint/2012/main" userId="S::Martin.Roberts@prospect.org.uk::809e680c-7cbe-4ca5-8db2-be1c156664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0C6656-7948-883A-1FEB-D602C85771E3}" v="10" dt="2025-11-07T16:15:37.8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55" autoAdjust="0"/>
    <p:restoredTop sz="63385" autoAdjust="0"/>
  </p:normalViewPr>
  <p:slideViewPr>
    <p:cSldViewPr snapToGrid="0">
      <p:cViewPr varScale="1">
        <p:scale>
          <a:sx n="23" d="100"/>
          <a:sy n="23" d="100"/>
        </p:scale>
        <p:origin x="932" y="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heme" Target="theme/theme1.xml"/><Relationship Id="rId8" Type="http://schemas.openxmlformats.org/officeDocument/2006/relationships/slide" Target="slides/slide2.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Roberts" userId="S::martin.roberts@prospect.org.uk::809e680c-7cbe-4ca5-8db2-be1c15666466" providerId="AD" clId="Web-{9F0C6656-7948-883A-1FEB-D602C85771E3}"/>
    <pc:docChg chg="addSld modSld modSection">
      <pc:chgData name="Martin Roberts" userId="S::martin.roberts@prospect.org.uk::809e680c-7cbe-4ca5-8db2-be1c15666466" providerId="AD" clId="Web-{9F0C6656-7948-883A-1FEB-D602C85771E3}" dt="2025-11-07T16:15:37.842" v="8" actId="14100"/>
      <pc:docMkLst>
        <pc:docMk/>
      </pc:docMkLst>
      <pc:sldChg chg="addSp delSp modSp new">
        <pc:chgData name="Martin Roberts" userId="S::martin.roberts@prospect.org.uk::809e680c-7cbe-4ca5-8db2-be1c15666466" providerId="AD" clId="Web-{9F0C6656-7948-883A-1FEB-D602C85771E3}" dt="2025-11-07T16:15:37.842" v="8" actId="14100"/>
        <pc:sldMkLst>
          <pc:docMk/>
          <pc:sldMk cId="1637437165" sldId="588"/>
        </pc:sldMkLst>
        <pc:spChg chg="del">
          <ac:chgData name="Martin Roberts" userId="S::martin.roberts@prospect.org.uk::809e680c-7cbe-4ca5-8db2-be1c15666466" providerId="AD" clId="Web-{9F0C6656-7948-883A-1FEB-D602C85771E3}" dt="2025-11-07T16:15:05.605" v="1"/>
          <ac:spMkLst>
            <pc:docMk/>
            <pc:sldMk cId="1637437165" sldId="588"/>
            <ac:spMk id="2" creationId="{5E967E22-90DE-8082-7933-EB6B9A80F233}"/>
          </ac:spMkLst>
        </pc:spChg>
        <pc:spChg chg="del">
          <ac:chgData name="Martin Roberts" userId="S::martin.roberts@prospect.org.uk::809e680c-7cbe-4ca5-8db2-be1c15666466" providerId="AD" clId="Web-{9F0C6656-7948-883A-1FEB-D602C85771E3}" dt="2025-11-07T16:15:11.871" v="2"/>
          <ac:spMkLst>
            <pc:docMk/>
            <pc:sldMk cId="1637437165" sldId="588"/>
            <ac:spMk id="3" creationId="{6CEB3889-E2D3-45BE-729E-26AEEEB6618E}"/>
          </ac:spMkLst>
        </pc:spChg>
        <pc:picChg chg="add mod">
          <ac:chgData name="Martin Roberts" userId="S::martin.roberts@prospect.org.uk::809e680c-7cbe-4ca5-8db2-be1c15666466" providerId="AD" clId="Web-{9F0C6656-7948-883A-1FEB-D602C85771E3}" dt="2025-11-07T16:15:37.842" v="8" actId="14100"/>
          <ac:picMkLst>
            <pc:docMk/>
            <pc:sldMk cId="1637437165" sldId="588"/>
            <ac:picMk id="4" creationId="{885E1560-D8EB-5E97-7137-579C2507BDCE}"/>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15DA62-4405-464B-BF57-F5E50E7D2E39}"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41CE26BE-6F8A-EF4A-9204-432F53FB553E}">
      <dgm:prSet phldrT="[Text]"/>
      <dgm:spPr>
        <a:solidFill>
          <a:schemeClr val="accent4"/>
        </a:solidFill>
        <a:ln>
          <a:noFill/>
        </a:ln>
      </dgm:spPr>
      <dgm:t>
        <a:bodyPr/>
        <a:lstStyle/>
        <a:p>
          <a:r>
            <a:rPr lang="en-US" dirty="0">
              <a:latin typeface="Arial" panose="020B0604020202020204" pitchFamily="34" charset="0"/>
              <a:cs typeface="Arial" panose="020B0604020202020204" pitchFamily="34" charset="0"/>
            </a:rPr>
            <a:t>Branch</a:t>
          </a:r>
        </a:p>
      </dgm:t>
    </dgm:pt>
    <dgm:pt modelId="{D11F89BB-D217-5048-9B14-52CFE7D86F88}" type="parTrans" cxnId="{F7A08F11-FCBC-7F41-A9AD-0FF529C3A75A}">
      <dgm:prSet/>
      <dgm:spPr/>
      <dgm:t>
        <a:bodyPr/>
        <a:lstStyle/>
        <a:p>
          <a:endParaRPr lang="en-US"/>
        </a:p>
      </dgm:t>
    </dgm:pt>
    <dgm:pt modelId="{F2A33954-AF99-834C-827F-ED7345A2E5CE}" type="sibTrans" cxnId="{F7A08F11-FCBC-7F41-A9AD-0FF529C3A75A}">
      <dgm:prSet/>
      <dgm:spPr/>
      <dgm:t>
        <a:bodyPr/>
        <a:lstStyle/>
        <a:p>
          <a:endParaRPr lang="en-US"/>
        </a:p>
      </dgm:t>
    </dgm:pt>
    <dgm:pt modelId="{ABB89D95-93CF-DE4D-9CDA-94B5F0C61D35}">
      <dgm:prSet phldrT="[Text]"/>
      <dgm:spPr>
        <a:solidFill>
          <a:schemeClr val="accent1"/>
        </a:solidFill>
        <a:ln>
          <a:noFill/>
        </a:ln>
      </dgm:spPr>
      <dgm:t>
        <a:bodyPr/>
        <a:lstStyle/>
        <a:p>
          <a:endParaRPr lang="en-US" dirty="0"/>
        </a:p>
      </dgm:t>
    </dgm:pt>
    <dgm:pt modelId="{E757666E-46E8-104E-A427-61604F14C8C0}" type="parTrans" cxnId="{227C3C9D-0DF2-A54C-9CA2-95EC0E31B090}">
      <dgm:prSet/>
      <dgm:spPr>
        <a:ln>
          <a:solidFill>
            <a:schemeClr val="tx1"/>
          </a:solidFill>
        </a:ln>
      </dgm:spPr>
      <dgm:t>
        <a:bodyPr/>
        <a:lstStyle/>
        <a:p>
          <a:endParaRPr lang="en-US"/>
        </a:p>
      </dgm:t>
    </dgm:pt>
    <dgm:pt modelId="{3038624B-00E3-3C46-9CDA-DAF4DCD2767C}" type="sibTrans" cxnId="{227C3C9D-0DF2-A54C-9CA2-95EC0E31B090}">
      <dgm:prSet/>
      <dgm:spPr/>
      <dgm:t>
        <a:bodyPr/>
        <a:lstStyle/>
        <a:p>
          <a:endParaRPr lang="en-US"/>
        </a:p>
      </dgm:t>
    </dgm:pt>
    <dgm:pt modelId="{C89F8BA4-CF26-494D-95B9-90213DEFAE54}">
      <dgm:prSet phldrT="[Text]"/>
      <dgm:spPr>
        <a:solidFill>
          <a:schemeClr val="accent2"/>
        </a:solidFill>
        <a:ln>
          <a:noFill/>
        </a:ln>
      </dgm:spPr>
      <dgm:t>
        <a:bodyPr/>
        <a:lstStyle/>
        <a:p>
          <a:endParaRPr lang="en-US" dirty="0"/>
        </a:p>
      </dgm:t>
    </dgm:pt>
    <dgm:pt modelId="{ADCDA730-E985-3349-AB66-0A848F147953}" type="parTrans" cxnId="{753B417E-7344-2C43-9B9E-F774745FB807}">
      <dgm:prSet/>
      <dgm:spPr>
        <a:ln>
          <a:solidFill>
            <a:schemeClr val="tx1"/>
          </a:solidFill>
        </a:ln>
      </dgm:spPr>
      <dgm:t>
        <a:bodyPr/>
        <a:lstStyle/>
        <a:p>
          <a:endParaRPr lang="en-US"/>
        </a:p>
      </dgm:t>
    </dgm:pt>
    <dgm:pt modelId="{8B38DC2D-9F20-CB41-BF3C-9A1BE2FEA5AB}" type="sibTrans" cxnId="{753B417E-7344-2C43-9B9E-F774745FB807}">
      <dgm:prSet/>
      <dgm:spPr/>
      <dgm:t>
        <a:bodyPr/>
        <a:lstStyle/>
        <a:p>
          <a:endParaRPr lang="en-US"/>
        </a:p>
      </dgm:t>
    </dgm:pt>
    <dgm:pt modelId="{F731C72E-5B8C-514E-B09F-8E8A7FCA8C9E}">
      <dgm:prSet phldrT="[Text]"/>
      <dgm:spPr>
        <a:solidFill>
          <a:schemeClr val="accent3"/>
        </a:solidFill>
        <a:ln>
          <a:noFill/>
        </a:ln>
      </dgm:spPr>
      <dgm:t>
        <a:bodyPr/>
        <a:lstStyle/>
        <a:p>
          <a:endParaRPr lang="en-US" dirty="0"/>
        </a:p>
      </dgm:t>
    </dgm:pt>
    <dgm:pt modelId="{E93DCE03-7D86-8649-9CC2-0F716CAC1A03}" type="parTrans" cxnId="{A66CF593-8203-4144-993D-1E288344A746}">
      <dgm:prSet/>
      <dgm:spPr>
        <a:ln>
          <a:solidFill>
            <a:schemeClr val="tx1"/>
          </a:solidFill>
        </a:ln>
      </dgm:spPr>
      <dgm:t>
        <a:bodyPr/>
        <a:lstStyle/>
        <a:p>
          <a:endParaRPr lang="en-US"/>
        </a:p>
      </dgm:t>
    </dgm:pt>
    <dgm:pt modelId="{9C220060-EF32-8743-B41F-642C3FFDC609}" type="sibTrans" cxnId="{A66CF593-8203-4144-993D-1E288344A746}">
      <dgm:prSet/>
      <dgm:spPr/>
      <dgm:t>
        <a:bodyPr/>
        <a:lstStyle/>
        <a:p>
          <a:endParaRPr lang="en-US"/>
        </a:p>
      </dgm:t>
    </dgm:pt>
    <dgm:pt modelId="{CD1C49BE-1FC9-0C41-BD69-ECDE70E15383}" type="pres">
      <dgm:prSet presAssocID="{B815DA62-4405-464B-BF57-F5E50E7D2E39}" presName="Name0" presStyleCnt="0">
        <dgm:presLayoutVars>
          <dgm:chMax val="1"/>
          <dgm:chPref val="1"/>
          <dgm:dir/>
          <dgm:animOne val="branch"/>
          <dgm:animLvl val="lvl"/>
        </dgm:presLayoutVars>
      </dgm:prSet>
      <dgm:spPr/>
    </dgm:pt>
    <dgm:pt modelId="{2DC86A7B-ACE9-C64D-AA91-0D34CC73A6CA}" type="pres">
      <dgm:prSet presAssocID="{41CE26BE-6F8A-EF4A-9204-432F53FB553E}" presName="singleCycle" presStyleCnt="0"/>
      <dgm:spPr/>
    </dgm:pt>
    <dgm:pt modelId="{5FFDB66C-E4E5-E943-94B2-8B9CF291597B}" type="pres">
      <dgm:prSet presAssocID="{41CE26BE-6F8A-EF4A-9204-432F53FB553E}" presName="singleCenter" presStyleLbl="node1" presStyleIdx="0" presStyleCnt="4" custScaleX="297366" custLinFactNeighborX="1011" custLinFactNeighborY="-22111">
        <dgm:presLayoutVars>
          <dgm:chMax val="7"/>
          <dgm:chPref val="7"/>
        </dgm:presLayoutVars>
      </dgm:prSet>
      <dgm:spPr/>
    </dgm:pt>
    <dgm:pt modelId="{467438CA-410A-4149-B4F0-7B0BC1EA22C3}" type="pres">
      <dgm:prSet presAssocID="{E757666E-46E8-104E-A427-61604F14C8C0}" presName="Name56" presStyleLbl="parChTrans1D2" presStyleIdx="0" presStyleCnt="3"/>
      <dgm:spPr/>
    </dgm:pt>
    <dgm:pt modelId="{E82A73FD-E5C4-AF42-A44C-E0BBAA237F43}" type="pres">
      <dgm:prSet presAssocID="{ABB89D95-93CF-DE4D-9CDA-94B5F0C61D35}" presName="text0" presStyleLbl="node1" presStyleIdx="1" presStyleCnt="4" custScaleX="298547" custRadScaleRad="111677" custRadScaleInc="987">
        <dgm:presLayoutVars>
          <dgm:bulletEnabled val="1"/>
        </dgm:presLayoutVars>
      </dgm:prSet>
      <dgm:spPr/>
    </dgm:pt>
    <dgm:pt modelId="{13CB2D4B-AA3A-7142-8EEF-93D31822CDE0}" type="pres">
      <dgm:prSet presAssocID="{ADCDA730-E985-3349-AB66-0A848F147953}" presName="Name56" presStyleLbl="parChTrans1D2" presStyleIdx="1" presStyleCnt="3"/>
      <dgm:spPr/>
    </dgm:pt>
    <dgm:pt modelId="{38F39A67-3B67-B84A-BA30-104941BE5EDB}" type="pres">
      <dgm:prSet presAssocID="{C89F8BA4-CF26-494D-95B9-90213DEFAE54}" presName="text0" presStyleLbl="node1" presStyleIdx="2" presStyleCnt="4" custScaleX="349071" custRadScaleRad="91709" custRadScaleInc="-17982">
        <dgm:presLayoutVars>
          <dgm:bulletEnabled val="1"/>
        </dgm:presLayoutVars>
      </dgm:prSet>
      <dgm:spPr/>
    </dgm:pt>
    <dgm:pt modelId="{E83DC76E-5528-7E45-AF16-EC7361B87A33}" type="pres">
      <dgm:prSet presAssocID="{E93DCE03-7D86-8649-9CC2-0F716CAC1A03}" presName="Name56" presStyleLbl="parChTrans1D2" presStyleIdx="2" presStyleCnt="3"/>
      <dgm:spPr/>
    </dgm:pt>
    <dgm:pt modelId="{E2CF92B3-51F5-3948-A2DC-1A59039CA68D}" type="pres">
      <dgm:prSet presAssocID="{F731C72E-5B8C-514E-B09F-8E8A7FCA8C9E}" presName="text0" presStyleLbl="node1" presStyleIdx="3" presStyleCnt="4" custScaleX="356125" custRadScaleRad="91709" custRadScaleInc="17982">
        <dgm:presLayoutVars>
          <dgm:bulletEnabled val="1"/>
        </dgm:presLayoutVars>
      </dgm:prSet>
      <dgm:spPr/>
    </dgm:pt>
  </dgm:ptLst>
  <dgm:cxnLst>
    <dgm:cxn modelId="{F7A08F11-FCBC-7F41-A9AD-0FF529C3A75A}" srcId="{B815DA62-4405-464B-BF57-F5E50E7D2E39}" destId="{41CE26BE-6F8A-EF4A-9204-432F53FB553E}" srcOrd="0" destOrd="0" parTransId="{D11F89BB-D217-5048-9B14-52CFE7D86F88}" sibTransId="{F2A33954-AF99-834C-827F-ED7345A2E5CE}"/>
    <dgm:cxn modelId="{552C2329-3EB8-4925-BB43-5619A7E62F32}" type="presOf" srcId="{B815DA62-4405-464B-BF57-F5E50E7D2E39}" destId="{CD1C49BE-1FC9-0C41-BD69-ECDE70E15383}" srcOrd="0" destOrd="0" presId="urn:microsoft.com/office/officeart/2008/layout/RadialCluster"/>
    <dgm:cxn modelId="{CC5A423B-FF0D-4A39-A092-FD3A4235B904}" type="presOf" srcId="{E757666E-46E8-104E-A427-61604F14C8C0}" destId="{467438CA-410A-4149-B4F0-7B0BC1EA22C3}" srcOrd="0" destOrd="0" presId="urn:microsoft.com/office/officeart/2008/layout/RadialCluster"/>
    <dgm:cxn modelId="{7A8DD37B-F243-40A3-AFA0-E9BAA1FC5B90}" type="presOf" srcId="{E93DCE03-7D86-8649-9CC2-0F716CAC1A03}" destId="{E83DC76E-5528-7E45-AF16-EC7361B87A33}" srcOrd="0" destOrd="0" presId="urn:microsoft.com/office/officeart/2008/layout/RadialCluster"/>
    <dgm:cxn modelId="{753B417E-7344-2C43-9B9E-F774745FB807}" srcId="{41CE26BE-6F8A-EF4A-9204-432F53FB553E}" destId="{C89F8BA4-CF26-494D-95B9-90213DEFAE54}" srcOrd="1" destOrd="0" parTransId="{ADCDA730-E985-3349-AB66-0A848F147953}" sibTransId="{8B38DC2D-9F20-CB41-BF3C-9A1BE2FEA5AB}"/>
    <dgm:cxn modelId="{4FF81280-AB85-4EA8-9C7C-E0115F9AB032}" type="presOf" srcId="{ADCDA730-E985-3349-AB66-0A848F147953}" destId="{13CB2D4B-AA3A-7142-8EEF-93D31822CDE0}" srcOrd="0" destOrd="0" presId="urn:microsoft.com/office/officeart/2008/layout/RadialCluster"/>
    <dgm:cxn modelId="{A66CF593-8203-4144-993D-1E288344A746}" srcId="{41CE26BE-6F8A-EF4A-9204-432F53FB553E}" destId="{F731C72E-5B8C-514E-B09F-8E8A7FCA8C9E}" srcOrd="2" destOrd="0" parTransId="{E93DCE03-7D86-8649-9CC2-0F716CAC1A03}" sibTransId="{9C220060-EF32-8743-B41F-642C3FFDC609}"/>
    <dgm:cxn modelId="{FC24919B-8CE1-4BE1-A4CC-B85D52694017}" type="presOf" srcId="{ABB89D95-93CF-DE4D-9CDA-94B5F0C61D35}" destId="{E82A73FD-E5C4-AF42-A44C-E0BBAA237F43}" srcOrd="0" destOrd="0" presId="urn:microsoft.com/office/officeart/2008/layout/RadialCluster"/>
    <dgm:cxn modelId="{227C3C9D-0DF2-A54C-9CA2-95EC0E31B090}" srcId="{41CE26BE-6F8A-EF4A-9204-432F53FB553E}" destId="{ABB89D95-93CF-DE4D-9CDA-94B5F0C61D35}" srcOrd="0" destOrd="0" parTransId="{E757666E-46E8-104E-A427-61604F14C8C0}" sibTransId="{3038624B-00E3-3C46-9CDA-DAF4DCD2767C}"/>
    <dgm:cxn modelId="{86B13BA1-5C19-49D4-A7FA-F16E2126316F}" type="presOf" srcId="{C89F8BA4-CF26-494D-95B9-90213DEFAE54}" destId="{38F39A67-3B67-B84A-BA30-104941BE5EDB}" srcOrd="0" destOrd="0" presId="urn:microsoft.com/office/officeart/2008/layout/RadialCluster"/>
    <dgm:cxn modelId="{18D162AC-1278-4473-8129-A57307EB6396}" type="presOf" srcId="{F731C72E-5B8C-514E-B09F-8E8A7FCA8C9E}" destId="{E2CF92B3-51F5-3948-A2DC-1A59039CA68D}" srcOrd="0" destOrd="0" presId="urn:microsoft.com/office/officeart/2008/layout/RadialCluster"/>
    <dgm:cxn modelId="{7A28ACB8-65DF-495C-924B-93AD10F9E0AE}" type="presOf" srcId="{41CE26BE-6F8A-EF4A-9204-432F53FB553E}" destId="{5FFDB66C-E4E5-E943-94B2-8B9CF291597B}" srcOrd="0" destOrd="0" presId="urn:microsoft.com/office/officeart/2008/layout/RadialCluster"/>
    <dgm:cxn modelId="{26BBBB29-507E-4686-9437-7778C773B2D5}" type="presParOf" srcId="{CD1C49BE-1FC9-0C41-BD69-ECDE70E15383}" destId="{2DC86A7B-ACE9-C64D-AA91-0D34CC73A6CA}" srcOrd="0" destOrd="0" presId="urn:microsoft.com/office/officeart/2008/layout/RadialCluster"/>
    <dgm:cxn modelId="{2E6BEB16-AD4B-475B-81BE-7F129D58957B}" type="presParOf" srcId="{2DC86A7B-ACE9-C64D-AA91-0D34CC73A6CA}" destId="{5FFDB66C-E4E5-E943-94B2-8B9CF291597B}" srcOrd="0" destOrd="0" presId="urn:microsoft.com/office/officeart/2008/layout/RadialCluster"/>
    <dgm:cxn modelId="{EEB6AAA5-2BC9-467A-B17C-02781DF1E5C7}" type="presParOf" srcId="{2DC86A7B-ACE9-C64D-AA91-0D34CC73A6CA}" destId="{467438CA-410A-4149-B4F0-7B0BC1EA22C3}" srcOrd="1" destOrd="0" presId="urn:microsoft.com/office/officeart/2008/layout/RadialCluster"/>
    <dgm:cxn modelId="{FF66DADA-6FE4-432D-B226-3B2508ACE131}" type="presParOf" srcId="{2DC86A7B-ACE9-C64D-AA91-0D34CC73A6CA}" destId="{E82A73FD-E5C4-AF42-A44C-E0BBAA237F43}" srcOrd="2" destOrd="0" presId="urn:microsoft.com/office/officeart/2008/layout/RadialCluster"/>
    <dgm:cxn modelId="{41FBDDD8-8FD7-4B81-9113-BC9D0896B5B6}" type="presParOf" srcId="{2DC86A7B-ACE9-C64D-AA91-0D34CC73A6CA}" destId="{13CB2D4B-AA3A-7142-8EEF-93D31822CDE0}" srcOrd="3" destOrd="0" presId="urn:microsoft.com/office/officeart/2008/layout/RadialCluster"/>
    <dgm:cxn modelId="{02D1CF46-77F8-477D-9F20-92E9F4D3091B}" type="presParOf" srcId="{2DC86A7B-ACE9-C64D-AA91-0D34CC73A6CA}" destId="{38F39A67-3B67-B84A-BA30-104941BE5EDB}" srcOrd="4" destOrd="0" presId="urn:microsoft.com/office/officeart/2008/layout/RadialCluster"/>
    <dgm:cxn modelId="{C0F18577-902D-4738-8111-6B82CBC63647}" type="presParOf" srcId="{2DC86A7B-ACE9-C64D-AA91-0D34CC73A6CA}" destId="{E83DC76E-5528-7E45-AF16-EC7361B87A33}" srcOrd="5" destOrd="0" presId="urn:microsoft.com/office/officeart/2008/layout/RadialCluster"/>
    <dgm:cxn modelId="{5CB16D54-4660-49C9-AABD-00580E969163}" type="presParOf" srcId="{2DC86A7B-ACE9-C64D-AA91-0D34CC73A6CA}" destId="{E2CF92B3-51F5-3948-A2DC-1A59039CA68D}"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15DA62-4405-464B-BF57-F5E50E7D2E39}"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5FDC264C-FB84-44E9-85CF-F739C5A20580}">
      <dgm:prSet/>
      <dgm:spPr/>
      <dgm:t>
        <a:bodyPr/>
        <a:lstStyle/>
        <a:p>
          <a:r>
            <a:rPr lang="en-GB" dirty="0"/>
            <a:t>Who/What is communicating to your new member? </a:t>
          </a:r>
        </a:p>
      </dgm:t>
    </dgm:pt>
    <dgm:pt modelId="{D56E9145-36AB-4F97-977E-2C71C1B00B64}" type="parTrans" cxnId="{A602B00E-257C-49C2-99D2-0A63F1335D9A}">
      <dgm:prSet/>
      <dgm:spPr/>
      <dgm:t>
        <a:bodyPr/>
        <a:lstStyle/>
        <a:p>
          <a:endParaRPr lang="en-GB"/>
        </a:p>
      </dgm:t>
    </dgm:pt>
    <dgm:pt modelId="{B6F71555-9F4B-4E6A-BD90-AED09B5BD412}" type="sibTrans" cxnId="{A602B00E-257C-49C2-99D2-0A63F1335D9A}">
      <dgm:prSet/>
      <dgm:spPr/>
      <dgm:t>
        <a:bodyPr/>
        <a:lstStyle/>
        <a:p>
          <a:endParaRPr lang="en-GB"/>
        </a:p>
      </dgm:t>
    </dgm:pt>
    <dgm:pt modelId="{761650EB-2912-4F20-A93D-6AE00189821A}">
      <dgm:prSet/>
      <dgm:spPr/>
      <dgm:t>
        <a:bodyPr/>
        <a:lstStyle/>
        <a:p>
          <a:endParaRPr lang="en-GB"/>
        </a:p>
      </dgm:t>
    </dgm:pt>
    <dgm:pt modelId="{E90ECE67-A95A-4392-B3DF-9FA4A5977BB8}" type="parTrans" cxnId="{C8C3E476-5F8B-43B0-99D4-5995628AC7E3}">
      <dgm:prSet/>
      <dgm:spPr/>
      <dgm:t>
        <a:bodyPr/>
        <a:lstStyle/>
        <a:p>
          <a:endParaRPr lang="en-GB"/>
        </a:p>
      </dgm:t>
    </dgm:pt>
    <dgm:pt modelId="{BFD648B7-61AE-4E6B-8D9E-E6440F1312F1}" type="sibTrans" cxnId="{C8C3E476-5F8B-43B0-99D4-5995628AC7E3}">
      <dgm:prSet/>
      <dgm:spPr/>
      <dgm:t>
        <a:bodyPr/>
        <a:lstStyle/>
        <a:p>
          <a:endParaRPr lang="en-GB"/>
        </a:p>
      </dgm:t>
    </dgm:pt>
    <dgm:pt modelId="{CD1C49BE-1FC9-0C41-BD69-ECDE70E15383}" type="pres">
      <dgm:prSet presAssocID="{B815DA62-4405-464B-BF57-F5E50E7D2E39}" presName="Name0" presStyleCnt="0">
        <dgm:presLayoutVars>
          <dgm:chMax val="1"/>
          <dgm:chPref val="1"/>
          <dgm:dir/>
          <dgm:animOne val="branch"/>
          <dgm:animLvl val="lvl"/>
        </dgm:presLayoutVars>
      </dgm:prSet>
      <dgm:spPr/>
    </dgm:pt>
    <dgm:pt modelId="{5BBC1890-52B4-4512-9C9B-60C4C4611599}" type="pres">
      <dgm:prSet presAssocID="{5FDC264C-FB84-44E9-85CF-F739C5A20580}" presName="singleCycle" presStyleCnt="0"/>
      <dgm:spPr/>
    </dgm:pt>
    <dgm:pt modelId="{AC783BBD-BE76-4BBB-8AF2-5620F97F4BD5}" type="pres">
      <dgm:prSet presAssocID="{5FDC264C-FB84-44E9-85CF-F739C5A20580}" presName="singleCenter" presStyleLbl="node1" presStyleIdx="0" presStyleCnt="1" custScaleX="84835">
        <dgm:presLayoutVars>
          <dgm:chMax val="7"/>
          <dgm:chPref val="7"/>
        </dgm:presLayoutVars>
      </dgm:prSet>
      <dgm:spPr/>
    </dgm:pt>
  </dgm:ptLst>
  <dgm:cxnLst>
    <dgm:cxn modelId="{A602B00E-257C-49C2-99D2-0A63F1335D9A}" srcId="{B815DA62-4405-464B-BF57-F5E50E7D2E39}" destId="{5FDC264C-FB84-44E9-85CF-F739C5A20580}" srcOrd="0" destOrd="0" parTransId="{D56E9145-36AB-4F97-977E-2C71C1B00B64}" sibTransId="{B6F71555-9F4B-4E6A-BD90-AED09B5BD412}"/>
    <dgm:cxn modelId="{552C2329-3EB8-4925-BB43-5619A7E62F32}" type="presOf" srcId="{B815DA62-4405-464B-BF57-F5E50E7D2E39}" destId="{CD1C49BE-1FC9-0C41-BD69-ECDE70E15383}" srcOrd="0" destOrd="0" presId="urn:microsoft.com/office/officeart/2008/layout/RadialCluster"/>
    <dgm:cxn modelId="{C8C3E476-5F8B-43B0-99D4-5995628AC7E3}" srcId="{B815DA62-4405-464B-BF57-F5E50E7D2E39}" destId="{761650EB-2912-4F20-A93D-6AE00189821A}" srcOrd="1" destOrd="0" parTransId="{E90ECE67-A95A-4392-B3DF-9FA4A5977BB8}" sibTransId="{BFD648B7-61AE-4E6B-8D9E-E6440F1312F1}"/>
    <dgm:cxn modelId="{4CE7879C-7760-421B-868D-FF2BCA2C4D1E}" type="presOf" srcId="{5FDC264C-FB84-44E9-85CF-F739C5A20580}" destId="{AC783BBD-BE76-4BBB-8AF2-5620F97F4BD5}" srcOrd="0" destOrd="0" presId="urn:microsoft.com/office/officeart/2008/layout/RadialCluster"/>
    <dgm:cxn modelId="{9064F013-304F-47C2-87D0-A03D5A44E30A}" type="presParOf" srcId="{CD1C49BE-1FC9-0C41-BD69-ECDE70E15383}" destId="{5BBC1890-52B4-4512-9C9B-60C4C4611599}" srcOrd="0" destOrd="0" presId="urn:microsoft.com/office/officeart/2008/layout/RadialCluster"/>
    <dgm:cxn modelId="{AA74B691-0BA3-44A3-8A51-DF1A8C55AF7A}" type="presParOf" srcId="{5BBC1890-52B4-4512-9C9B-60C4C4611599}" destId="{AC783BBD-BE76-4BBB-8AF2-5620F97F4BD5}" srcOrd="0"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B66C-E4E5-E943-94B2-8B9CF291597B}">
      <dsp:nvSpPr>
        <dsp:cNvPr id="0" name=""/>
        <dsp:cNvSpPr/>
      </dsp:nvSpPr>
      <dsp:spPr>
        <a:xfrm>
          <a:off x="1407345" y="936316"/>
          <a:ext cx="3195449" cy="1074584"/>
        </a:xfrm>
        <a:prstGeom prst="roundRect">
          <a:avLst/>
        </a:prstGeom>
        <a:solidFill>
          <a:schemeClr val="accent4"/>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latin typeface="Arial" panose="020B0604020202020204" pitchFamily="34" charset="0"/>
              <a:cs typeface="Arial" panose="020B0604020202020204" pitchFamily="34" charset="0"/>
            </a:rPr>
            <a:t>Branch</a:t>
          </a:r>
        </a:p>
      </dsp:txBody>
      <dsp:txXfrm>
        <a:off x="1459802" y="988773"/>
        <a:ext cx="3090535" cy="969670"/>
      </dsp:txXfrm>
    </dsp:sp>
    <dsp:sp modelId="{467438CA-410A-4149-B4F0-7B0BC1EA22C3}">
      <dsp:nvSpPr>
        <dsp:cNvPr id="0" name=""/>
        <dsp:cNvSpPr/>
      </dsp:nvSpPr>
      <dsp:spPr>
        <a:xfrm rot="16155775">
          <a:off x="2888586" y="828145"/>
          <a:ext cx="216360" cy="0"/>
        </a:xfrm>
        <a:custGeom>
          <a:avLst/>
          <a:gdLst/>
          <a:ahLst/>
          <a:cxnLst/>
          <a:rect l="0" t="0" r="0" b="0"/>
          <a:pathLst>
            <a:path>
              <a:moveTo>
                <a:pt x="0" y="0"/>
              </a:moveTo>
              <a:lnTo>
                <a:pt x="21636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82A73FD-E5C4-AF42-A44C-E0BBAA237F43}">
      <dsp:nvSpPr>
        <dsp:cNvPr id="0" name=""/>
        <dsp:cNvSpPr/>
      </dsp:nvSpPr>
      <dsp:spPr>
        <a:xfrm>
          <a:off x="1916016" y="2"/>
          <a:ext cx="2149454" cy="719971"/>
        </a:xfrm>
        <a:prstGeom prst="roundRect">
          <a:avLst/>
        </a:prstGeom>
        <a:solidFill>
          <a:schemeClr val="accent1"/>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a:off x="1951162" y="35148"/>
        <a:ext cx="2079162" cy="649679"/>
      </dsp:txXfrm>
    </dsp:sp>
    <dsp:sp modelId="{13CB2D4B-AA3A-7142-8EEF-93D31822CDE0}">
      <dsp:nvSpPr>
        <dsp:cNvPr id="0" name=""/>
        <dsp:cNvSpPr/>
      </dsp:nvSpPr>
      <dsp:spPr>
        <a:xfrm rot="2480130">
          <a:off x="3553448" y="2176440"/>
          <a:ext cx="501280" cy="0"/>
        </a:xfrm>
        <a:custGeom>
          <a:avLst/>
          <a:gdLst/>
          <a:ahLst/>
          <a:cxnLst/>
          <a:rect l="0" t="0" r="0" b="0"/>
          <a:pathLst>
            <a:path>
              <a:moveTo>
                <a:pt x="0" y="0"/>
              </a:moveTo>
              <a:lnTo>
                <a:pt x="50128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8F39A67-3B67-B84A-BA30-104941BE5EDB}">
      <dsp:nvSpPr>
        <dsp:cNvPr id="0" name=""/>
        <dsp:cNvSpPr/>
      </dsp:nvSpPr>
      <dsp:spPr>
        <a:xfrm>
          <a:off x="3144928" y="2341980"/>
          <a:ext cx="2513212" cy="719971"/>
        </a:xfrm>
        <a:prstGeom prst="roundRect">
          <a:avLst/>
        </a:prstGeom>
        <a:solidFill>
          <a:schemeClr val="accent2"/>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a:off x="3180074" y="2377126"/>
        <a:ext cx="2442920" cy="649679"/>
      </dsp:txXfrm>
    </dsp:sp>
    <dsp:sp modelId="{E83DC76E-5528-7E45-AF16-EC7361B87A33}">
      <dsp:nvSpPr>
        <dsp:cNvPr id="0" name=""/>
        <dsp:cNvSpPr/>
      </dsp:nvSpPr>
      <dsp:spPr>
        <a:xfrm rot="8399229">
          <a:off x="1910384" y="2176440"/>
          <a:ext cx="514930" cy="0"/>
        </a:xfrm>
        <a:custGeom>
          <a:avLst/>
          <a:gdLst/>
          <a:ahLst/>
          <a:cxnLst/>
          <a:rect l="0" t="0" r="0" b="0"/>
          <a:pathLst>
            <a:path>
              <a:moveTo>
                <a:pt x="0" y="0"/>
              </a:moveTo>
              <a:lnTo>
                <a:pt x="51493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2CF92B3-51F5-3948-A2DC-1A59039CA68D}">
      <dsp:nvSpPr>
        <dsp:cNvPr id="0" name=""/>
        <dsp:cNvSpPr/>
      </dsp:nvSpPr>
      <dsp:spPr>
        <a:xfrm>
          <a:off x="259838" y="2341980"/>
          <a:ext cx="2563999" cy="719971"/>
        </a:xfrm>
        <a:prstGeom prst="roundRect">
          <a:avLst/>
        </a:prstGeom>
        <a:solidFill>
          <a:schemeClr val="accent3"/>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a:off x="294984" y="2377126"/>
        <a:ext cx="2493707" cy="6496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783BBD-BE76-4BBB-8AF2-5620F97F4BD5}">
      <dsp:nvSpPr>
        <dsp:cNvPr id="0" name=""/>
        <dsp:cNvSpPr/>
      </dsp:nvSpPr>
      <dsp:spPr>
        <a:xfrm>
          <a:off x="193867" y="92619"/>
          <a:ext cx="2169034" cy="255676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933450">
            <a:lnSpc>
              <a:spcPct val="90000"/>
            </a:lnSpc>
            <a:spcBef>
              <a:spcPct val="0"/>
            </a:spcBef>
            <a:spcAft>
              <a:spcPct val="35000"/>
            </a:spcAft>
            <a:buNone/>
          </a:pPr>
          <a:r>
            <a:rPr lang="en-GB" sz="2100" kern="1200" dirty="0"/>
            <a:t>Who/What is communicating to your new member? </a:t>
          </a:r>
        </a:p>
      </dsp:txBody>
      <dsp:txXfrm>
        <a:off x="299751" y="198503"/>
        <a:ext cx="1957266" cy="2345000"/>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993E3D-D03F-4FA0-8C95-780AD136088F}" type="datetimeFigureOut">
              <a:rPr lang="en-GB" smtClean="0"/>
              <a:t>07/11/2025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6A69E2-1062-43B3-A457-260BF2DDD7C9}" type="slidenum">
              <a:rPr lang="en-GB" smtClean="0"/>
              <a:t>‹#›</a:t>
            </a:fld>
            <a:endParaRPr lang="en-GB"/>
          </a:p>
        </p:txBody>
      </p:sp>
    </p:spTree>
    <p:extLst>
      <p:ext uri="{BB962C8B-B14F-4D97-AF65-F5344CB8AC3E}">
        <p14:creationId xmlns:p14="http://schemas.microsoft.com/office/powerpoint/2010/main" val="1820026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prospect.org.uk/how-to-use-the-the_union-knowledge-hub/"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a:lnSpc>
                <a:spcPct val="115000"/>
              </a:lnSpc>
            </a:pPr>
            <a:r>
              <a:rPr lang="en-GB" sz="1800" dirty="0">
                <a:effectLst/>
                <a:latin typeface="Calibri" panose="020F0502020204030204" pitchFamily="34" charset="0"/>
                <a:ea typeface="Times New Roman" panose="02020603050405020304" pitchFamily="18" charset="0"/>
                <a:cs typeface="Arial" panose="020B0604020202020204" pitchFamily="34" charset="0"/>
              </a:rPr>
              <a:t>Tutor to ensure you have joined online meeting slightly earlier than the start time;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800" b="1" dirty="0">
                <a:effectLst/>
                <a:latin typeface="Calibri" panose="020F0502020204030204" pitchFamily="34" charset="0"/>
                <a:ea typeface="Times New Roman" panose="02020603050405020304" pitchFamily="18" charset="0"/>
                <a:cs typeface="Arial" panose="020B0604020202020204" pitchFamily="34" charset="0"/>
              </a:rPr>
              <a:t>The PowerPoint is not used at the beginning of the session.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800" b="1" dirty="0">
                <a:effectLst/>
                <a:latin typeface="Calibri" panose="020F0502020204030204" pitchFamily="34" charset="0"/>
                <a:ea typeface="Times New Roman" panose="02020603050405020304" pitchFamily="18" charset="0"/>
                <a:cs typeface="Arial" panose="020B0604020202020204" pitchFamily="34" charset="0"/>
              </a:rPr>
              <a:t>You may need to help people with technical issues such as sound Invite people, as they arrive online, to skim through introductory section of workbook (History of Prospect/ Trade Union Terminology) and check they received it ok</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800" b="1" dirty="0">
                <a:effectLst/>
                <a:latin typeface="Calibri" panose="020F0502020204030204" pitchFamily="34" charset="0"/>
                <a:ea typeface="Times New Roman" panose="02020603050405020304" pitchFamily="18" charset="0"/>
                <a:cs typeface="Arial" panose="020B0604020202020204" pitchFamily="34" charset="0"/>
              </a:rPr>
              <a:t>Run through the zoom basics – microphone – mute etc, video – off if necessary, reactions when showing the power point, chat box for anything private or sharing, change name function, raise hand function. Polls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800" b="1" dirty="0">
                <a:effectLst/>
                <a:latin typeface="Calibri" panose="020F0502020204030204" pitchFamily="34" charset="0"/>
                <a:ea typeface="Times New Roman" panose="02020603050405020304" pitchFamily="18" charset="0"/>
                <a:cs typeface="Arial" panose="020B0604020202020204" pitchFamily="34" charset="0"/>
              </a:rPr>
              <a:t>Add if zooms/TEAMS crashes or issues with connectivity, tutor will join asap – please ask delegates to work on the activity, look at next activity.</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28600">
              <a:lnSpc>
                <a:spcPct val="115000"/>
              </a:lnSpc>
              <a:spcAft>
                <a:spcPts val="1000"/>
              </a:spcAft>
            </a:pPr>
            <a:r>
              <a:rPr lang="en-GB" sz="1800" dirty="0">
                <a:effectLst/>
                <a:latin typeface="Calibri" panose="020F0502020204030204" pitchFamily="34" charset="0"/>
                <a:ea typeface="Times New Roman" panose="02020603050405020304" pitchFamily="18" charset="0"/>
                <a:cs typeface="Arial" panose="020B0604020202020204" pitchFamily="34" charset="0"/>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56A69E2-1062-43B3-A457-260BF2DDD7C9}" type="slidenum">
              <a:rPr lang="en-GB" smtClean="0"/>
              <a:t>1</a:t>
            </a:fld>
            <a:endParaRPr lang="en-GB"/>
          </a:p>
        </p:txBody>
      </p:sp>
    </p:spTree>
    <p:extLst>
      <p:ext uri="{BB962C8B-B14F-4D97-AF65-F5344CB8AC3E}">
        <p14:creationId xmlns:p14="http://schemas.microsoft.com/office/powerpoint/2010/main" val="4289035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Use Whiteboard &amp; post its or Flipchart</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Outcome to be achieved: what do effective comms look like in your branch – be honest! (following on from health check)</a:t>
            </a:r>
          </a:p>
          <a:p>
            <a:pPr lvl="0"/>
            <a:r>
              <a:rPr lang="en-GB" sz="1200" kern="1200" dirty="0">
                <a:solidFill>
                  <a:schemeClr val="tx1"/>
                </a:solidFill>
                <a:effectLst/>
                <a:latin typeface="+mn-lt"/>
                <a:ea typeface="+mn-ea"/>
                <a:cs typeface="+mn-cs"/>
              </a:rPr>
              <a:t>List on page 23 to help but consider all the ways you could communicate with your members – reiterate, don’t worry if currently only use 1-2 ways, this is why we’re providing this training to ensure you’re aware of other ways you could communicate. </a:t>
            </a:r>
          </a:p>
        </p:txBody>
      </p:sp>
      <p:sp>
        <p:nvSpPr>
          <p:cNvPr id="4" name="Slide Number Placeholder 3"/>
          <p:cNvSpPr>
            <a:spLocks noGrp="1"/>
          </p:cNvSpPr>
          <p:nvPr>
            <p:ph type="sldNum" sz="quarter" idx="5"/>
          </p:nvPr>
        </p:nvSpPr>
        <p:spPr/>
        <p:txBody>
          <a:bodyPr/>
          <a:lstStyle/>
          <a:p>
            <a:fld id="{F56A69E2-1062-43B3-A457-260BF2DDD7C9}" type="slidenum">
              <a:rPr lang="en-GB" smtClean="0"/>
              <a:t>10</a:t>
            </a:fld>
            <a:endParaRPr lang="en-GB"/>
          </a:p>
        </p:txBody>
      </p:sp>
    </p:spTree>
    <p:extLst>
      <p:ext uri="{BB962C8B-B14F-4D97-AF65-F5344CB8AC3E}">
        <p14:creationId xmlns:p14="http://schemas.microsoft.com/office/powerpoint/2010/main" val="3088659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Second whiteboard with lines to make quarters with headings, </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Frequent, Useful, Not frequent, Not useful, as per page 24</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Using the list the reps have created, ask them to consider putting themselves in the shoes of the member and be honest about how effective this means of communication is working? </a:t>
            </a:r>
          </a:p>
          <a:p>
            <a:pPr marL="171450" lvl="0" indent="-171450">
              <a:buFont typeface="Arial" panose="020B0604020202020204" pitchFamily="34" charset="0"/>
              <a:buChar char="•"/>
            </a:pPr>
            <a:r>
              <a:rPr lang="en-GB" sz="1200"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 do members often complain they don’t know what’s going on?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Are there boundaries in terms of what comms is accessible?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Does the employer/workplace help with resource/areas you can communication (intranet/noticeboards etc)</a:t>
            </a:r>
          </a:p>
          <a:p>
            <a:r>
              <a:rPr lang="en-GB" sz="1200" kern="1200" dirty="0">
                <a:solidFill>
                  <a:schemeClr val="tx1"/>
                </a:solidFill>
                <a:effectLst/>
                <a:latin typeface="+mn-lt"/>
                <a:ea typeface="+mn-ea"/>
                <a:cs typeface="+mn-cs"/>
              </a:rPr>
              <a:t>It’s important that reps reflect on the pros and cons of the communications they currently use and look at least 1 new way they could use in the future.</a:t>
            </a:r>
          </a:p>
          <a:p>
            <a:endParaRPr lang="en-GB" dirty="0"/>
          </a:p>
        </p:txBody>
      </p:sp>
      <p:sp>
        <p:nvSpPr>
          <p:cNvPr id="4" name="Slide Number Placeholder 3"/>
          <p:cNvSpPr>
            <a:spLocks noGrp="1"/>
          </p:cNvSpPr>
          <p:nvPr>
            <p:ph type="sldNum" sz="quarter" idx="5"/>
          </p:nvPr>
        </p:nvSpPr>
        <p:spPr/>
        <p:txBody>
          <a:bodyPr/>
          <a:lstStyle/>
          <a:p>
            <a:fld id="{F56A69E2-1062-43B3-A457-260BF2DDD7C9}" type="slidenum">
              <a:rPr lang="en-GB" smtClean="0"/>
              <a:t>11</a:t>
            </a:fld>
            <a:endParaRPr lang="en-GB"/>
          </a:p>
        </p:txBody>
      </p:sp>
    </p:spTree>
    <p:extLst>
      <p:ext uri="{BB962C8B-B14F-4D97-AF65-F5344CB8AC3E}">
        <p14:creationId xmlns:p14="http://schemas.microsoft.com/office/powerpoint/2010/main" val="1344178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See workbook/tutor notes for guidance – vital to go over this information but shouldn’t be seen as scare tactics to stop reps from operating in a useful and eligible way.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Go through slides and answer any queries – remember most queries can be raised with official or DPCO (Tracey)</a:t>
            </a:r>
          </a:p>
          <a:p>
            <a:endParaRPr lang="en-GB" dirty="0"/>
          </a:p>
        </p:txBody>
      </p:sp>
      <p:sp>
        <p:nvSpPr>
          <p:cNvPr id="4" name="Slide Number Placeholder 3"/>
          <p:cNvSpPr>
            <a:spLocks noGrp="1"/>
          </p:cNvSpPr>
          <p:nvPr>
            <p:ph type="sldNum" sz="quarter" idx="5"/>
          </p:nvPr>
        </p:nvSpPr>
        <p:spPr/>
        <p:txBody>
          <a:bodyPr/>
          <a:lstStyle/>
          <a:p>
            <a:fld id="{F56A69E2-1062-43B3-A457-260BF2DDD7C9}" type="slidenum">
              <a:rPr lang="en-GB" smtClean="0"/>
              <a:t>12</a:t>
            </a:fld>
            <a:endParaRPr lang="en-GB"/>
          </a:p>
        </p:txBody>
      </p:sp>
    </p:spTree>
    <p:extLst>
      <p:ext uri="{BB962C8B-B14F-4D97-AF65-F5344CB8AC3E}">
        <p14:creationId xmlns:p14="http://schemas.microsoft.com/office/powerpoint/2010/main" val="2322444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dirty="0"/>
              <a:t>1. Always use the bulk mail function or ‘bcc’ members in group emails. Don’t assume just because two members sit together, that they each know the other is a member of the union.</a:t>
            </a:r>
          </a:p>
          <a:p>
            <a:pPr marL="228600" indent="-228600">
              <a:buFont typeface="+mj-lt"/>
              <a:buAutoNum type="arabicPeriod"/>
            </a:pPr>
            <a:r>
              <a:rPr lang="en-GB" dirty="0"/>
              <a:t>2. Ensuring if you’re using a workplace computer, understand who controls this information. The company will be the data controller for the computer system but will be the processor of union information.</a:t>
            </a:r>
          </a:p>
          <a:p>
            <a:pPr marL="228600" indent="-228600">
              <a:buFont typeface="+mj-lt"/>
              <a:buAutoNum type="arabicPeriod"/>
            </a:pPr>
            <a:r>
              <a:rPr lang="en-GB" dirty="0"/>
              <a:t>3. Seek permission from manager/company to request facilities in order to do your union role in a safe way. Can you have a lockable room, secure email, filing cabinet, notice boards etc.</a:t>
            </a:r>
          </a:p>
          <a:p>
            <a:pPr marL="228600" indent="-228600">
              <a:buFont typeface="+mj-lt"/>
              <a:buAutoNum type="arabicPeriod"/>
            </a:pPr>
            <a:r>
              <a:rPr lang="en-GB" dirty="0"/>
              <a:t>4. If sending list of union members’ details, always password protect the document – remember this hold secure information. Send the password protected email attachment and then send the password in a separate email.</a:t>
            </a:r>
          </a:p>
          <a:p>
            <a:pPr marL="228600" indent="-228600">
              <a:buFont typeface="+mj-lt"/>
              <a:buAutoNum type="arabicPeriod"/>
            </a:pPr>
            <a:r>
              <a:rPr lang="en-GB" dirty="0"/>
              <a:t>5. If you think you may have a data breach, contact the data protection officer at Prospect at datacompliance@prospect.org.uk as soon as possible, so they can help and minimise the impact. We have 72 hours to assess and report the breach to the ICO.</a:t>
            </a:r>
          </a:p>
          <a:p>
            <a:pPr marL="228600" indent="-228600">
              <a:buFont typeface="+mj-lt"/>
              <a:buAutoNum type="arabicPeriod"/>
            </a:pPr>
            <a:r>
              <a:rPr lang="en-GB" dirty="0"/>
              <a:t>6. Whatever media platforms you use as a branch ensure the union is aware and obtain the necessary permissions if required. On-line media may involve personal data being transferred overseas. Inform Prospect’s DPCO on datacompliance@prospect.org.uk</a:t>
            </a:r>
          </a:p>
          <a:p>
            <a:pPr marL="228600" indent="-228600">
              <a:buFont typeface="+mj-lt"/>
              <a:buAutoNum type="arabicPeriod"/>
            </a:pPr>
            <a:r>
              <a:rPr lang="en-GB" dirty="0"/>
              <a:t>7. Social media accounts should inform Comms and be followed by Comms.</a:t>
            </a:r>
          </a:p>
          <a:p>
            <a:endParaRPr lang="en-GB" dirty="0"/>
          </a:p>
        </p:txBody>
      </p:sp>
      <p:sp>
        <p:nvSpPr>
          <p:cNvPr id="4" name="Slide Number Placeholder 3"/>
          <p:cNvSpPr>
            <a:spLocks noGrp="1"/>
          </p:cNvSpPr>
          <p:nvPr>
            <p:ph type="sldNum" sz="quarter" idx="5"/>
          </p:nvPr>
        </p:nvSpPr>
        <p:spPr/>
        <p:txBody>
          <a:bodyPr/>
          <a:lstStyle/>
          <a:p>
            <a:fld id="{F56A69E2-1062-43B3-A457-260BF2DDD7C9}" type="slidenum">
              <a:rPr lang="en-GB" smtClean="0"/>
              <a:t>14</a:t>
            </a:fld>
            <a:endParaRPr lang="en-GB"/>
          </a:p>
        </p:txBody>
      </p:sp>
    </p:spTree>
    <p:extLst>
      <p:ext uri="{BB962C8B-B14F-4D97-AF65-F5344CB8AC3E}">
        <p14:creationId xmlns:p14="http://schemas.microsoft.com/office/powerpoint/2010/main" val="884088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Remember most queries can be raised with official or DPCO (Tracey)</a:t>
            </a:r>
          </a:p>
          <a:p>
            <a:r>
              <a:rPr lang="en-GB" sz="1200" kern="1200" dirty="0">
                <a:solidFill>
                  <a:schemeClr val="tx1"/>
                </a:solidFill>
                <a:effectLst/>
                <a:latin typeface="+mn-lt"/>
                <a:ea typeface="+mn-ea"/>
                <a:cs typeface="+mn-cs"/>
              </a:rPr>
              <a:t>Remind rep about direct marketing &amp; PECR 2003_ privacy and electronic communications regulations 2003 (works side by side with GDPR 2018)</a:t>
            </a:r>
          </a:p>
          <a:p>
            <a:r>
              <a:rPr lang="en-GB" sz="1200" kern="1200" dirty="0">
                <a:solidFill>
                  <a:schemeClr val="tx1"/>
                </a:solidFill>
                <a:effectLst/>
                <a:latin typeface="+mn-lt"/>
                <a:ea typeface="+mn-ea"/>
                <a:cs typeface="+mn-cs"/>
              </a:rPr>
              <a:t>Regulation sets out more specific privacy rules on the following areas. </a:t>
            </a:r>
          </a:p>
          <a:p>
            <a:pPr marL="228600" lvl="0" indent="-228600">
              <a:buFont typeface="+mj-lt"/>
              <a:buAutoNum type="arabicPeriod"/>
            </a:pPr>
            <a:r>
              <a:rPr lang="en-GB" sz="1200" kern="1200" dirty="0">
                <a:solidFill>
                  <a:schemeClr val="tx1"/>
                </a:solidFill>
                <a:effectLst/>
                <a:latin typeface="+mn-lt"/>
                <a:ea typeface="+mn-ea"/>
                <a:cs typeface="+mn-cs"/>
              </a:rPr>
              <a:t>Direct marketing calls, email, texts and faxes.</a:t>
            </a:r>
          </a:p>
          <a:p>
            <a:pPr marL="228600" lvl="0" indent="-228600">
              <a:buFont typeface="+mj-lt"/>
              <a:buAutoNum type="arabicPeriod"/>
            </a:pPr>
            <a:r>
              <a:rPr lang="en-GB" sz="1200" kern="1200" dirty="0">
                <a:solidFill>
                  <a:schemeClr val="tx1"/>
                </a:solidFill>
                <a:effectLst/>
                <a:latin typeface="+mn-lt"/>
                <a:ea typeface="+mn-ea"/>
                <a:cs typeface="+mn-cs"/>
              </a:rPr>
              <a:t>Cookies and similar technologies that track info about people accessing a website or other electronic services. </a:t>
            </a:r>
          </a:p>
          <a:p>
            <a:pPr marL="228600" lvl="0" indent="-228600">
              <a:buFont typeface="+mj-lt"/>
              <a:buAutoNum type="arabicPeriod"/>
            </a:pPr>
            <a:r>
              <a:rPr lang="en-GB" sz="1200" kern="1200" dirty="0">
                <a:solidFill>
                  <a:schemeClr val="tx1"/>
                </a:solidFill>
                <a:effectLst/>
                <a:latin typeface="+mn-lt"/>
                <a:ea typeface="+mn-ea"/>
                <a:cs typeface="+mn-cs"/>
              </a:rPr>
              <a:t>Keeping communications services secure</a:t>
            </a:r>
          </a:p>
          <a:p>
            <a:pPr marL="228600" lvl="0" indent="-228600">
              <a:buFont typeface="+mj-lt"/>
              <a:buAutoNum type="arabicPeriod"/>
            </a:pPr>
            <a:r>
              <a:rPr lang="en-GB" sz="1200" kern="1200" dirty="0">
                <a:solidFill>
                  <a:schemeClr val="tx1"/>
                </a:solidFill>
                <a:effectLst/>
                <a:latin typeface="+mn-lt"/>
                <a:ea typeface="+mn-ea"/>
                <a:cs typeface="+mn-cs"/>
              </a:rPr>
              <a:t>Customer privacy as regards traffic and location data, itemised billing, line identification and directory listings. </a:t>
            </a:r>
          </a:p>
          <a:p>
            <a:r>
              <a:rPr lang="en-GB" sz="1200" kern="1200" dirty="0">
                <a:solidFill>
                  <a:schemeClr val="tx1"/>
                </a:solidFill>
                <a:effectLst/>
                <a:latin typeface="+mn-lt"/>
                <a:ea typeface="+mn-ea"/>
                <a:cs typeface="+mn-cs"/>
              </a:rPr>
              <a:t>There is a separate document on PECR 2003 in the course resources</a:t>
            </a:r>
            <a:endParaRPr lang="en-GB" dirty="0"/>
          </a:p>
        </p:txBody>
      </p:sp>
      <p:sp>
        <p:nvSpPr>
          <p:cNvPr id="4" name="Slide Number Placeholder 3"/>
          <p:cNvSpPr>
            <a:spLocks noGrp="1"/>
          </p:cNvSpPr>
          <p:nvPr>
            <p:ph type="sldNum" sz="quarter" idx="5"/>
          </p:nvPr>
        </p:nvSpPr>
        <p:spPr/>
        <p:txBody>
          <a:bodyPr/>
          <a:lstStyle/>
          <a:p>
            <a:fld id="{F56A69E2-1062-43B3-A457-260BF2DDD7C9}" type="slidenum">
              <a:rPr lang="en-GB" smtClean="0"/>
              <a:t>15</a:t>
            </a:fld>
            <a:endParaRPr lang="en-GB"/>
          </a:p>
        </p:txBody>
      </p:sp>
    </p:spTree>
    <p:extLst>
      <p:ext uri="{BB962C8B-B14F-4D97-AF65-F5344CB8AC3E}">
        <p14:creationId xmlns:p14="http://schemas.microsoft.com/office/powerpoint/2010/main" val="1178267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Tutor to set up breakout rooms and divide the scenarios, you don’t have to do all of them. </a:t>
            </a:r>
          </a:p>
          <a:p>
            <a:r>
              <a:rPr lang="en-GB" dirty="0"/>
              <a:t>Dependant on time and confidence of the group, you could do this as one big group. </a:t>
            </a:r>
          </a:p>
          <a:p>
            <a:r>
              <a:rPr lang="en-GB" dirty="0"/>
              <a:t>Brief responses </a:t>
            </a:r>
          </a:p>
          <a:p>
            <a:r>
              <a:rPr lang="en-GB" dirty="0"/>
              <a:t>5 mins for the reps</a:t>
            </a:r>
          </a:p>
          <a:p>
            <a:pPr marL="228600" lvl="0" indent="-228600">
              <a:buFont typeface="+mj-lt"/>
              <a:buAutoNum type="arabicPeriod"/>
            </a:pPr>
            <a:r>
              <a:rPr lang="en-GB" sz="1200" kern="1200" dirty="0">
                <a:solidFill>
                  <a:schemeClr val="tx1"/>
                </a:solidFill>
                <a:effectLst/>
                <a:latin typeface="+mn-lt"/>
                <a:ea typeface="+mn-ea"/>
                <a:cs typeface="+mn-cs"/>
              </a:rPr>
              <a:t>Your branch secretary has asked you to upload the latest pay information on the Knowledge Hub, but you know many members do not access this information. What can you suggest?</a:t>
            </a:r>
          </a:p>
          <a:p>
            <a:pPr marL="228600" lvl="0" indent="-228600">
              <a:buFont typeface="+mj-lt"/>
              <a:buAutoNum type="arabicPeriod"/>
            </a:pPr>
            <a:r>
              <a:rPr lang="en-GB" sz="1200" kern="1200" dirty="0">
                <a:solidFill>
                  <a:schemeClr val="tx1"/>
                </a:solidFill>
                <a:effectLst/>
                <a:latin typeface="+mn-lt"/>
                <a:ea typeface="+mn-ea"/>
                <a:cs typeface="+mn-cs"/>
              </a:rPr>
              <a:t>Your branch is looking to run a recruitment campaign. What steps might you suggest keeping members informed and engaged, and how would you share a positive result?</a:t>
            </a:r>
          </a:p>
          <a:p>
            <a:pPr marL="228600" lvl="0" indent="-228600">
              <a:buFont typeface="+mj-lt"/>
              <a:buAutoNum type="arabicPeriod"/>
            </a:pPr>
            <a:r>
              <a:rPr lang="en-GB" sz="1200" kern="1200" dirty="0">
                <a:solidFill>
                  <a:schemeClr val="tx1"/>
                </a:solidFill>
                <a:effectLst/>
                <a:latin typeface="+mn-lt"/>
                <a:ea typeface="+mn-ea"/>
                <a:cs typeface="+mn-cs"/>
              </a:rPr>
              <a:t>A member comes to you as they feel their privacy is being invaded due to another member sharing a photo of them at work without their consent. What would you do?</a:t>
            </a:r>
          </a:p>
          <a:p>
            <a:pPr marL="228600" lvl="0" indent="-228600">
              <a:buFont typeface="+mj-lt"/>
              <a:buAutoNum type="arabicPeriod"/>
            </a:pPr>
            <a:r>
              <a:rPr lang="en-GB" sz="1200" kern="1200" dirty="0">
                <a:solidFill>
                  <a:schemeClr val="tx1"/>
                </a:solidFill>
                <a:effectLst/>
                <a:latin typeface="+mn-lt"/>
                <a:ea typeface="+mn-ea"/>
                <a:cs typeface="+mn-cs"/>
              </a:rPr>
              <a:t>A new rep approaches you as they think they may have breached GDPR with some information they have shared. What would you advise?</a:t>
            </a:r>
          </a:p>
          <a:p>
            <a:pPr marL="228600" indent="-228600">
              <a:buFont typeface="+mj-lt"/>
              <a:buAutoNum type="arabicPeriod"/>
            </a:pPr>
            <a:r>
              <a:rPr lang="en-GB" sz="1200" kern="1200" dirty="0">
                <a:solidFill>
                  <a:schemeClr val="tx1"/>
                </a:solidFill>
                <a:effectLst/>
                <a:latin typeface="+mn-lt"/>
                <a:ea typeface="+mn-ea"/>
                <a:cs typeface="+mn-cs"/>
              </a:rPr>
              <a:t>You’ve supported a member with a personal case resulting in a successful change in current policy, who would you tell?</a:t>
            </a:r>
            <a:endParaRPr lang="en-GB" dirty="0"/>
          </a:p>
        </p:txBody>
      </p:sp>
      <p:sp>
        <p:nvSpPr>
          <p:cNvPr id="4" name="Slide Number Placeholder 3"/>
          <p:cNvSpPr>
            <a:spLocks noGrp="1"/>
          </p:cNvSpPr>
          <p:nvPr>
            <p:ph type="sldNum" sz="quarter" idx="5"/>
          </p:nvPr>
        </p:nvSpPr>
        <p:spPr/>
        <p:txBody>
          <a:bodyPr/>
          <a:lstStyle/>
          <a:p>
            <a:fld id="{F56A69E2-1062-43B3-A457-260BF2DDD7C9}" type="slidenum">
              <a:rPr lang="en-GB" smtClean="0"/>
              <a:t>16</a:t>
            </a:fld>
            <a:endParaRPr lang="en-GB"/>
          </a:p>
        </p:txBody>
      </p:sp>
    </p:spTree>
    <p:extLst>
      <p:ext uri="{BB962C8B-B14F-4D97-AF65-F5344CB8AC3E}">
        <p14:creationId xmlns:p14="http://schemas.microsoft.com/office/powerpoint/2010/main" val="3016706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Go through the list the three main areas:</a:t>
            </a:r>
          </a:p>
          <a:p>
            <a:r>
              <a:rPr lang="en-GB" sz="1200" kern="1200" dirty="0">
                <a:solidFill>
                  <a:schemeClr val="tx1"/>
                </a:solidFill>
                <a:effectLst/>
                <a:latin typeface="+mn-lt"/>
                <a:ea typeface="+mn-ea"/>
                <a:cs typeface="+mn-cs"/>
              </a:rPr>
              <a:t>Email</a:t>
            </a:r>
          </a:p>
          <a:p>
            <a:r>
              <a:rPr lang="en-GB" sz="1200" kern="1200" dirty="0">
                <a:solidFill>
                  <a:schemeClr val="tx1"/>
                </a:solidFill>
                <a:effectLst/>
                <a:latin typeface="+mn-lt"/>
                <a:ea typeface="+mn-ea"/>
                <a:cs typeface="+mn-cs"/>
              </a:rPr>
              <a:t>Meetings </a:t>
            </a:r>
          </a:p>
          <a:p>
            <a:r>
              <a:rPr lang="en-GB" sz="1200" kern="1200" dirty="0">
                <a:solidFill>
                  <a:schemeClr val="tx1"/>
                </a:solidFill>
                <a:effectLst/>
                <a:latin typeface="+mn-lt"/>
                <a:ea typeface="+mn-ea"/>
                <a:cs typeface="+mn-cs"/>
              </a:rPr>
              <a:t>Networking (social media)</a:t>
            </a:r>
          </a:p>
          <a:p>
            <a:r>
              <a:rPr lang="en-GB" sz="1200" kern="1200" dirty="0">
                <a:solidFill>
                  <a:schemeClr val="tx1"/>
                </a:solidFill>
                <a:effectLst/>
                <a:latin typeface="+mn-lt"/>
                <a:ea typeface="+mn-ea"/>
                <a:cs typeface="+mn-cs"/>
              </a:rPr>
              <a:t>And other resources accessed through FTO/comms</a:t>
            </a:r>
          </a:p>
          <a:p>
            <a:r>
              <a:rPr lang="en-GB" dirty="0"/>
              <a:t>Sign up to the Prospect website so the rep can access their Branch knowledge hub</a:t>
            </a:r>
          </a:p>
          <a:p>
            <a:r>
              <a:rPr lang="en-GB" dirty="0"/>
              <a:t>Focus on </a:t>
            </a:r>
          </a:p>
          <a:p>
            <a:r>
              <a:rPr lang="en-GB" dirty="0"/>
              <a:t>Ambition page</a:t>
            </a:r>
          </a:p>
          <a:p>
            <a:r>
              <a:rPr lang="en-GB" dirty="0"/>
              <a:t>Induction</a:t>
            </a:r>
          </a:p>
          <a:p>
            <a:r>
              <a:rPr lang="en-GB" dirty="0"/>
              <a:t>Social media/best practice</a:t>
            </a:r>
          </a:p>
          <a:p>
            <a:r>
              <a:rPr lang="en-GB" dirty="0"/>
              <a:t>Survey &amp; newsletters.</a:t>
            </a:r>
          </a:p>
        </p:txBody>
      </p:sp>
      <p:sp>
        <p:nvSpPr>
          <p:cNvPr id="4" name="Slide Number Placeholder 3"/>
          <p:cNvSpPr>
            <a:spLocks noGrp="1"/>
          </p:cNvSpPr>
          <p:nvPr>
            <p:ph type="sldNum" sz="quarter" idx="5"/>
          </p:nvPr>
        </p:nvSpPr>
        <p:spPr/>
        <p:txBody>
          <a:bodyPr/>
          <a:lstStyle/>
          <a:p>
            <a:fld id="{F56A69E2-1062-43B3-A457-260BF2DDD7C9}" type="slidenum">
              <a:rPr lang="en-GB" smtClean="0"/>
              <a:t>18</a:t>
            </a:fld>
            <a:endParaRPr lang="en-GB"/>
          </a:p>
        </p:txBody>
      </p:sp>
    </p:spTree>
    <p:extLst>
      <p:ext uri="{BB962C8B-B14F-4D97-AF65-F5344CB8AC3E}">
        <p14:creationId xmlns:p14="http://schemas.microsoft.com/office/powerpoint/2010/main" val="21615011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Most GDPR compliant way of contact reps via bulk mail, with updated minutes, newsletters etc….</a:t>
            </a:r>
          </a:p>
          <a:p>
            <a:r>
              <a:rPr lang="en-GB" dirty="0">
                <a:hlinkClick r:id="rId3"/>
              </a:rPr>
              <a:t>https://prospect.org.uk/how-to-use-the-the_union-knowledge-hub/</a:t>
            </a:r>
            <a:endParaRPr lang="en-GB" dirty="0"/>
          </a:p>
          <a:p>
            <a:r>
              <a:rPr lang="en-GB" dirty="0"/>
              <a:t>Go over the functionality. (Communications role access rights for this area of work)</a:t>
            </a:r>
            <a:endParaRPr lang="en-GB" dirty="0">
              <a:ea typeface="Calibri"/>
              <a:cs typeface="Calibri"/>
            </a:endParaRPr>
          </a:p>
          <a:p>
            <a:r>
              <a:rPr lang="en-GB" dirty="0"/>
              <a:t>Please note the Secretary/assist, Chair/vice, membership and recruitment secretary all have automatic access to the membership lists, new joiner and leavers.</a:t>
            </a:r>
            <a:endParaRPr lang="en-GB" dirty="0">
              <a:ea typeface="Calibri"/>
              <a:cs typeface="Calibri"/>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6B0746-24FF-0B4F-A25A-E2B460B25A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3814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Movement is GDPR safe email system that allows you set up regular to groups to email, such as those members interested in equality issues.</a:t>
            </a:r>
          </a:p>
          <a:p>
            <a:r>
              <a:rPr lang="en-GB" sz="1200" kern="1200" dirty="0">
                <a:solidFill>
                  <a:schemeClr val="tx1"/>
                </a:solidFill>
                <a:effectLst/>
                <a:latin typeface="+mn-lt"/>
                <a:ea typeface="+mn-ea"/>
                <a:cs typeface="+mn-cs"/>
              </a:rPr>
              <a:t>The resources have a link to a training video and guide.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6B0746-24FF-0B4F-A25A-E2B460B25A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7902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Calibri" panose="020F0502020204030204" pitchFamily="34" charset="0"/>
                <a:ea typeface="Calibri" panose="020F0502020204030204" pitchFamily="34" charset="0"/>
                <a:cs typeface="Times New Roman" panose="02020603050405020304" pitchFamily="18" charset="0"/>
              </a:rPr>
              <a:t>Talk through </a:t>
            </a:r>
            <a:r>
              <a:rPr lang="en-GB" sz="1200" b="0">
                <a:effectLst/>
                <a:latin typeface="Calibri" panose="020F0502020204030204" pitchFamily="34" charset="0"/>
                <a:ea typeface="Calibri" panose="020F0502020204030204" pitchFamily="34" charset="0"/>
                <a:cs typeface="Times New Roman" panose="02020603050405020304" pitchFamily="18" charset="0"/>
              </a:rPr>
              <a:t>ambition page </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56A69E2-1062-43B3-A457-260BF2DDD7C9}" type="slidenum">
              <a:rPr lang="en-GB" smtClean="0"/>
              <a:t>21</a:t>
            </a:fld>
            <a:endParaRPr lang="en-GB"/>
          </a:p>
        </p:txBody>
      </p:sp>
    </p:spTree>
    <p:extLst>
      <p:ext uri="{BB962C8B-B14F-4D97-AF65-F5344CB8AC3E}">
        <p14:creationId xmlns:p14="http://schemas.microsoft.com/office/powerpoint/2010/main" val="2804180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Pronoun to be mentioned and refer, if necessary, page 10 about letting people speak</a:t>
            </a:r>
          </a:p>
          <a:p>
            <a:pPr lvl="0"/>
            <a:r>
              <a:rPr lang="en-GB" sz="1200" kern="1200" dirty="0">
                <a:solidFill>
                  <a:schemeClr val="tx1"/>
                </a:solidFill>
                <a:effectLst/>
                <a:latin typeface="+mn-lt"/>
                <a:ea typeface="+mn-ea"/>
                <a:cs typeface="+mn-cs"/>
              </a:rPr>
              <a:t>Go through Learning outcomes on page 4</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Interactive course and reps are encouraged to discuss, raise items and participate in the sessions whether it be online or classroom.</a:t>
            </a:r>
          </a:p>
          <a:p>
            <a:r>
              <a:rPr lang="en-GB"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F56A69E2-1062-43B3-A457-260BF2DDD7C9}" type="slidenum">
              <a:rPr lang="en-GB" smtClean="0"/>
              <a:t>2</a:t>
            </a:fld>
            <a:endParaRPr lang="en-GB"/>
          </a:p>
        </p:txBody>
      </p:sp>
    </p:spTree>
    <p:extLst>
      <p:ext uri="{BB962C8B-B14F-4D97-AF65-F5344CB8AC3E}">
        <p14:creationId xmlns:p14="http://schemas.microsoft.com/office/powerpoint/2010/main" val="2381610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Calibri" panose="020F0502020204030204" pitchFamily="34" charset="0"/>
                <a:ea typeface="Calibri" panose="020F0502020204030204" pitchFamily="34" charset="0"/>
                <a:cs typeface="Times New Roman" panose="02020603050405020304" pitchFamily="18" charset="0"/>
              </a:rPr>
              <a:t>They reach the right audience at the right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Calibri" panose="020F0502020204030204" pitchFamily="34" charset="0"/>
                <a:ea typeface="Calibri" panose="020F0502020204030204" pitchFamily="34" charset="0"/>
                <a:cs typeface="Times New Roman" panose="02020603050405020304" pitchFamily="18" charset="0"/>
              </a:rPr>
              <a:t>Can be understood by everyone.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Calibri" panose="020F0502020204030204" pitchFamily="34" charset="0"/>
                <a:ea typeface="Calibri" panose="020F0502020204030204" pitchFamily="34" charset="0"/>
                <a:cs typeface="Times New Roman" panose="02020603050405020304" pitchFamily="18" charset="0"/>
              </a:rPr>
              <a:t>Get people to take action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Calibri" panose="020F0502020204030204" pitchFamily="34" charset="0"/>
                <a:ea typeface="Calibri" panose="020F0502020204030204" pitchFamily="34" charset="0"/>
                <a:cs typeface="Times New Roman" panose="02020603050405020304" pitchFamily="18" charset="0"/>
              </a:rPr>
              <a:t>Accessible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Calibri" panose="020F0502020204030204" pitchFamily="34" charset="0"/>
                <a:ea typeface="Calibri" panose="020F0502020204030204" pitchFamily="34" charset="0"/>
                <a:cs typeface="Times New Roman" panose="02020603050405020304" pitchFamily="18" charset="0"/>
              </a:rPr>
              <a:t>User focused </a:t>
            </a:r>
          </a:p>
          <a:p>
            <a:pPr lvl="0"/>
            <a:r>
              <a:rPr lang="en-GB" sz="1200" kern="1200" dirty="0">
                <a:solidFill>
                  <a:schemeClr val="tx1"/>
                </a:solidFill>
                <a:effectLst/>
                <a:latin typeface="+mn-lt"/>
                <a:ea typeface="+mn-ea"/>
                <a:cs typeface="+mn-cs"/>
              </a:rPr>
              <a:t>The main piece of information here is to show and share the </a:t>
            </a:r>
            <a:r>
              <a:rPr lang="en-GB" sz="1200" b="1" kern="1200" dirty="0">
                <a:solidFill>
                  <a:schemeClr val="tx1"/>
                </a:solidFill>
                <a:effectLst/>
                <a:latin typeface="+mn-lt"/>
                <a:ea typeface="+mn-ea"/>
                <a:cs typeface="+mn-cs"/>
              </a:rPr>
              <a:t>ambition page</a:t>
            </a:r>
            <a:r>
              <a:rPr lang="en-GB" sz="1200" kern="1200" dirty="0">
                <a:solidFill>
                  <a:schemeClr val="tx1"/>
                </a:solidFill>
                <a:effectLst/>
                <a:latin typeface="+mn-lt"/>
                <a:ea typeface="+mn-ea"/>
                <a:cs typeface="+mn-cs"/>
              </a:rPr>
              <a:t> and resources reps have access to. (10 mins)</a:t>
            </a:r>
          </a:p>
          <a:p>
            <a:pPr lvl="0"/>
            <a:r>
              <a:rPr lang="en-GB" sz="1200" kern="1200" dirty="0">
                <a:solidFill>
                  <a:schemeClr val="tx1"/>
                </a:solidFill>
                <a:effectLst/>
                <a:latin typeface="+mn-lt"/>
                <a:ea typeface="+mn-ea"/>
                <a:cs typeface="+mn-cs"/>
              </a:rPr>
              <a:t>Mention Megaphone (TUC overview so outreach to all union members)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56A69E2-1062-43B3-A457-260BF2DDD7C9}" type="slidenum">
              <a:rPr lang="en-GB" smtClean="0"/>
              <a:t>22</a:t>
            </a:fld>
            <a:endParaRPr lang="en-GB"/>
          </a:p>
        </p:txBody>
      </p:sp>
    </p:spTree>
    <p:extLst>
      <p:ext uri="{BB962C8B-B14F-4D97-AF65-F5344CB8AC3E}">
        <p14:creationId xmlns:p14="http://schemas.microsoft.com/office/powerpoint/2010/main" val="31055496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Union induction – checklist – see the checklist on the course resources (5 mins)</a:t>
            </a:r>
          </a:p>
          <a:p>
            <a:r>
              <a:rPr lang="en-GB" dirty="0"/>
              <a:t>Mention 3 months free and Member recruit member. </a:t>
            </a:r>
          </a:p>
        </p:txBody>
      </p:sp>
      <p:sp>
        <p:nvSpPr>
          <p:cNvPr id="4" name="Slide Number Placeholder 3"/>
          <p:cNvSpPr>
            <a:spLocks noGrp="1"/>
          </p:cNvSpPr>
          <p:nvPr>
            <p:ph type="sldNum" sz="quarter" idx="5"/>
          </p:nvPr>
        </p:nvSpPr>
        <p:spPr/>
        <p:txBody>
          <a:bodyPr/>
          <a:lstStyle/>
          <a:p>
            <a:fld id="{F56A69E2-1062-43B3-A457-260BF2DDD7C9}" type="slidenum">
              <a:rPr lang="en-GB" smtClean="0"/>
              <a:t>23</a:t>
            </a:fld>
            <a:endParaRPr lang="en-GB"/>
          </a:p>
        </p:txBody>
      </p:sp>
    </p:spTree>
    <p:extLst>
      <p:ext uri="{BB962C8B-B14F-4D97-AF65-F5344CB8AC3E}">
        <p14:creationId xmlns:p14="http://schemas.microsoft.com/office/powerpoint/2010/main" val="11432759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Recap on what is important when formulating comms. </a:t>
            </a:r>
            <a:endParaRPr lang="en-GB" dirty="0"/>
          </a:p>
        </p:txBody>
      </p:sp>
      <p:sp>
        <p:nvSpPr>
          <p:cNvPr id="4" name="Slide Number Placeholder 3"/>
          <p:cNvSpPr>
            <a:spLocks noGrp="1"/>
          </p:cNvSpPr>
          <p:nvPr>
            <p:ph type="sldNum" sz="quarter" idx="5"/>
          </p:nvPr>
        </p:nvSpPr>
        <p:spPr/>
        <p:txBody>
          <a:bodyPr/>
          <a:lstStyle/>
          <a:p>
            <a:fld id="{F56A69E2-1062-43B3-A457-260BF2DDD7C9}" type="slidenum">
              <a:rPr lang="en-GB" smtClean="0"/>
              <a:t>24</a:t>
            </a:fld>
            <a:endParaRPr lang="en-GB"/>
          </a:p>
        </p:txBody>
      </p:sp>
    </p:spTree>
    <p:extLst>
      <p:ext uri="{BB962C8B-B14F-4D97-AF65-F5344CB8AC3E}">
        <p14:creationId xmlns:p14="http://schemas.microsoft.com/office/powerpoint/2010/main" val="395264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F56A69E2-1062-43B3-A457-260BF2DDD7C9}" type="slidenum">
              <a:rPr lang="en-GB" smtClean="0"/>
              <a:t>25</a:t>
            </a:fld>
            <a:endParaRPr lang="en-GB"/>
          </a:p>
        </p:txBody>
      </p:sp>
    </p:spTree>
    <p:extLst>
      <p:ext uri="{BB962C8B-B14F-4D97-AF65-F5344CB8AC3E}">
        <p14:creationId xmlns:p14="http://schemas.microsoft.com/office/powerpoint/2010/main" val="28165043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Reminder of four steps of Social media use.</a:t>
            </a:r>
          </a:p>
        </p:txBody>
      </p:sp>
      <p:sp>
        <p:nvSpPr>
          <p:cNvPr id="4" name="Slide Number Placeholder 3"/>
          <p:cNvSpPr>
            <a:spLocks noGrp="1"/>
          </p:cNvSpPr>
          <p:nvPr>
            <p:ph type="sldNum" sz="quarter" idx="5"/>
          </p:nvPr>
        </p:nvSpPr>
        <p:spPr/>
        <p:txBody>
          <a:bodyPr/>
          <a:lstStyle/>
          <a:p>
            <a:fld id="{F56A69E2-1062-43B3-A457-260BF2DDD7C9}" type="slidenum">
              <a:rPr lang="en-GB" smtClean="0"/>
              <a:t>26</a:t>
            </a:fld>
            <a:endParaRPr lang="en-GB"/>
          </a:p>
        </p:txBody>
      </p:sp>
    </p:spTree>
    <p:extLst>
      <p:ext uri="{BB962C8B-B14F-4D97-AF65-F5344CB8AC3E}">
        <p14:creationId xmlns:p14="http://schemas.microsoft.com/office/powerpoint/2010/main" val="17508071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F56A69E2-1062-43B3-A457-260BF2DDD7C9}" type="slidenum">
              <a:rPr lang="en-GB" smtClean="0"/>
              <a:t>28</a:t>
            </a:fld>
            <a:endParaRPr lang="en-GB"/>
          </a:p>
        </p:txBody>
      </p:sp>
    </p:spTree>
    <p:extLst>
      <p:ext uri="{BB962C8B-B14F-4D97-AF65-F5344CB8AC3E}">
        <p14:creationId xmlns:p14="http://schemas.microsoft.com/office/powerpoint/2010/main" val="17508295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6A69E2-1062-43B3-A457-260BF2DDD7C9}" type="slidenum">
              <a:rPr lang="en-GB" smtClean="0"/>
              <a:t>29</a:t>
            </a:fld>
            <a:endParaRPr lang="en-GB"/>
          </a:p>
        </p:txBody>
      </p:sp>
    </p:spTree>
    <p:extLst>
      <p:ext uri="{BB962C8B-B14F-4D97-AF65-F5344CB8AC3E}">
        <p14:creationId xmlns:p14="http://schemas.microsoft.com/office/powerpoint/2010/main" val="12679856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6A69E2-1062-43B3-A457-260BF2DDD7C9}" type="slidenum">
              <a:rPr lang="en-GB" smtClean="0"/>
              <a:t>30</a:t>
            </a:fld>
            <a:endParaRPr lang="en-GB"/>
          </a:p>
        </p:txBody>
      </p:sp>
    </p:spTree>
    <p:extLst>
      <p:ext uri="{BB962C8B-B14F-4D97-AF65-F5344CB8AC3E}">
        <p14:creationId xmlns:p14="http://schemas.microsoft.com/office/powerpoint/2010/main" val="12795584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Some of the basic principles in terms of putting together an interesting news story – how to separate the unnecessary detail to create something to captivate your members. </a:t>
            </a:r>
          </a:p>
          <a:p>
            <a:r>
              <a:rPr lang="en-GB" sz="1200" kern="1200" dirty="0">
                <a:solidFill>
                  <a:schemeClr val="tx1"/>
                </a:solidFill>
                <a:effectLst/>
                <a:latin typeface="+mn-lt"/>
                <a:ea typeface="+mn-ea"/>
                <a:cs typeface="+mn-cs"/>
              </a:rPr>
              <a:t>Divide the group into 3x3’s then give 15 mins for this activity. </a:t>
            </a:r>
          </a:p>
          <a:p>
            <a:r>
              <a:rPr lang="en-GB" sz="1200" kern="1200" dirty="0">
                <a:solidFill>
                  <a:schemeClr val="tx1"/>
                </a:solidFill>
                <a:effectLst/>
                <a:latin typeface="+mn-lt"/>
                <a:ea typeface="+mn-ea"/>
                <a:cs typeface="+mn-cs"/>
              </a:rPr>
              <a:t>Read through the passage on page 42 and formulate the following: </a:t>
            </a:r>
          </a:p>
          <a:p>
            <a:r>
              <a:rPr lang="en-GB" sz="1200" kern="1200" dirty="0">
                <a:solidFill>
                  <a:schemeClr val="tx1"/>
                </a:solidFill>
                <a:effectLst/>
                <a:latin typeface="+mn-lt"/>
                <a:ea typeface="+mn-ea"/>
                <a:cs typeface="+mn-cs"/>
              </a:rPr>
              <a:t>A media post,</a:t>
            </a:r>
          </a:p>
          <a:p>
            <a:r>
              <a:rPr lang="en-GB" sz="1200" kern="1200" dirty="0">
                <a:solidFill>
                  <a:schemeClr val="tx1"/>
                </a:solidFill>
                <a:effectLst/>
                <a:latin typeface="+mn-lt"/>
                <a:ea typeface="+mn-ea"/>
                <a:cs typeface="+mn-cs"/>
              </a:rPr>
              <a:t>A headline</a:t>
            </a:r>
          </a:p>
          <a:p>
            <a:r>
              <a:rPr lang="en-GB" sz="1200" kern="1200" dirty="0">
                <a:solidFill>
                  <a:schemeClr val="tx1"/>
                </a:solidFill>
                <a:effectLst/>
                <a:latin typeface="+mn-lt"/>
                <a:ea typeface="+mn-ea"/>
                <a:cs typeface="+mn-cs"/>
              </a:rPr>
              <a:t>A blog</a:t>
            </a:r>
          </a:p>
          <a:p>
            <a:r>
              <a:rPr lang="en-GB" dirty="0"/>
              <a:t>5-8 mins for the activity</a:t>
            </a:r>
          </a:p>
          <a:p>
            <a:r>
              <a:rPr lang="en-GB" dirty="0"/>
              <a:t>3-5mins to feedback (take 1 example from each group)</a:t>
            </a:r>
          </a:p>
        </p:txBody>
      </p:sp>
      <p:sp>
        <p:nvSpPr>
          <p:cNvPr id="4" name="Slide Number Placeholder 3"/>
          <p:cNvSpPr>
            <a:spLocks noGrp="1"/>
          </p:cNvSpPr>
          <p:nvPr>
            <p:ph type="sldNum" sz="quarter" idx="5"/>
          </p:nvPr>
        </p:nvSpPr>
        <p:spPr/>
        <p:txBody>
          <a:bodyPr/>
          <a:lstStyle/>
          <a:p>
            <a:fld id="{F56A69E2-1062-43B3-A457-260BF2DDD7C9}" type="slidenum">
              <a:rPr lang="en-GB" smtClean="0"/>
              <a:t>31</a:t>
            </a:fld>
            <a:endParaRPr lang="en-GB"/>
          </a:p>
        </p:txBody>
      </p:sp>
    </p:spTree>
    <p:extLst>
      <p:ext uri="{BB962C8B-B14F-4D97-AF65-F5344CB8AC3E}">
        <p14:creationId xmlns:p14="http://schemas.microsoft.com/office/powerpoint/2010/main" val="10264998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Recap on the comms role &amp; expectation (remind about no legislation for comms reps – what would fall into duty/activity </a:t>
            </a:r>
          </a:p>
          <a:p>
            <a:r>
              <a:rPr lang="en-GB" sz="1200" kern="1200" dirty="0">
                <a:solidFill>
                  <a:schemeClr val="tx1"/>
                </a:solidFill>
                <a:effectLst/>
                <a:latin typeface="+mn-lt"/>
                <a:ea typeface="+mn-ea"/>
                <a:cs typeface="+mn-cs"/>
              </a:rPr>
              <a:t>Run over the fact that comms reps don’t have legislative rights – so we should be creative to use them as our way of keeping members informed </a:t>
            </a:r>
          </a:p>
        </p:txBody>
      </p:sp>
      <p:sp>
        <p:nvSpPr>
          <p:cNvPr id="4" name="Slide Number Placeholder 3"/>
          <p:cNvSpPr>
            <a:spLocks noGrp="1"/>
          </p:cNvSpPr>
          <p:nvPr>
            <p:ph type="sldNum" sz="quarter" idx="5"/>
          </p:nvPr>
        </p:nvSpPr>
        <p:spPr/>
        <p:txBody>
          <a:bodyPr/>
          <a:lstStyle/>
          <a:p>
            <a:fld id="{F56A69E2-1062-43B3-A457-260BF2DDD7C9}" type="slidenum">
              <a:rPr lang="en-GB" smtClean="0"/>
              <a:t>32</a:t>
            </a:fld>
            <a:endParaRPr lang="en-GB"/>
          </a:p>
        </p:txBody>
      </p:sp>
    </p:spTree>
    <p:extLst>
      <p:ext uri="{BB962C8B-B14F-4D97-AF65-F5344CB8AC3E}">
        <p14:creationId xmlns:p14="http://schemas.microsoft.com/office/powerpoint/2010/main" val="1955127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10.15 – 10.25 Page 12 in workbook</a:t>
            </a:r>
          </a:p>
          <a:p>
            <a:r>
              <a:rPr lang="en-GB" sz="1200" kern="1200" dirty="0">
                <a:solidFill>
                  <a:schemeClr val="tx1"/>
                </a:solidFill>
                <a:effectLst/>
                <a:latin typeface="+mn-lt"/>
                <a:ea typeface="+mn-ea"/>
                <a:cs typeface="+mn-cs"/>
              </a:rPr>
              <a:t>On the online version it is easier for everyone to introduce themselves in under 60 seconds. For classroom - you can do the activity in pairs and ask each pair to introduce their partner. </a:t>
            </a:r>
          </a:p>
          <a:p>
            <a:r>
              <a:rPr lang="en-GB" sz="1200" kern="1200" dirty="0">
                <a:solidFill>
                  <a:schemeClr val="tx1"/>
                </a:solidFill>
                <a:effectLst/>
                <a:latin typeface="+mn-lt"/>
                <a:ea typeface="+mn-ea"/>
                <a:cs typeface="+mn-cs"/>
              </a:rPr>
              <a:t>Tutor should go first (keep very brief in the hope everyone else will too!)</a:t>
            </a:r>
          </a:p>
          <a:p>
            <a:r>
              <a:rPr lang="en-GB" sz="1200" kern="1200" dirty="0">
                <a:solidFill>
                  <a:schemeClr val="tx1"/>
                </a:solidFill>
                <a:effectLst/>
                <a:latin typeface="+mn-lt"/>
                <a:ea typeface="+mn-ea"/>
                <a:cs typeface="+mn-cs"/>
              </a:rPr>
              <a:t>Introductions should be quick, giving most of the time to a bit of social interaction</a:t>
            </a: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Name, company, work role.</a:t>
            </a:r>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Why is the communications role important to you?</a:t>
            </a:r>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What forms of communications are currently used?</a:t>
            </a:r>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What would you like to get from the course?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Write down answers to what they want to get from the course. This can be referred to during the day but also covered by next steps, further courses perhaps. The most important point is that these are the outcomes of the delegates and to recap over them at the end of the 3 sessions to ensure they’ve been met wherever possible.</a:t>
            </a:r>
          </a:p>
          <a:p>
            <a:r>
              <a:rPr lang="en-GB" sz="1200" kern="1200" dirty="0">
                <a:solidFill>
                  <a:schemeClr val="tx1"/>
                </a:solidFill>
                <a:effectLst/>
                <a:latin typeface="+mn-lt"/>
                <a:ea typeface="+mn-ea"/>
                <a:cs typeface="+mn-cs"/>
              </a:rPr>
              <a:t>Finish session by summing up traditional image portrayed by media of trade union reps, based on their experience of attending reps 1, they’ll understand the key area of building membership and activity and engagement is by good communication. In this session we explore the tools which may assist the communication rep.</a:t>
            </a:r>
          </a:p>
          <a:p>
            <a:endParaRPr lang="en-GB" dirty="0"/>
          </a:p>
          <a:p>
            <a:pPr>
              <a:lnSpc>
                <a:spcPct val="115000"/>
              </a:lnSpc>
              <a:spcAft>
                <a:spcPts val="1000"/>
              </a:spcAft>
            </a:pPr>
            <a:r>
              <a:rPr lang="en-GB" sz="1800" dirty="0">
                <a:effectLst/>
                <a:latin typeface="Calibri" panose="020F0502020204030204" pitchFamily="34" charset="0"/>
                <a:ea typeface="Times New Roman" panose="02020603050405020304" pitchFamily="18" charset="0"/>
                <a:cs typeface="Arial" panose="020B0604020202020204" pitchFamily="34" charset="0"/>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56A69E2-1062-43B3-A457-260BF2DDD7C9}" type="slidenum">
              <a:rPr lang="en-GB" smtClean="0"/>
              <a:t>3</a:t>
            </a:fld>
            <a:endParaRPr lang="en-GB"/>
          </a:p>
        </p:txBody>
      </p:sp>
    </p:spTree>
    <p:extLst>
      <p:ext uri="{BB962C8B-B14F-4D97-AF65-F5344CB8AC3E}">
        <p14:creationId xmlns:p14="http://schemas.microsoft.com/office/powerpoint/2010/main" val="1921520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Page 42</a:t>
            </a:r>
          </a:p>
          <a:p>
            <a:r>
              <a:rPr lang="en-GB" sz="1200" kern="1200" dirty="0">
                <a:solidFill>
                  <a:schemeClr val="tx1"/>
                </a:solidFill>
                <a:effectLst/>
                <a:latin typeface="+mn-lt"/>
                <a:ea typeface="+mn-ea"/>
                <a:cs typeface="+mn-cs"/>
              </a:rPr>
              <a:t>Explain the benefits of each ingredient.</a:t>
            </a:r>
          </a:p>
          <a:p>
            <a:r>
              <a:rPr lang="en-GB" sz="1200" b="1"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Membership density, It is very important that reps realise, without enough members the management will not take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the union seriously and could look to de-recognise the union.</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Engaged members, it is very unlikely that any issues will get resolved if the member are not involved or care Virtuous circle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Visible Profile, the management will conveniently forget to consult if they never see a union presence. Why would a non-member join something they never see or hear about</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Dialogue, the need to have good lines of communication to members and management is necessary to make things happen</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Representative membership, If members don’t feel they have a voice, their membership will be their first cost saving when they look at it</a:t>
            </a:r>
          </a:p>
          <a:p>
            <a:r>
              <a:rPr lang="en-GB" sz="1200" kern="1200" dirty="0">
                <a:solidFill>
                  <a:schemeClr val="tx1"/>
                </a:solidFill>
                <a:effectLst/>
                <a:latin typeface="+mn-lt"/>
                <a:ea typeface="+mn-ea"/>
                <a:cs typeface="+mn-cs"/>
              </a:rPr>
              <a:t> 	Representatives  - with input, forgotten workforce, seeing no value to TU, nothing will get done, low membership, no activity</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In case it hasn’t been covered, ask how these ingredients sustain each other. </a:t>
            </a: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What’s the role of the rep in all this?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The virtuous circle &amp; communication</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F56A69E2-1062-43B3-A457-260BF2DDD7C9}" type="slidenum">
              <a:rPr lang="en-GB" smtClean="0"/>
              <a:t>33</a:t>
            </a:fld>
            <a:endParaRPr lang="en-GB"/>
          </a:p>
        </p:txBody>
      </p:sp>
    </p:spTree>
    <p:extLst>
      <p:ext uri="{BB962C8B-B14F-4D97-AF65-F5344CB8AC3E}">
        <p14:creationId xmlns:p14="http://schemas.microsoft.com/office/powerpoint/2010/main" val="40699127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Ensure everyone has a clear focus on their action plan when going back into the workplace/ready for organiser follow up.</a:t>
            </a:r>
          </a:p>
          <a:p>
            <a:pPr lvl="0"/>
            <a:r>
              <a:rPr lang="en-GB" sz="1200" kern="1200" dirty="0">
                <a:solidFill>
                  <a:schemeClr val="tx1"/>
                </a:solidFill>
                <a:effectLst/>
                <a:latin typeface="+mn-lt"/>
                <a:ea typeface="+mn-ea"/>
                <a:cs typeface="+mn-cs"/>
              </a:rPr>
              <a:t>What will they stop, continue or start to do</a:t>
            </a:r>
          </a:p>
          <a:p>
            <a:r>
              <a:rPr lang="en-GB" sz="1200" b="1" kern="1200" dirty="0">
                <a:solidFill>
                  <a:schemeClr val="tx1"/>
                </a:solidFill>
                <a:effectLst/>
                <a:latin typeface="+mn-lt"/>
                <a:ea typeface="+mn-ea"/>
                <a:cs typeface="+mn-cs"/>
              </a:rPr>
              <a:t>What does success look like in your branch, Communication agenda? What’s to improve?</a:t>
            </a:r>
            <a:endParaRPr lang="en-GB" dirty="0"/>
          </a:p>
        </p:txBody>
      </p:sp>
      <p:sp>
        <p:nvSpPr>
          <p:cNvPr id="4" name="Slide Number Placeholder 3"/>
          <p:cNvSpPr>
            <a:spLocks noGrp="1"/>
          </p:cNvSpPr>
          <p:nvPr>
            <p:ph type="sldNum" sz="quarter" idx="5"/>
          </p:nvPr>
        </p:nvSpPr>
        <p:spPr/>
        <p:txBody>
          <a:bodyPr/>
          <a:lstStyle/>
          <a:p>
            <a:fld id="{F56A69E2-1062-43B3-A457-260BF2DDD7C9}" type="slidenum">
              <a:rPr lang="en-GB" smtClean="0"/>
              <a:t>34</a:t>
            </a:fld>
            <a:endParaRPr lang="en-GB"/>
          </a:p>
        </p:txBody>
      </p:sp>
    </p:spTree>
    <p:extLst>
      <p:ext uri="{BB962C8B-B14F-4D97-AF65-F5344CB8AC3E}">
        <p14:creationId xmlns:p14="http://schemas.microsoft.com/office/powerpoint/2010/main" val="10575152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Run through the plan and recap on everything we focussed on so reps know how to complete.</a:t>
            </a:r>
          </a:p>
          <a:p>
            <a:r>
              <a:rPr lang="en-GB" b="1" dirty="0"/>
              <a:t>Talk about what happens now. </a:t>
            </a:r>
          </a:p>
          <a:p>
            <a:r>
              <a:rPr lang="en-GB" b="1" dirty="0"/>
              <a:t>Page 43</a:t>
            </a:r>
          </a:p>
        </p:txBody>
      </p:sp>
      <p:sp>
        <p:nvSpPr>
          <p:cNvPr id="4" name="Slide Number Placeholder 3"/>
          <p:cNvSpPr>
            <a:spLocks noGrp="1"/>
          </p:cNvSpPr>
          <p:nvPr>
            <p:ph type="sldNum" sz="quarter" idx="5"/>
          </p:nvPr>
        </p:nvSpPr>
        <p:spPr/>
        <p:txBody>
          <a:bodyPr/>
          <a:lstStyle/>
          <a:p>
            <a:fld id="{F56A69E2-1062-43B3-A457-260BF2DDD7C9}" type="slidenum">
              <a:rPr lang="en-GB" smtClean="0"/>
              <a:t>35</a:t>
            </a:fld>
            <a:endParaRPr lang="en-GB"/>
          </a:p>
        </p:txBody>
      </p:sp>
    </p:spTree>
    <p:extLst>
      <p:ext uri="{BB962C8B-B14F-4D97-AF65-F5344CB8AC3E}">
        <p14:creationId xmlns:p14="http://schemas.microsoft.com/office/powerpoint/2010/main" val="3200336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10.20 – 10.35</a:t>
            </a:r>
          </a:p>
          <a:p>
            <a:r>
              <a:rPr lang="en-GB" dirty="0"/>
              <a:t>Page 13 in workbook</a:t>
            </a:r>
          </a:p>
          <a:p>
            <a:r>
              <a:rPr lang="en-GB" sz="1200" b="1" kern="1200" dirty="0">
                <a:solidFill>
                  <a:schemeClr val="tx1"/>
                </a:solidFill>
                <a:effectLst/>
                <a:latin typeface="+mn-lt"/>
                <a:ea typeface="+mn-ea"/>
                <a:cs typeface="+mn-cs"/>
              </a:rPr>
              <a:t>Prework – the health check questions given before the course.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Introduce the concept of the health check. To improve we need to know our strengths and weaknesses. </a:t>
            </a:r>
          </a:p>
          <a:p>
            <a:r>
              <a:rPr lang="en-GB" sz="1200" b="1" kern="1200" dirty="0">
                <a:solidFill>
                  <a:schemeClr val="tx1"/>
                </a:solidFill>
                <a:effectLst/>
                <a:latin typeface="+mn-lt"/>
                <a:ea typeface="+mn-ea"/>
                <a:cs typeface="+mn-cs"/>
              </a:rPr>
              <a:t>This is a basic tool to access on a scale of 1-10 how effective are the communications currently. </a:t>
            </a:r>
            <a:r>
              <a:rPr lang="en-GB" sz="1200" kern="1200" dirty="0">
                <a:solidFill>
                  <a:schemeClr val="tx1"/>
                </a:solidFill>
                <a:effectLst/>
                <a:latin typeface="+mn-lt"/>
                <a:ea typeface="+mn-ea"/>
                <a:cs typeface="+mn-cs"/>
              </a:rPr>
              <a:t>If a rep answers 10 (the best), we need to ask why they think this and what they are doing and what has been achieved/happened to make them score 10. </a:t>
            </a:r>
          </a:p>
          <a:p>
            <a:r>
              <a:rPr lang="en-GB" sz="1200" kern="1200" dirty="0">
                <a:solidFill>
                  <a:schemeClr val="tx1"/>
                </a:solidFill>
                <a:effectLst/>
                <a:latin typeface="+mn-lt"/>
                <a:ea typeface="+mn-ea"/>
                <a:cs typeface="+mn-cs"/>
              </a:rPr>
              <a:t>Equally if a rep answers 1 or 2, we need to ask why they feel that is – it could be do with lack of resource, apathy etc. </a:t>
            </a:r>
          </a:p>
          <a:p>
            <a:r>
              <a:rPr lang="en-GB" sz="1200" b="1" kern="1200" dirty="0">
                <a:solidFill>
                  <a:schemeClr val="tx1"/>
                </a:solidFill>
                <a:effectLst/>
                <a:latin typeface="+mn-lt"/>
                <a:ea typeface="+mn-ea"/>
                <a:cs typeface="+mn-cs"/>
              </a:rPr>
              <a:t>Are you reaching the right people?</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What might success in your branch look like?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key point is that comms reps shouldn’t feel like the whole task falls to them – membership of a union is a two-way thing. We’re simply identifying some approaches we they may not have through of previously or perhaps didn’t know how to go about starting.</a:t>
            </a:r>
          </a:p>
          <a:p>
            <a:r>
              <a:rPr lang="en-GB" sz="1200" kern="1200" dirty="0">
                <a:solidFill>
                  <a:schemeClr val="tx1"/>
                </a:solidFill>
                <a:effectLst/>
                <a:latin typeface="+mn-lt"/>
                <a:ea typeface="+mn-ea"/>
                <a:cs typeface="+mn-cs"/>
              </a:rPr>
              <a:t>Some branches/reps may already be using a health check as a guide, but this is to explore how to get the most out of the exercise and ensure reps have something to take back to branch with them.</a:t>
            </a: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ACTION Complete the action plan and communication branch strategy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F56A69E2-1062-43B3-A457-260BF2DDD7C9}" type="slidenum">
              <a:rPr lang="en-GB" smtClean="0"/>
              <a:t>4</a:t>
            </a:fld>
            <a:endParaRPr lang="en-GB"/>
          </a:p>
        </p:txBody>
      </p:sp>
    </p:spTree>
    <p:extLst>
      <p:ext uri="{BB962C8B-B14F-4D97-AF65-F5344CB8AC3E}">
        <p14:creationId xmlns:p14="http://schemas.microsoft.com/office/powerpoint/2010/main" val="3776339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10.45am</a:t>
            </a:r>
          </a:p>
          <a:p>
            <a:r>
              <a:rPr lang="en-GB" sz="1200" kern="1200" dirty="0">
                <a:solidFill>
                  <a:schemeClr val="tx1"/>
                </a:solidFill>
                <a:effectLst/>
                <a:latin typeface="+mn-lt"/>
                <a:ea typeface="+mn-ea"/>
                <a:cs typeface="+mn-cs"/>
              </a:rPr>
              <a:t>Learning outcome; Knowledge of union structure. A union is democratic, and its’ structure should reflect that and make that possible. Any member gets to have a say on their workplace no matter how big their employer is. </a:t>
            </a:r>
          </a:p>
          <a:p>
            <a:pPr lvl="0"/>
            <a:r>
              <a:rPr lang="en-GB" sz="1200" kern="1200" dirty="0">
                <a:solidFill>
                  <a:schemeClr val="tx1"/>
                </a:solidFill>
                <a:effectLst/>
                <a:latin typeface="+mn-lt"/>
                <a:ea typeface="+mn-ea"/>
                <a:cs typeface="+mn-cs"/>
              </a:rPr>
              <a:t>Go over the questions on the slides and give each rep time to respond to what they know – it’s important this isn’t seen as a test but more an opportunity to address anything not clarified during their time as a rep and really home in on their understanding. </a:t>
            </a:r>
          </a:p>
          <a:p>
            <a:r>
              <a:rPr lang="en-GB" sz="1200" kern="1200" dirty="0">
                <a:solidFill>
                  <a:schemeClr val="tx1"/>
                </a:solidFill>
                <a:effectLst/>
                <a:latin typeface="+mn-lt"/>
                <a:ea typeface="+mn-ea"/>
                <a:cs typeface="+mn-cs"/>
              </a:rPr>
              <a:t>It is important the branch reps know the following: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What do they receive?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How does the branch know we have a new member?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What do the branch need to know from members? </a:t>
            </a:r>
          </a:p>
          <a:p>
            <a:r>
              <a:rPr lang="en-GB" sz="1200" kern="1200" dirty="0">
                <a:solidFill>
                  <a:schemeClr val="tx1"/>
                </a:solidFill>
                <a:effectLst/>
                <a:latin typeface="+mn-lt"/>
                <a:ea typeface="+mn-ea"/>
                <a:cs typeface="+mn-cs"/>
              </a:rPr>
              <a:t>As part of the communication role for the branch we need to know:</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How can you get this information?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What will be your ‘foghorn message’ to member to get them to engage?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How can members contribute?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Members can manage their communications preference</a:t>
            </a:r>
          </a:p>
          <a:p>
            <a:pPr lvl="0"/>
            <a:r>
              <a:rPr lang="en-GB" sz="1200" kern="1200" dirty="0">
                <a:solidFill>
                  <a:schemeClr val="tx1"/>
                </a:solidFill>
                <a:effectLst/>
                <a:latin typeface="+mn-lt"/>
                <a:ea typeface="+mn-ea"/>
                <a:cs typeface="+mn-cs"/>
              </a:rPr>
              <a:t>Recapping a bit from reps 1 and ensuring that each comms rep knows who they are communicating to – both members and the branch officers and the union. </a:t>
            </a:r>
          </a:p>
          <a:p>
            <a:endParaRPr lang="en-GB" dirty="0"/>
          </a:p>
        </p:txBody>
      </p:sp>
      <p:sp>
        <p:nvSpPr>
          <p:cNvPr id="4" name="Slide Number Placeholder 3"/>
          <p:cNvSpPr>
            <a:spLocks noGrp="1"/>
          </p:cNvSpPr>
          <p:nvPr>
            <p:ph type="sldNum" sz="quarter" idx="5"/>
          </p:nvPr>
        </p:nvSpPr>
        <p:spPr/>
        <p:txBody>
          <a:bodyPr/>
          <a:lstStyle/>
          <a:p>
            <a:fld id="{F56A69E2-1062-43B3-A457-260BF2DDD7C9}" type="slidenum">
              <a:rPr lang="en-GB" smtClean="0"/>
              <a:t>5</a:t>
            </a:fld>
            <a:endParaRPr lang="en-GB"/>
          </a:p>
        </p:txBody>
      </p:sp>
    </p:spTree>
    <p:extLst>
      <p:ext uri="{BB962C8B-B14F-4D97-AF65-F5344CB8AC3E}">
        <p14:creationId xmlns:p14="http://schemas.microsoft.com/office/powerpoint/2010/main" val="3753724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The Representative committee is to aid every member's voice. </a:t>
            </a:r>
          </a:p>
          <a:p>
            <a:r>
              <a:rPr lang="en-US" b="1" dirty="0">
                <a:latin typeface="Arial" charset="0"/>
                <a:ea typeface="Arial" charset="0"/>
                <a:cs typeface="Arial" charset="0"/>
              </a:rPr>
              <a:t>Outcome to be achieved:</a:t>
            </a:r>
          </a:p>
          <a:p>
            <a:endParaRPr lang="en-US" b="1" dirty="0">
              <a:latin typeface="Arial" charset="0"/>
              <a:ea typeface="Arial" charset="0"/>
              <a:cs typeface="Arial" charset="0"/>
            </a:endParaRPr>
          </a:p>
          <a:p>
            <a:r>
              <a:rPr lang="en-GB" sz="1200" kern="1200" dirty="0">
                <a:solidFill>
                  <a:schemeClr val="dk1"/>
                </a:solidFill>
                <a:effectLst/>
                <a:latin typeface="+mn-lt"/>
                <a:ea typeface="+mn-ea"/>
                <a:cs typeface="+mn-cs"/>
              </a:rPr>
              <a:t>Outcome to be achieved; recap how their branch is set up (section/subsection)</a:t>
            </a:r>
          </a:p>
          <a:p>
            <a:r>
              <a:rPr lang="en-GB" sz="1200" kern="1200" dirty="0">
                <a:solidFill>
                  <a:schemeClr val="dk1"/>
                </a:solidFill>
                <a:effectLst/>
                <a:latin typeface="+mn-lt"/>
                <a:ea typeface="+mn-ea"/>
                <a:cs typeface="+mn-cs"/>
              </a:rPr>
              <a:t>The diagram shows a branch at one location but with 3 different departments</a:t>
            </a:r>
          </a:p>
          <a:p>
            <a:pPr lvl="0"/>
            <a:r>
              <a:rPr lang="en-GB" sz="1200" kern="1200" dirty="0">
                <a:solidFill>
                  <a:schemeClr val="dk1"/>
                </a:solidFill>
                <a:effectLst/>
                <a:latin typeface="+mn-lt"/>
                <a:ea typeface="+mn-ea"/>
                <a:cs typeface="+mn-cs"/>
              </a:rPr>
              <a:t>According to rules branch must have a chair, secretary. </a:t>
            </a:r>
            <a:r>
              <a:rPr lang="en-GB" sz="1200" b="1" kern="1200" dirty="0">
                <a:solidFill>
                  <a:schemeClr val="dk1"/>
                </a:solidFill>
                <a:effectLst/>
                <a:latin typeface="+mn-lt"/>
                <a:ea typeface="+mn-ea"/>
                <a:cs typeface="+mn-cs"/>
              </a:rPr>
              <a:t>(click 1 and 2)</a:t>
            </a:r>
            <a:endParaRPr lang="en-GB" sz="1200" kern="1200" dirty="0">
              <a:solidFill>
                <a:schemeClr val="dk1"/>
              </a:solidFill>
              <a:effectLst/>
              <a:latin typeface="+mn-lt"/>
              <a:ea typeface="+mn-ea"/>
              <a:cs typeface="+mn-cs"/>
            </a:endParaRPr>
          </a:p>
          <a:p>
            <a:pPr lvl="0"/>
            <a:r>
              <a:rPr lang="en-GB" sz="1200" kern="1200" dirty="0">
                <a:solidFill>
                  <a:schemeClr val="dk1"/>
                </a:solidFill>
                <a:effectLst/>
                <a:latin typeface="+mn-lt"/>
                <a:ea typeface="+mn-ea"/>
                <a:cs typeface="+mn-cs"/>
              </a:rPr>
              <a:t>A branch is made up of different offices, roles and sometimes many locations. This can cause difficulties with ensuring you are communicating out to all members and allowing all member an opportunity to have their say/voice. </a:t>
            </a:r>
          </a:p>
          <a:p>
            <a:pPr lvl="0"/>
            <a:r>
              <a:rPr lang="en-GB" sz="1200" kern="1200" dirty="0">
                <a:solidFill>
                  <a:schemeClr val="dk1"/>
                </a:solidFill>
                <a:effectLst/>
                <a:latin typeface="+mn-lt"/>
                <a:ea typeface="+mn-ea"/>
                <a:cs typeface="+mn-cs"/>
              </a:rPr>
              <a:t>It also has a committee made up of elected positions. A good proportion of these roles must have direct contact with members as far as reasonably practicable. Branch Sec, Branch Chair, Membership &amp; recruitment sec, comms rep.  </a:t>
            </a:r>
            <a:r>
              <a:rPr lang="en-GB" sz="1200" b="1" kern="1200" dirty="0">
                <a:solidFill>
                  <a:schemeClr val="dk1"/>
                </a:solidFill>
                <a:effectLst/>
                <a:latin typeface="+mn-lt"/>
                <a:ea typeface="+mn-ea"/>
                <a:cs typeface="+mn-cs"/>
              </a:rPr>
              <a:t>(click 3)</a:t>
            </a:r>
            <a:endParaRPr lang="en-GB" sz="1200" kern="1200" dirty="0">
              <a:solidFill>
                <a:schemeClr val="dk1"/>
              </a:solidFill>
              <a:effectLst/>
              <a:latin typeface="+mn-lt"/>
              <a:ea typeface="+mn-ea"/>
              <a:cs typeface="+mn-cs"/>
            </a:endParaRPr>
          </a:p>
          <a:p>
            <a:pPr lvl="0"/>
            <a:r>
              <a:rPr lang="en-GB" sz="1200" kern="1200" dirty="0">
                <a:solidFill>
                  <a:schemeClr val="dk1"/>
                </a:solidFill>
                <a:effectLst/>
                <a:latin typeface="+mn-lt"/>
                <a:ea typeface="+mn-ea"/>
                <a:cs typeface="+mn-cs"/>
              </a:rPr>
              <a:t>Branch meeting where an issue can be raised and discussed, and a democratic decision can be voted on. Much of the vote is the course of action a representative(s) takes up </a:t>
            </a:r>
          </a:p>
          <a:p>
            <a:r>
              <a:rPr lang="en-GB" sz="1200" kern="1200" dirty="0">
                <a:solidFill>
                  <a:schemeClr val="dk1"/>
                </a:solidFill>
                <a:effectLst/>
                <a:latin typeface="+mn-lt"/>
                <a:ea typeface="+mn-ea"/>
                <a:cs typeface="+mn-cs"/>
              </a:rPr>
              <a:t>with management on behalf of the members.</a:t>
            </a:r>
          </a:p>
          <a:p>
            <a:pPr lvl="0"/>
            <a:r>
              <a:rPr lang="en-GB" sz="1200" kern="1200" dirty="0">
                <a:solidFill>
                  <a:schemeClr val="dk1"/>
                </a:solidFill>
                <a:effectLst/>
                <a:latin typeface="+mn-lt"/>
                <a:ea typeface="+mn-ea"/>
                <a:cs typeface="+mn-cs"/>
              </a:rPr>
              <a:t>It is sometimes difficult to attract members to branch meetings, apathy rules in most cases. Decisions still need to be made on the day-to-day business of the branch and to facilitate this, the branch of members elect a committee. </a:t>
            </a:r>
          </a:p>
          <a:p>
            <a:r>
              <a:rPr lang="en-GB" sz="1200" kern="1200" dirty="0">
                <a:solidFill>
                  <a:schemeClr val="dk1"/>
                </a:solidFill>
                <a:effectLst/>
                <a:latin typeface="+mn-lt"/>
                <a:ea typeface="+mn-ea"/>
                <a:cs typeface="+mn-cs"/>
              </a:rPr>
              <a:t>It’s important that all areas, grades, department and shifts all have representation on the committee and are communicated to before meetings happen to ensure the elected ‘rep’ has a true reflected voice of the area they represent. </a:t>
            </a:r>
            <a:endParaRPr lang="en-US" b="1" dirty="0"/>
          </a:p>
        </p:txBody>
      </p:sp>
      <p:sp>
        <p:nvSpPr>
          <p:cNvPr id="4" name="Slide Number Placeholder 3"/>
          <p:cNvSpPr>
            <a:spLocks noGrp="1"/>
          </p:cNvSpPr>
          <p:nvPr>
            <p:ph type="sldNum" sz="quarter" idx="10"/>
          </p:nvPr>
        </p:nvSpPr>
        <p:spPr/>
        <p:txBody>
          <a:bodyPr/>
          <a:lstStyle/>
          <a:p>
            <a:fld id="{5A3F4684-F84F-4E44-9D26-CB3898D7E83A}" type="slidenum">
              <a:rPr lang="en-US" smtClean="0"/>
              <a:t>6</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pPr lvl="0"/>
            <a:r>
              <a:rPr lang="en-GB" sz="1200" kern="1200" dirty="0">
                <a:solidFill>
                  <a:schemeClr val="dk1"/>
                </a:solidFill>
                <a:effectLst/>
                <a:latin typeface="+mn-lt"/>
                <a:ea typeface="+mn-ea"/>
                <a:cs typeface="+mn-cs"/>
              </a:rPr>
              <a:t>One of the main roles of the rep is guiding new members into the right branch</a:t>
            </a:r>
          </a:p>
          <a:p>
            <a:pPr lvl="0"/>
            <a:r>
              <a:rPr lang="en-GB" sz="1200" kern="1200" dirty="0">
                <a:solidFill>
                  <a:schemeClr val="dk1"/>
                </a:solidFill>
                <a:effectLst/>
                <a:latin typeface="+mn-lt"/>
                <a:ea typeface="+mn-ea"/>
                <a:cs typeface="+mn-cs"/>
              </a:rPr>
              <a:t>What do new members receive? Email from Prospect, possibly from M&amp;R sec welcome email, link to website</a:t>
            </a:r>
          </a:p>
          <a:p>
            <a:pPr lvl="0"/>
            <a:r>
              <a:rPr lang="en-GB" sz="1200" kern="1200" dirty="0">
                <a:solidFill>
                  <a:schemeClr val="dk1"/>
                </a:solidFill>
                <a:effectLst/>
                <a:latin typeface="+mn-lt"/>
                <a:ea typeface="+mn-ea"/>
                <a:cs typeface="+mn-cs"/>
              </a:rPr>
              <a:t>What do existing members receive? Changing preference and updating details. </a:t>
            </a:r>
          </a:p>
          <a:p>
            <a:r>
              <a:rPr lang="en-GB" sz="1200" kern="1200" dirty="0">
                <a:solidFill>
                  <a:schemeClr val="dk1"/>
                </a:solidFill>
                <a:effectLst/>
                <a:latin typeface="+mn-lt"/>
                <a:ea typeface="+mn-ea"/>
                <a:cs typeface="+mn-cs"/>
              </a:rPr>
              <a:t>Highlight why comms to a new member is important – inclusive, informed, awareness – how to build on this to develop member engagement. </a:t>
            </a:r>
          </a:p>
          <a:p>
            <a:pPr lvl="0"/>
            <a:r>
              <a:rPr lang="en-US" sz="1200" kern="1200" dirty="0">
                <a:solidFill>
                  <a:schemeClr val="dk1"/>
                </a:solidFill>
                <a:effectLst/>
                <a:latin typeface="+mn-lt"/>
                <a:ea typeface="+mn-ea"/>
                <a:cs typeface="+mn-cs"/>
              </a:rPr>
              <a:t>Try to remember what it feels like to be a member – what communications are useful, what is too much communication and what things were you frustrated about never receiving information about.</a:t>
            </a:r>
            <a:endParaRPr lang="en-GB" sz="1200" kern="1200" dirty="0">
              <a:solidFill>
                <a:schemeClr val="dk1"/>
              </a:solidFill>
              <a:effectLst/>
              <a:latin typeface="+mn-lt"/>
              <a:ea typeface="+mn-ea"/>
              <a:cs typeface="+mn-cs"/>
            </a:endParaRPr>
          </a:p>
          <a:p>
            <a:pPr lvl="0"/>
            <a:r>
              <a:rPr lang="en-US" sz="1200" kern="1200" dirty="0">
                <a:solidFill>
                  <a:schemeClr val="dk1"/>
                </a:solidFill>
                <a:effectLst/>
                <a:latin typeface="+mn-lt"/>
                <a:ea typeface="+mn-ea"/>
                <a:cs typeface="+mn-cs"/>
              </a:rPr>
              <a:t>It's important to put ourselves in our members’ shoes as this will promote a real understanding of how we can effectively communicate with members. However, it isn’t all down to the branch – a member must be engaged in the union as well, it’s important to highlight this when they are looking to join as members get the most from their membership when they use it.</a:t>
            </a:r>
            <a:endParaRPr lang="en-GB" sz="1200" kern="1200" dirty="0">
              <a:solidFill>
                <a:schemeClr val="dk1"/>
              </a:solidFill>
              <a:effectLst/>
              <a:latin typeface="+mn-lt"/>
              <a:ea typeface="+mn-ea"/>
              <a:cs typeface="+mn-cs"/>
            </a:endParaRPr>
          </a:p>
          <a:p>
            <a:r>
              <a:rPr lang="en-GB" sz="1200" kern="1200" dirty="0">
                <a:solidFill>
                  <a:schemeClr val="dk1"/>
                </a:solidFill>
                <a:effectLst/>
                <a:latin typeface="+mn-lt"/>
                <a:ea typeface="+mn-ea"/>
                <a:cs typeface="+mn-cs"/>
              </a:rPr>
              <a:t>If you have permission, you should be able to find out who is in your branch through the Knowledge hub.</a:t>
            </a:r>
            <a:endParaRPr lang="en-US" b="1" dirty="0"/>
          </a:p>
        </p:txBody>
      </p:sp>
      <p:sp>
        <p:nvSpPr>
          <p:cNvPr id="4" name="Slide Number Placeholder 3"/>
          <p:cNvSpPr>
            <a:spLocks noGrp="1"/>
          </p:cNvSpPr>
          <p:nvPr>
            <p:ph type="sldNum" sz="quarter" idx="10"/>
          </p:nvPr>
        </p:nvSpPr>
        <p:spPr/>
        <p:txBody>
          <a:bodyPr/>
          <a:lstStyle/>
          <a:p>
            <a:fld id="{5A3F4684-F84F-4E44-9D26-CB3898D7E83A}" type="slidenum">
              <a:rPr lang="en-US" smtClean="0"/>
              <a:t>7</a:t>
            </a:fld>
            <a:endParaRPr lang="en-US"/>
          </a:p>
        </p:txBody>
      </p:sp>
    </p:spTree>
    <p:extLst>
      <p:ext uri="{BB962C8B-B14F-4D97-AF65-F5344CB8AC3E}">
        <p14:creationId xmlns:p14="http://schemas.microsoft.com/office/powerpoint/2010/main" val="1778105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What do you need to know?</a:t>
            </a:r>
          </a:p>
          <a:p>
            <a:pPr lvl="0"/>
            <a:r>
              <a:rPr lang="en-GB" sz="1200" kern="1200" dirty="0">
                <a:solidFill>
                  <a:schemeClr val="tx1"/>
                </a:solidFill>
                <a:effectLst/>
                <a:latin typeface="+mn-lt"/>
                <a:ea typeface="+mn-ea"/>
                <a:cs typeface="+mn-cs"/>
              </a:rPr>
              <a:t>Where they work to be relevant for their workplace</a:t>
            </a:r>
          </a:p>
          <a:p>
            <a:pPr lvl="0"/>
            <a:r>
              <a:rPr lang="en-GB" sz="1200" kern="1200" dirty="0">
                <a:solidFill>
                  <a:schemeClr val="tx1"/>
                </a:solidFill>
                <a:effectLst/>
                <a:latin typeface="+mn-lt"/>
                <a:ea typeface="+mn-ea"/>
                <a:cs typeface="+mn-cs"/>
              </a:rPr>
              <a:t>Who they work for so pay and conditions can be improved</a:t>
            </a:r>
          </a:p>
          <a:p>
            <a:pPr lvl="0"/>
            <a:r>
              <a:rPr lang="en-GB" sz="1200" kern="1200" dirty="0">
                <a:solidFill>
                  <a:schemeClr val="tx1"/>
                </a:solidFill>
                <a:effectLst/>
                <a:latin typeface="+mn-lt"/>
                <a:ea typeface="+mn-ea"/>
                <a:cs typeface="+mn-cs"/>
              </a:rPr>
              <a:t>What their role is, so working conditions can be compared with others</a:t>
            </a:r>
          </a:p>
          <a:p>
            <a:r>
              <a:rPr lang="en-GB" sz="1200" kern="1200" dirty="0">
                <a:solidFill>
                  <a:schemeClr val="tx1"/>
                </a:solidFill>
                <a:effectLst/>
                <a:latin typeface="+mn-lt"/>
                <a:ea typeface="+mn-ea"/>
                <a:cs typeface="+mn-cs"/>
              </a:rPr>
              <a:t>How are you going to get that information?</a:t>
            </a:r>
          </a:p>
          <a:p>
            <a:pPr lvl="0"/>
            <a:r>
              <a:rPr lang="en-GB" sz="1200" kern="1200" dirty="0">
                <a:solidFill>
                  <a:schemeClr val="tx1"/>
                </a:solidFill>
                <a:effectLst/>
                <a:latin typeface="+mn-lt"/>
                <a:ea typeface="+mn-ea"/>
                <a:cs typeface="+mn-cs"/>
              </a:rPr>
              <a:t>What will be your foghorn message?</a:t>
            </a:r>
          </a:p>
          <a:p>
            <a:pPr lvl="0"/>
            <a:r>
              <a:rPr lang="en-GB" sz="1200" kern="1200" dirty="0">
                <a:solidFill>
                  <a:schemeClr val="tx1"/>
                </a:solidFill>
                <a:effectLst/>
                <a:latin typeface="+mn-lt"/>
                <a:ea typeface="+mn-ea"/>
                <a:cs typeface="+mn-cs"/>
              </a:rPr>
              <a:t>What campaigns are currently running</a:t>
            </a:r>
          </a:p>
          <a:p>
            <a:pPr lvl="0"/>
            <a:r>
              <a:rPr lang="en-GB" sz="1200" kern="1200" dirty="0">
                <a:solidFill>
                  <a:schemeClr val="tx1"/>
                </a:solidFill>
                <a:effectLst/>
                <a:latin typeface="+mn-lt"/>
                <a:ea typeface="+mn-ea"/>
                <a:cs typeface="+mn-cs"/>
              </a:rPr>
              <a:t>Next meetings</a:t>
            </a:r>
          </a:p>
          <a:p>
            <a:r>
              <a:rPr lang="en-GB" sz="1200" kern="1200" dirty="0">
                <a:solidFill>
                  <a:schemeClr val="tx1"/>
                </a:solidFill>
                <a:effectLst/>
                <a:latin typeface="+mn-lt"/>
                <a:ea typeface="+mn-ea"/>
                <a:cs typeface="+mn-cs"/>
              </a:rPr>
              <a:t>How can they contribute?</a:t>
            </a:r>
          </a:p>
          <a:p>
            <a:r>
              <a:rPr lang="en-GB" sz="1200" kern="1200" dirty="0">
                <a:solidFill>
                  <a:schemeClr val="tx1"/>
                </a:solidFill>
                <a:effectLst/>
                <a:latin typeface="+mn-lt"/>
                <a:ea typeface="+mn-ea"/>
                <a:cs typeface="+mn-cs"/>
              </a:rPr>
              <a:t>What is their role as a member? </a:t>
            </a:r>
          </a:p>
          <a:p>
            <a:r>
              <a:rPr lang="en-GB" sz="1200" kern="1200" dirty="0">
                <a:solidFill>
                  <a:schemeClr val="tx1"/>
                </a:solidFill>
                <a:effectLst/>
                <a:latin typeface="+mn-lt"/>
                <a:ea typeface="+mn-ea"/>
                <a:cs typeface="+mn-cs"/>
              </a:rPr>
              <a:t>The comms role should be seen to encourage and engage with newer members to ensure they are aware of their role. </a:t>
            </a:r>
          </a:p>
          <a:p>
            <a:r>
              <a:rPr lang="en-GB" sz="1200" kern="1200" dirty="0">
                <a:solidFill>
                  <a:schemeClr val="tx1"/>
                </a:solidFill>
                <a:effectLst/>
                <a:latin typeface="+mn-lt"/>
                <a:ea typeface="+mn-ea"/>
                <a:cs typeface="+mn-cs"/>
              </a:rPr>
              <a:t>Go over diagrams in the workbook (if needed) and cover off what comms reps will have access to and can organise. (more on the job spec &amp; tools later)</a:t>
            </a:r>
            <a:endParaRPr lang="en-GB" dirty="0"/>
          </a:p>
        </p:txBody>
      </p:sp>
      <p:sp>
        <p:nvSpPr>
          <p:cNvPr id="4" name="Slide Number Placeholder 3"/>
          <p:cNvSpPr>
            <a:spLocks noGrp="1"/>
          </p:cNvSpPr>
          <p:nvPr>
            <p:ph type="sldNum" sz="quarter" idx="5"/>
          </p:nvPr>
        </p:nvSpPr>
        <p:spPr/>
        <p:txBody>
          <a:bodyPr/>
          <a:lstStyle/>
          <a:p>
            <a:fld id="{F56A69E2-1062-43B3-A457-260BF2DDD7C9}" type="slidenum">
              <a:rPr lang="en-GB" smtClean="0"/>
              <a:t>8</a:t>
            </a:fld>
            <a:endParaRPr lang="en-GB"/>
          </a:p>
        </p:txBody>
      </p:sp>
    </p:spTree>
    <p:extLst>
      <p:ext uri="{BB962C8B-B14F-4D97-AF65-F5344CB8AC3E}">
        <p14:creationId xmlns:p14="http://schemas.microsoft.com/office/powerpoint/2010/main" val="1228914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section should be seen as a bit of clarification of what each role does – we’ve gone over the types of roles who communicate with members, now its drawing out a bit more about the job specs and what is expected of these roles.</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Confirming there are several rep/non rep roles which can assist with the comms work and then how the comms rep role differs to those other officers and the permissions they have. </a:t>
            </a:r>
          </a:p>
          <a:p>
            <a:pPr lvl="0"/>
            <a:r>
              <a:rPr lang="en-GB" sz="1200" kern="1200" dirty="0">
                <a:solidFill>
                  <a:schemeClr val="tx1"/>
                </a:solidFill>
                <a:effectLst/>
                <a:latin typeface="+mn-lt"/>
                <a:ea typeface="+mn-ea"/>
                <a:cs typeface="+mn-cs"/>
              </a:rPr>
              <a:t>Through Prospect you can access the Knowledge Hub and the Movement communication tool.</a:t>
            </a:r>
          </a:p>
          <a:p>
            <a:pPr lvl="0"/>
            <a:r>
              <a:rPr lang="en-GB" sz="1200" kern="1200" dirty="0">
                <a:solidFill>
                  <a:schemeClr val="tx1"/>
                </a:solidFill>
                <a:effectLst/>
                <a:latin typeface="+mn-lt"/>
                <a:ea typeface="+mn-ea"/>
                <a:cs typeface="+mn-cs"/>
              </a:rPr>
              <a:t>A comms rep role can send a bulk mail and can update the Knowledge Hub (just doesn’t have access to membership lists) This would be the decision of the Branch committee. It’s advised the comms rep and the M&amp;R sec work closely together for these purposes. </a:t>
            </a:r>
          </a:p>
          <a:p>
            <a:r>
              <a:rPr lang="en-GB" sz="1200" kern="1200" dirty="0">
                <a:solidFill>
                  <a:schemeClr val="tx1"/>
                </a:solidFill>
                <a:effectLst/>
                <a:latin typeface="+mn-lt"/>
                <a:ea typeface="+mn-ea"/>
                <a:cs typeface="+mn-cs"/>
              </a:rPr>
              <a:t>Refer to the workbook pages 20-22</a:t>
            </a:r>
            <a:endParaRPr lang="en-GB" dirty="0"/>
          </a:p>
        </p:txBody>
      </p:sp>
      <p:sp>
        <p:nvSpPr>
          <p:cNvPr id="4" name="Slide Number Placeholder 3"/>
          <p:cNvSpPr>
            <a:spLocks noGrp="1"/>
          </p:cNvSpPr>
          <p:nvPr>
            <p:ph type="sldNum" sz="quarter" idx="5"/>
          </p:nvPr>
        </p:nvSpPr>
        <p:spPr/>
        <p:txBody>
          <a:bodyPr/>
          <a:lstStyle/>
          <a:p>
            <a:fld id="{F56A69E2-1062-43B3-A457-260BF2DDD7C9}" type="slidenum">
              <a:rPr lang="en-GB" smtClean="0"/>
              <a:t>9</a:t>
            </a:fld>
            <a:endParaRPr lang="en-GB"/>
          </a:p>
        </p:txBody>
      </p:sp>
    </p:spTree>
    <p:extLst>
      <p:ext uri="{BB962C8B-B14F-4D97-AF65-F5344CB8AC3E}">
        <p14:creationId xmlns:p14="http://schemas.microsoft.com/office/powerpoint/2010/main" val="2515655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3.xml"/><Relationship Id="rId4"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6"/>
            <a:ext cx="7463608" cy="2097157"/>
          </a:xfrm>
        </p:spPr>
        <p:txBody>
          <a:bodyPr lIns="0" tIns="0" rIns="0" bIns="0" anchor="b">
            <a:noAutofit/>
          </a:bodyPr>
          <a:lstStyle>
            <a:lvl1pPr algn="l">
              <a:defRPr sz="5400">
                <a:solidFill>
                  <a:srgbClr val="28292B"/>
                </a:solidFill>
              </a:defRPr>
            </a:lvl1pPr>
          </a:lstStyle>
          <a:p>
            <a:r>
              <a:rPr lang="en-US"/>
              <a:t>Click to edit Master title style</a:t>
            </a:r>
            <a:endParaRPr lang="en-US" dirty="0"/>
          </a:p>
        </p:txBody>
      </p:sp>
      <p:sp>
        <p:nvSpPr>
          <p:cNvPr id="3" name="Subtitle 2"/>
          <p:cNvSpPr>
            <a:spLocks noGrp="1"/>
          </p:cNvSpPr>
          <p:nvPr>
            <p:ph type="subTitle" idx="1"/>
          </p:nvPr>
        </p:nvSpPr>
        <p:spPr>
          <a:xfrm>
            <a:off x="1484316" y="3602179"/>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026616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3493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a:t>To change the image format slide background</a:t>
            </a:r>
          </a:p>
        </p:txBody>
      </p:sp>
    </p:spTree>
    <p:extLst>
      <p:ext uri="{BB962C8B-B14F-4D97-AF65-F5344CB8AC3E}">
        <p14:creationId xmlns:p14="http://schemas.microsoft.com/office/powerpoint/2010/main" val="2837298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3460603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endParaRPr lang="en-US" dirty="0"/>
          </a:p>
        </p:txBody>
      </p:sp>
      <p:sp>
        <p:nvSpPr>
          <p:cNvPr id="3" name="Content Placeholder 2"/>
          <p:cNvSpPr>
            <a:spLocks noGrp="1"/>
          </p:cNvSpPr>
          <p:nvPr>
            <p:ph idx="1" hasCustomPrompt="1"/>
          </p:nvPr>
        </p:nvSpPr>
        <p:spPr>
          <a:xfrm>
            <a:off x="1475526"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9408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dirty="0"/>
              <a:t>To change the image format slide background</a:t>
            </a:r>
          </a:p>
        </p:txBody>
      </p:sp>
    </p:spTree>
    <p:extLst>
      <p:ext uri="{BB962C8B-B14F-4D97-AF65-F5344CB8AC3E}">
        <p14:creationId xmlns:p14="http://schemas.microsoft.com/office/powerpoint/2010/main" val="3133070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40480" y="642443"/>
            <a:ext cx="1805116" cy="907140"/>
          </a:xfrm>
          <a:prstGeom prst="rect">
            <a:avLst/>
          </a:prstGeom>
        </p:spPr>
      </p:pic>
      <p:sp>
        <p:nvSpPr>
          <p:cNvPr id="4" name="Title 1"/>
          <p:cNvSpPr>
            <a:spLocks noGrp="1"/>
          </p:cNvSpPr>
          <p:nvPr>
            <p:ph type="title" hasCustomPrompt="1"/>
          </p:nvPr>
        </p:nvSpPr>
        <p:spPr>
          <a:xfrm>
            <a:off x="1475524" y="1"/>
            <a:ext cx="6428763" cy="6858000"/>
          </a:xfrm>
        </p:spPr>
        <p:txBody>
          <a:bodyPr anchor="ctr" anchorCtr="0">
            <a:normAutofit/>
          </a:bodyPr>
          <a:lstStyle>
            <a:lvl1pPr>
              <a:defRPr sz="4000">
                <a:solidFill>
                  <a:schemeClr val="bg1"/>
                </a:solidFill>
              </a:defRPr>
            </a:lvl1pPr>
          </a:lstStyle>
          <a:p>
            <a:r>
              <a:rPr lang="en-US" dirty="0"/>
              <a:t>To change the image format slide background</a:t>
            </a:r>
          </a:p>
        </p:txBody>
      </p:sp>
    </p:spTree>
    <p:extLst>
      <p:ext uri="{BB962C8B-B14F-4D97-AF65-F5344CB8AC3E}">
        <p14:creationId xmlns:p14="http://schemas.microsoft.com/office/powerpoint/2010/main" val="4100135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4"/>
            <a:ext cx="7463608" cy="2097157"/>
          </a:xfrm>
        </p:spPr>
        <p:txBody>
          <a:bodyPr lIns="0" tIns="0" rIns="0" bIns="0" anchor="b">
            <a:noAutofit/>
          </a:bodyPr>
          <a:lstStyle>
            <a:lvl1pPr algn="l">
              <a:defRPr sz="5400">
                <a:solidFill>
                  <a:srgbClr val="28292B"/>
                </a:solidFill>
              </a:defRPr>
            </a:lvl1pPr>
          </a:lstStyle>
          <a:p>
            <a:r>
              <a:rPr lang="en-US"/>
              <a:t>Click to edit Master title style</a:t>
            </a:r>
            <a:endParaRPr lang="en-US" dirty="0"/>
          </a:p>
        </p:txBody>
      </p:sp>
      <p:sp>
        <p:nvSpPr>
          <p:cNvPr id="3" name="Subtitle 2"/>
          <p:cNvSpPr>
            <a:spLocks noGrp="1"/>
          </p:cNvSpPr>
          <p:nvPr>
            <p:ph type="subTitle" idx="1"/>
          </p:nvPr>
        </p:nvSpPr>
        <p:spPr>
          <a:xfrm>
            <a:off x="1484316" y="3602177"/>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09298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endParaRPr lang="en-US" dirty="0"/>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92010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dirty="0"/>
              <a:t>To change the image format slide background</a:t>
            </a:r>
          </a:p>
        </p:txBody>
      </p:sp>
    </p:spTree>
    <p:extLst>
      <p:ext uri="{BB962C8B-B14F-4D97-AF65-F5344CB8AC3E}">
        <p14:creationId xmlns:p14="http://schemas.microsoft.com/office/powerpoint/2010/main" val="954999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3" cy="6858000"/>
          </a:xfrm>
        </p:spPr>
        <p:txBody>
          <a:bodyPr anchor="ctr" anchorCtr="0">
            <a:normAutofit/>
          </a:bodyPr>
          <a:lstStyle>
            <a:lvl1pPr>
              <a:defRPr sz="4000">
                <a:solidFill>
                  <a:schemeClr val="bg1"/>
                </a:solidFill>
              </a:defRPr>
            </a:lvl1pPr>
          </a:lstStyle>
          <a:p>
            <a:r>
              <a:rPr lang="en-US" dirty="0"/>
              <a:t>To change the image format slide background</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1760" y="642443"/>
            <a:ext cx="1805116" cy="90714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68368" y="642443"/>
            <a:ext cx="1811215" cy="907140"/>
          </a:xfrm>
          <a:prstGeom prst="rect">
            <a:avLst/>
          </a:prstGeom>
        </p:spPr>
      </p:pic>
    </p:spTree>
    <p:extLst>
      <p:ext uri="{BB962C8B-B14F-4D97-AF65-F5344CB8AC3E}">
        <p14:creationId xmlns:p14="http://schemas.microsoft.com/office/powerpoint/2010/main" val="2064126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2579084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11.xml"/><Relationship Id="rId7" Type="http://schemas.openxmlformats.org/officeDocument/2006/relationships/image" Target="../media/image10.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4">
            <a:lumMod val="20000"/>
            <a:lumOff val="80000"/>
            <a:alpha val="10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7390" y="0"/>
            <a:ext cx="4134612" cy="6858000"/>
          </a:xfrm>
          <a:prstGeom prst="rect">
            <a:avLst/>
          </a:prstGeom>
        </p:spPr>
      </p:pic>
      <p:sp>
        <p:nvSpPr>
          <p:cNvPr id="2" name="Title Placeholder 1"/>
          <p:cNvSpPr>
            <a:spLocks noGrp="1"/>
          </p:cNvSpPr>
          <p:nvPr>
            <p:ph type="title"/>
          </p:nvPr>
        </p:nvSpPr>
        <p:spPr>
          <a:xfrm>
            <a:off x="1475518" y="1078904"/>
            <a:ext cx="7264031" cy="1468101"/>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475518" y="2832652"/>
            <a:ext cx="7264031" cy="326921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37433" y="642443"/>
            <a:ext cx="1811215" cy="907140"/>
          </a:xfrm>
          <a:prstGeom prst="rect">
            <a:avLst/>
          </a:prstGeom>
        </p:spPr>
      </p:pic>
    </p:spTree>
    <p:extLst>
      <p:ext uri="{BB962C8B-B14F-4D97-AF65-F5344CB8AC3E}">
        <p14:creationId xmlns:p14="http://schemas.microsoft.com/office/powerpoint/2010/main" val="30749537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4">
            <a:lumMod val="20000"/>
            <a:lumOff val="80000"/>
            <a:alpha val="1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27749" y="0"/>
            <a:ext cx="5064252" cy="6858000"/>
          </a:xfrm>
          <a:prstGeom prst="rect">
            <a:avLst/>
          </a:prstGeom>
        </p:spPr>
      </p:pic>
      <p:sp>
        <p:nvSpPr>
          <p:cNvPr id="2" name="Title Placeholder 1"/>
          <p:cNvSpPr>
            <a:spLocks noGrp="1"/>
          </p:cNvSpPr>
          <p:nvPr>
            <p:ph type="title"/>
          </p:nvPr>
        </p:nvSpPr>
        <p:spPr>
          <a:xfrm>
            <a:off x="1475517" y="1078904"/>
            <a:ext cx="7264031" cy="1468101"/>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475517" y="2832652"/>
            <a:ext cx="7264031" cy="326921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48712" y="642443"/>
            <a:ext cx="1811215" cy="907140"/>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1FDA44D9-8A1D-9B4A-BE86-98C2EC138EF4}"/>
              </a:ext>
            </a:extLst>
          </p:cNvPr>
          <p:cNvSpPr/>
          <p:nvPr/>
        </p:nvSpPr>
        <p:spPr>
          <a:xfrm>
            <a:off x="1475515" y="6387509"/>
            <a:ext cx="157114" cy="153888"/>
          </a:xfrm>
          <a:prstGeom prst="rect">
            <a:avLst/>
          </a:prstGeom>
        </p:spPr>
        <p:txBody>
          <a:bodyPr wrap="none" lIns="0" tIns="0" rIns="0" bIns="0">
            <a:spAutoFit/>
          </a:bodyPr>
          <a:lstStyle/>
          <a:p>
            <a:pPr algn="l"/>
            <a:fld id="{208D2F72-625E-9440-AB36-FB495C4B637D}" type="slidenum">
              <a:rPr lang="en-US" sz="1000" smtClean="0">
                <a:latin typeface="Arial" panose="020B0604020202020204" pitchFamily="34" charset="0"/>
                <a:cs typeface="Arial" panose="020B0604020202020204" pitchFamily="34" charset="0"/>
              </a:rPr>
              <a:t>‹#›</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214985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BE7CB504-F8E7-E845-88E9-9DCBB4148A84}"/>
              </a:ext>
            </a:extLst>
          </p:cNvPr>
          <p:cNvSpPr/>
          <p:nvPr userDrawn="1"/>
        </p:nvSpPr>
        <p:spPr>
          <a:xfrm>
            <a:off x="1475515" y="6387509"/>
            <a:ext cx="157094" cy="153888"/>
          </a:xfrm>
          <a:prstGeom prst="rect">
            <a:avLst/>
          </a:prstGeom>
        </p:spPr>
        <p:txBody>
          <a:bodyPr wrap="none" lIns="0" tIns="0" rIns="0" bIns="0">
            <a:spAutoFit/>
          </a:bodyPr>
          <a:lstStyle/>
          <a:p>
            <a:pPr algn="l"/>
            <a:fld id="{208D2F72-625E-9440-AB36-FB495C4B637D}" type="slidenum">
              <a:rPr lang="en-US" sz="1000" smtClean="0">
                <a:latin typeface="Arial" panose="020B0604020202020204" pitchFamily="34" charset="0"/>
                <a:cs typeface="Arial" panose="020B0604020202020204" pitchFamily="34" charset="0"/>
              </a:rPr>
              <a:t>‹#›</a:t>
            </a:fld>
            <a:endParaRPr 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478792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prospect.org.uk/how-to-use-the-the_union-knowledge-hub/" TargetMode="External"/><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bectu.org.uk/movement-email-guide-for-reps/" TargetMode="External"/><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7ED8B-B289-4B4B-82DB-E50EA870F822}"/>
              </a:ext>
            </a:extLst>
          </p:cNvPr>
          <p:cNvSpPr>
            <a:spLocks noGrp="1"/>
          </p:cNvSpPr>
          <p:nvPr>
            <p:ph type="ctrTitle"/>
          </p:nvPr>
        </p:nvSpPr>
        <p:spPr>
          <a:xfrm>
            <a:off x="612558" y="2041863"/>
            <a:ext cx="9667783" cy="1713391"/>
          </a:xfrm>
        </p:spPr>
        <p:txBody>
          <a:bodyPr/>
          <a:lstStyle/>
          <a:p>
            <a:r>
              <a:rPr lang="en-GB" dirty="0">
                <a:latin typeface="Arial"/>
                <a:cs typeface="Arial"/>
              </a:rPr>
              <a:t>Effective</a:t>
            </a:r>
            <a:br>
              <a:rPr lang="en-GB" dirty="0">
                <a:latin typeface="Arial"/>
                <a:cs typeface="Arial"/>
              </a:rPr>
            </a:br>
            <a:r>
              <a:rPr lang="en-GB" dirty="0">
                <a:latin typeface="Arial"/>
                <a:cs typeface="Arial"/>
              </a:rPr>
              <a:t>communications </a:t>
            </a:r>
            <a:br>
              <a:rPr lang="en-GB" dirty="0">
                <a:latin typeface="Arial"/>
                <a:cs typeface="Arial"/>
              </a:rPr>
            </a:br>
            <a:r>
              <a:rPr lang="en-GB" dirty="0">
                <a:latin typeface="Arial"/>
                <a:cs typeface="Arial"/>
              </a:rPr>
              <a:t>for union reps</a:t>
            </a:r>
          </a:p>
        </p:txBody>
      </p:sp>
      <p:sp>
        <p:nvSpPr>
          <p:cNvPr id="5" name="TextBox 4">
            <a:extLst>
              <a:ext uri="{FF2B5EF4-FFF2-40B4-BE49-F238E27FC236}">
                <a16:creationId xmlns:a16="http://schemas.microsoft.com/office/drawing/2014/main" id="{611810A8-1ADB-F04A-A9EC-3725650D9B83}"/>
              </a:ext>
            </a:extLst>
          </p:cNvPr>
          <p:cNvSpPr txBox="1"/>
          <p:nvPr/>
        </p:nvSpPr>
        <p:spPr>
          <a:xfrm>
            <a:off x="958788" y="3231472"/>
            <a:ext cx="6613471" cy="1815882"/>
          </a:xfrm>
          <a:prstGeom prst="rect">
            <a:avLst/>
          </a:prstGeom>
          <a:noFill/>
        </p:spPr>
        <p:txBody>
          <a:bodyPr wrap="square" lIns="91440" tIns="45720" rIns="91440" bIns="45720" anchor="t">
            <a:spAutoFit/>
          </a:bodyPr>
          <a:lstStyle/>
          <a:p>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7855857"/>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702AD-ABAB-4C3F-A383-6BCE1BC266C4}"/>
              </a:ext>
            </a:extLst>
          </p:cNvPr>
          <p:cNvSpPr>
            <a:spLocks noGrp="1"/>
          </p:cNvSpPr>
          <p:nvPr>
            <p:ph type="ctrTitle"/>
          </p:nvPr>
        </p:nvSpPr>
        <p:spPr>
          <a:xfrm>
            <a:off x="1249681" y="1117600"/>
            <a:ext cx="7708542" cy="2069483"/>
          </a:xfrm>
        </p:spPr>
        <p:txBody>
          <a:bodyPr/>
          <a:lstStyle/>
          <a:p>
            <a:r>
              <a:rPr lang="en-GB" sz="4000" dirty="0"/>
              <a:t>Activity C part 1</a:t>
            </a:r>
            <a:br>
              <a:rPr lang="en-GB" sz="4000" dirty="0"/>
            </a:br>
            <a:r>
              <a:rPr lang="en-GB" sz="4000" dirty="0"/>
              <a:t>What do effective communications look like?</a:t>
            </a:r>
          </a:p>
        </p:txBody>
      </p:sp>
      <p:sp>
        <p:nvSpPr>
          <p:cNvPr id="4" name="Content Placeholder 2">
            <a:extLst>
              <a:ext uri="{FF2B5EF4-FFF2-40B4-BE49-F238E27FC236}">
                <a16:creationId xmlns:a16="http://schemas.microsoft.com/office/drawing/2014/main" id="{8DD84D02-1DB5-CE4B-815C-1EB06AB91551}"/>
              </a:ext>
            </a:extLst>
          </p:cNvPr>
          <p:cNvSpPr txBox="1">
            <a:spLocks/>
          </p:cNvSpPr>
          <p:nvPr/>
        </p:nvSpPr>
        <p:spPr>
          <a:xfrm>
            <a:off x="1494614" y="2374693"/>
            <a:ext cx="7760988" cy="3139136"/>
          </a:xfrm>
          <a:prstGeom prst="rect">
            <a:avLst/>
          </a:prstGeom>
        </p:spPr>
        <p:txBody>
          <a:bodyPr vert="horz" lIns="0" tIns="0" rIns="0" bIns="0" rtlCol="0" anchor="t">
            <a:normAutofit/>
          </a:bodyPr>
          <a:lstStyle>
            <a:lvl1pPr marL="0" indent="0" algn="l" defTabSz="457200" rtl="0" eaLnBrk="1" latinLnBrk="0" hangingPunct="1">
              <a:spcBef>
                <a:spcPts val="1000"/>
              </a:spcBef>
              <a:spcAft>
                <a:spcPts val="0"/>
              </a:spcAft>
              <a:buClr>
                <a:srgbClr val="FBD603"/>
              </a:buClr>
              <a:buSzPct val="100000"/>
              <a:buFont typeface="Arial" charset="0"/>
              <a:buNone/>
              <a:defRPr sz="2800" kern="1200">
                <a:solidFill>
                  <a:schemeClr val="tx1">
                    <a:lumMod val="95000"/>
                    <a:lumOff val="5000"/>
                  </a:schemeClr>
                </a:solidFill>
                <a:latin typeface="Arial" charset="0"/>
                <a:ea typeface="Arial" charset="0"/>
                <a:cs typeface="Arial" charset="0"/>
              </a:defRPr>
            </a:lvl1pPr>
            <a:lvl2pPr marL="457200" indent="0" algn="ctr" defTabSz="457200" rtl="0" eaLnBrk="1" latinLnBrk="0" hangingPunct="1">
              <a:spcBef>
                <a:spcPts val="1000"/>
              </a:spcBef>
              <a:spcAft>
                <a:spcPts val="0"/>
              </a:spcAft>
              <a:buClr>
                <a:srgbClr val="FBD603"/>
              </a:buClr>
              <a:buSzPct val="100000"/>
              <a:buFont typeface="Arial" charset="0"/>
              <a:buNone/>
              <a:defRPr sz="2400" kern="1200">
                <a:solidFill>
                  <a:schemeClr val="tx1">
                    <a:tint val="75000"/>
                  </a:schemeClr>
                </a:solidFill>
                <a:latin typeface="Arial" charset="0"/>
                <a:ea typeface="Arial" charset="0"/>
                <a:cs typeface="Arial" charset="0"/>
              </a:defRPr>
            </a:lvl2pPr>
            <a:lvl3pPr marL="914400" indent="0" algn="ctr" defTabSz="457200" rtl="0" eaLnBrk="1" latinLnBrk="0" hangingPunct="1">
              <a:spcBef>
                <a:spcPts val="1000"/>
              </a:spcBef>
              <a:spcAft>
                <a:spcPts val="0"/>
              </a:spcAft>
              <a:buClr>
                <a:srgbClr val="FBD603"/>
              </a:buClr>
              <a:buSzPct val="100000"/>
              <a:buFont typeface="Arial" charset="0"/>
              <a:buNone/>
              <a:defRPr sz="2000" kern="1200">
                <a:solidFill>
                  <a:schemeClr val="tx1">
                    <a:tint val="75000"/>
                  </a:schemeClr>
                </a:solidFill>
                <a:latin typeface="Arial" charset="0"/>
                <a:ea typeface="Arial" charset="0"/>
                <a:cs typeface="Arial" charset="0"/>
              </a:defRPr>
            </a:lvl3pPr>
            <a:lvl4pPr marL="1371600" indent="0" algn="ctr" defTabSz="457200" rtl="0" eaLnBrk="1" latinLnBrk="0" hangingPunct="1">
              <a:spcBef>
                <a:spcPts val="1000"/>
              </a:spcBef>
              <a:spcAft>
                <a:spcPts val="0"/>
              </a:spcAft>
              <a:buClr>
                <a:srgbClr val="FBD603"/>
              </a:buClr>
              <a:buSzPct val="100000"/>
              <a:buFont typeface="Arial" charset="0"/>
              <a:buNone/>
              <a:defRPr sz="1800" kern="1200">
                <a:solidFill>
                  <a:schemeClr val="tx1">
                    <a:tint val="75000"/>
                  </a:schemeClr>
                </a:solidFill>
                <a:latin typeface="Arial" charset="0"/>
                <a:ea typeface="Arial" charset="0"/>
                <a:cs typeface="Arial" charset="0"/>
              </a:defRPr>
            </a:lvl4pPr>
            <a:lvl5pPr marL="1828800" indent="0" algn="ctr" defTabSz="457200" rtl="0" eaLnBrk="1" latinLnBrk="0" hangingPunct="1">
              <a:spcBef>
                <a:spcPts val="1000"/>
              </a:spcBef>
              <a:spcAft>
                <a:spcPts val="0"/>
              </a:spcAft>
              <a:buClr>
                <a:srgbClr val="FBD603"/>
              </a:buClr>
              <a:buSzPct val="100000"/>
              <a:buFont typeface="Arial" charset="0"/>
              <a:buNone/>
              <a:defRPr sz="1600" kern="1200">
                <a:solidFill>
                  <a:schemeClr val="tx1">
                    <a:tint val="75000"/>
                  </a:schemeClr>
                </a:solidFill>
                <a:latin typeface="Arial" charset="0"/>
                <a:ea typeface="Arial" charset="0"/>
                <a:cs typeface="Arial" charset="0"/>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endParaRPr lang="en-GB" dirty="0">
              <a:latin typeface="Arial"/>
              <a:cs typeface="Arial"/>
            </a:endParaRPr>
          </a:p>
          <a:p>
            <a:endParaRPr lang="en-GB" dirty="0"/>
          </a:p>
        </p:txBody>
      </p:sp>
      <p:sp>
        <p:nvSpPr>
          <p:cNvPr id="5" name="Content Placeholder 2">
            <a:extLst>
              <a:ext uri="{FF2B5EF4-FFF2-40B4-BE49-F238E27FC236}">
                <a16:creationId xmlns:a16="http://schemas.microsoft.com/office/drawing/2014/main" id="{F93F5B3D-34E7-9745-8636-FE2776C27219}"/>
              </a:ext>
            </a:extLst>
          </p:cNvPr>
          <p:cNvSpPr txBox="1">
            <a:spLocks/>
          </p:cNvSpPr>
          <p:nvPr/>
        </p:nvSpPr>
        <p:spPr>
          <a:xfrm>
            <a:off x="1299305" y="4048217"/>
            <a:ext cx="7202144" cy="1743972"/>
          </a:xfrm>
          <a:prstGeom prst="rect">
            <a:avLst/>
          </a:prstGeom>
        </p:spPr>
        <p:txBody>
          <a:bodyPr vert="horz" lIns="0" tIns="0" rIns="0" bIns="0" rtlCol="0" anchor="t">
            <a:normAutofit/>
          </a:bodyPr>
          <a:lstStyle>
            <a:lvl1pPr marL="0" indent="0" algn="l" defTabSz="457200" rtl="0" eaLnBrk="1" latinLnBrk="0" hangingPunct="1">
              <a:spcBef>
                <a:spcPts val="1000"/>
              </a:spcBef>
              <a:spcAft>
                <a:spcPts val="0"/>
              </a:spcAft>
              <a:buClr>
                <a:srgbClr val="FBD603"/>
              </a:buClr>
              <a:buSzPct val="100000"/>
              <a:buFont typeface="Arial" charset="0"/>
              <a:buNone/>
              <a:defRPr sz="2800" kern="1200">
                <a:solidFill>
                  <a:schemeClr val="tx1">
                    <a:lumMod val="95000"/>
                    <a:lumOff val="5000"/>
                  </a:schemeClr>
                </a:solidFill>
                <a:latin typeface="Arial" charset="0"/>
                <a:ea typeface="Arial" charset="0"/>
                <a:cs typeface="Arial" charset="0"/>
              </a:defRPr>
            </a:lvl1pPr>
            <a:lvl2pPr marL="457200" indent="0" algn="ctr" defTabSz="457200" rtl="0" eaLnBrk="1" latinLnBrk="0" hangingPunct="1">
              <a:spcBef>
                <a:spcPts val="1000"/>
              </a:spcBef>
              <a:spcAft>
                <a:spcPts val="0"/>
              </a:spcAft>
              <a:buClr>
                <a:srgbClr val="FBD603"/>
              </a:buClr>
              <a:buSzPct val="100000"/>
              <a:buFont typeface="Arial" charset="0"/>
              <a:buNone/>
              <a:defRPr sz="2400" kern="1200">
                <a:solidFill>
                  <a:schemeClr val="tx1">
                    <a:tint val="75000"/>
                  </a:schemeClr>
                </a:solidFill>
                <a:latin typeface="Arial" charset="0"/>
                <a:ea typeface="Arial" charset="0"/>
                <a:cs typeface="Arial" charset="0"/>
              </a:defRPr>
            </a:lvl2pPr>
            <a:lvl3pPr marL="914400" indent="0" algn="ctr" defTabSz="457200" rtl="0" eaLnBrk="1" latinLnBrk="0" hangingPunct="1">
              <a:spcBef>
                <a:spcPts val="1000"/>
              </a:spcBef>
              <a:spcAft>
                <a:spcPts val="0"/>
              </a:spcAft>
              <a:buClr>
                <a:srgbClr val="FBD603"/>
              </a:buClr>
              <a:buSzPct val="100000"/>
              <a:buFont typeface="Arial" charset="0"/>
              <a:buNone/>
              <a:defRPr sz="2000" kern="1200">
                <a:solidFill>
                  <a:schemeClr val="tx1">
                    <a:tint val="75000"/>
                  </a:schemeClr>
                </a:solidFill>
                <a:latin typeface="Arial" charset="0"/>
                <a:ea typeface="Arial" charset="0"/>
                <a:cs typeface="Arial" charset="0"/>
              </a:defRPr>
            </a:lvl3pPr>
            <a:lvl4pPr marL="1371600" indent="0" algn="ctr" defTabSz="457200" rtl="0" eaLnBrk="1" latinLnBrk="0" hangingPunct="1">
              <a:spcBef>
                <a:spcPts val="1000"/>
              </a:spcBef>
              <a:spcAft>
                <a:spcPts val="0"/>
              </a:spcAft>
              <a:buClr>
                <a:srgbClr val="FBD603"/>
              </a:buClr>
              <a:buSzPct val="100000"/>
              <a:buFont typeface="Arial" charset="0"/>
              <a:buNone/>
              <a:defRPr sz="1800" kern="1200">
                <a:solidFill>
                  <a:schemeClr val="tx1">
                    <a:tint val="75000"/>
                  </a:schemeClr>
                </a:solidFill>
                <a:latin typeface="Arial" charset="0"/>
                <a:ea typeface="Arial" charset="0"/>
                <a:cs typeface="Arial" charset="0"/>
              </a:defRPr>
            </a:lvl4pPr>
            <a:lvl5pPr marL="1828800" indent="0" algn="ctr" defTabSz="457200" rtl="0" eaLnBrk="1" latinLnBrk="0" hangingPunct="1">
              <a:spcBef>
                <a:spcPts val="1000"/>
              </a:spcBef>
              <a:spcAft>
                <a:spcPts val="0"/>
              </a:spcAft>
              <a:buClr>
                <a:srgbClr val="FBD603"/>
              </a:buClr>
              <a:buSzPct val="100000"/>
              <a:buFont typeface="Arial" charset="0"/>
              <a:buNone/>
              <a:defRPr sz="1600" kern="1200">
                <a:solidFill>
                  <a:schemeClr val="tx1">
                    <a:tint val="75000"/>
                  </a:schemeClr>
                </a:solidFill>
                <a:latin typeface="Arial" charset="0"/>
                <a:ea typeface="Arial" charset="0"/>
                <a:cs typeface="Arial" charset="0"/>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r>
              <a:rPr lang="en-GB" dirty="0">
                <a:latin typeface="Arial"/>
                <a:cs typeface="Arial"/>
              </a:rPr>
              <a:t>Let’s look at digital tools and channels of communication.</a:t>
            </a:r>
          </a:p>
          <a:p>
            <a:endParaRPr lang="en-GB" dirty="0"/>
          </a:p>
        </p:txBody>
      </p:sp>
    </p:spTree>
    <p:extLst>
      <p:ext uri="{BB962C8B-B14F-4D97-AF65-F5344CB8AC3E}">
        <p14:creationId xmlns:p14="http://schemas.microsoft.com/office/powerpoint/2010/main" val="66537807"/>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5D6FC-5438-4B61-B681-94C35D2015C0}"/>
              </a:ext>
            </a:extLst>
          </p:cNvPr>
          <p:cNvSpPr>
            <a:spLocks noGrp="1"/>
          </p:cNvSpPr>
          <p:nvPr>
            <p:ph type="title"/>
          </p:nvPr>
        </p:nvSpPr>
        <p:spPr/>
        <p:txBody>
          <a:bodyPr/>
          <a:lstStyle/>
          <a:p>
            <a:r>
              <a:rPr lang="en-GB" dirty="0"/>
              <a:t>Activity C part 2</a:t>
            </a:r>
          </a:p>
        </p:txBody>
      </p:sp>
      <p:sp>
        <p:nvSpPr>
          <p:cNvPr id="3" name="Content Placeholder 2">
            <a:extLst>
              <a:ext uri="{FF2B5EF4-FFF2-40B4-BE49-F238E27FC236}">
                <a16:creationId xmlns:a16="http://schemas.microsoft.com/office/drawing/2014/main" id="{CD31ACAE-FB5C-480F-8D21-8CC3AACF1C2C}"/>
              </a:ext>
            </a:extLst>
          </p:cNvPr>
          <p:cNvSpPr>
            <a:spLocks noGrp="1"/>
          </p:cNvSpPr>
          <p:nvPr>
            <p:ph idx="1"/>
          </p:nvPr>
        </p:nvSpPr>
        <p:spPr>
          <a:xfrm>
            <a:off x="1475525" y="3188043"/>
            <a:ext cx="5913816" cy="2782986"/>
          </a:xfrm>
        </p:spPr>
        <p:txBody>
          <a:bodyPr/>
          <a:lstStyle/>
          <a:p>
            <a:r>
              <a:rPr lang="en-GB" dirty="0"/>
              <a:t>Use the whiteboard to add a form of communication you currently use and add where it would sit</a:t>
            </a:r>
          </a:p>
        </p:txBody>
      </p:sp>
    </p:spTree>
    <p:extLst>
      <p:ext uri="{BB962C8B-B14F-4D97-AF65-F5344CB8AC3E}">
        <p14:creationId xmlns:p14="http://schemas.microsoft.com/office/powerpoint/2010/main" val="243123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D3BBD-AE49-41CA-BA13-B5FB40350632}"/>
              </a:ext>
            </a:extLst>
          </p:cNvPr>
          <p:cNvSpPr>
            <a:spLocks noGrp="1"/>
          </p:cNvSpPr>
          <p:nvPr>
            <p:ph type="title"/>
          </p:nvPr>
        </p:nvSpPr>
        <p:spPr/>
        <p:txBody>
          <a:bodyPr/>
          <a:lstStyle/>
          <a:p>
            <a:r>
              <a:rPr lang="en-GB" dirty="0"/>
              <a:t>Things to remember</a:t>
            </a:r>
          </a:p>
        </p:txBody>
      </p:sp>
      <p:sp>
        <p:nvSpPr>
          <p:cNvPr id="3" name="Content Placeholder 2">
            <a:extLst>
              <a:ext uri="{FF2B5EF4-FFF2-40B4-BE49-F238E27FC236}">
                <a16:creationId xmlns:a16="http://schemas.microsoft.com/office/drawing/2014/main" id="{DCE70CB9-9A97-415F-8358-64AFA075AE61}"/>
              </a:ext>
            </a:extLst>
          </p:cNvPr>
          <p:cNvSpPr>
            <a:spLocks noGrp="1"/>
          </p:cNvSpPr>
          <p:nvPr>
            <p:ph idx="1"/>
          </p:nvPr>
        </p:nvSpPr>
        <p:spPr/>
        <p:txBody>
          <a:bodyPr/>
          <a:lstStyle/>
          <a:p>
            <a:pPr marL="0" indent="0">
              <a:buNone/>
            </a:pPr>
            <a:endParaRPr lang="en-GB" dirty="0"/>
          </a:p>
          <a:p>
            <a:r>
              <a:rPr lang="en-GB" dirty="0"/>
              <a:t>Reps code of practice</a:t>
            </a:r>
          </a:p>
          <a:p>
            <a:r>
              <a:rPr lang="en-GB" dirty="0"/>
              <a:t>GDPR</a:t>
            </a:r>
          </a:p>
          <a:p>
            <a:endParaRPr lang="en-GB" dirty="0"/>
          </a:p>
        </p:txBody>
      </p:sp>
    </p:spTree>
    <p:extLst>
      <p:ext uri="{BB962C8B-B14F-4D97-AF65-F5344CB8AC3E}">
        <p14:creationId xmlns:p14="http://schemas.microsoft.com/office/powerpoint/2010/main" val="1545992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1343A-EA29-E13F-044D-0EB4EB6255FB}"/>
              </a:ext>
            </a:extLst>
          </p:cNvPr>
          <p:cNvSpPr>
            <a:spLocks noGrp="1"/>
          </p:cNvSpPr>
          <p:nvPr>
            <p:ph type="title"/>
          </p:nvPr>
        </p:nvSpPr>
        <p:spPr>
          <a:xfrm>
            <a:off x="594247" y="512618"/>
            <a:ext cx="7760988" cy="1008670"/>
          </a:xfrm>
        </p:spPr>
        <p:txBody>
          <a:bodyPr/>
          <a:lstStyle/>
          <a:p>
            <a:r>
              <a:rPr lang="en-GB" dirty="0">
                <a:latin typeface="Arial"/>
                <a:cs typeface="Arial"/>
              </a:rPr>
              <a:t>Code of Practice</a:t>
            </a:r>
            <a:endParaRPr lang="en-GB" dirty="0"/>
          </a:p>
        </p:txBody>
      </p:sp>
      <p:sp>
        <p:nvSpPr>
          <p:cNvPr id="3" name="Content Placeholder 2">
            <a:extLst>
              <a:ext uri="{FF2B5EF4-FFF2-40B4-BE49-F238E27FC236}">
                <a16:creationId xmlns:a16="http://schemas.microsoft.com/office/drawing/2014/main" id="{624BAADC-18D9-A600-3CBC-9D0EFA60AE7C}"/>
              </a:ext>
            </a:extLst>
          </p:cNvPr>
          <p:cNvSpPr>
            <a:spLocks noGrp="1"/>
          </p:cNvSpPr>
          <p:nvPr>
            <p:ph idx="1"/>
          </p:nvPr>
        </p:nvSpPr>
        <p:spPr>
          <a:xfrm>
            <a:off x="594247" y="1618361"/>
            <a:ext cx="9367171" cy="4311385"/>
          </a:xfrm>
        </p:spPr>
        <p:txBody>
          <a:bodyPr>
            <a:normAutofit fontScale="92500" lnSpcReduction="20000"/>
          </a:bodyPr>
          <a:lstStyle/>
          <a:p>
            <a:pPr marL="0" indent="0">
              <a:lnSpc>
                <a:spcPct val="115000"/>
              </a:lnSpc>
              <a:spcBef>
                <a:spcPts val="900"/>
              </a:spcBef>
              <a:buNone/>
            </a:pPr>
            <a:r>
              <a:rPr lang="en-GB" sz="2400" dirty="0">
                <a:effectLst/>
                <a:latin typeface="Arial" panose="020B0604020202020204" pitchFamily="34" charset="0"/>
                <a:ea typeface="Times" panose="02020603050405020304" pitchFamily="18" charset="0"/>
              </a:rPr>
              <a:t>In representing Prospect, representatives must: </a:t>
            </a:r>
          </a:p>
          <a:p>
            <a:pPr marL="342900" lvl="0" indent="-342900">
              <a:lnSpc>
                <a:spcPct val="115000"/>
              </a:lnSpc>
              <a:spcBef>
                <a:spcPts val="600"/>
              </a:spcBef>
              <a:buFont typeface="Symbol" panose="05050102010706020507" pitchFamily="18" charset="2"/>
              <a:buChar char=""/>
              <a:tabLst>
                <a:tab pos="215900" algn="l"/>
              </a:tabLst>
            </a:pPr>
            <a:r>
              <a:rPr lang="en-GB" sz="2400" dirty="0">
                <a:solidFill>
                  <a:srgbClr val="000000"/>
                </a:solidFill>
                <a:effectLst/>
                <a:latin typeface="Arial" panose="020B0604020202020204" pitchFamily="34" charset="0"/>
                <a:ea typeface="Times" panose="02020603050405020304" pitchFamily="18" charset="0"/>
              </a:rPr>
              <a:t>Only speak or act on behalf of Prospect when authorised to do so and clarify the capacity in which you are speaking.  </a:t>
            </a:r>
            <a:endParaRPr lang="en-GB" sz="2400" dirty="0">
              <a:effectLst/>
              <a:latin typeface="Arial" panose="020B0604020202020204" pitchFamily="34" charset="0"/>
              <a:ea typeface="Times" panose="02020603050405020304" pitchFamily="18" charset="0"/>
            </a:endParaRPr>
          </a:p>
          <a:p>
            <a:pPr marL="342900" lvl="0" indent="-342900">
              <a:lnSpc>
                <a:spcPct val="115000"/>
              </a:lnSpc>
              <a:spcBef>
                <a:spcPts val="600"/>
              </a:spcBef>
              <a:buFont typeface="Symbol" panose="05050102010706020507" pitchFamily="18" charset="2"/>
              <a:buChar char=""/>
              <a:tabLst>
                <a:tab pos="215900" algn="l"/>
              </a:tabLst>
            </a:pPr>
            <a:r>
              <a:rPr lang="en-GB" sz="2400" dirty="0">
                <a:solidFill>
                  <a:srgbClr val="000000"/>
                </a:solidFill>
                <a:effectLst/>
                <a:latin typeface="Arial" panose="020B0604020202020204" pitchFamily="34" charset="0"/>
                <a:ea typeface="Times" panose="02020603050405020304" pitchFamily="18" charset="0"/>
              </a:rPr>
              <a:t>Always be mindful of their responsibility to maintain and develop Prospect’s ethos and reputation. </a:t>
            </a:r>
            <a:endParaRPr lang="en-GB" sz="2400" dirty="0">
              <a:effectLst/>
              <a:latin typeface="Arial" panose="020B0604020202020204" pitchFamily="34" charset="0"/>
              <a:ea typeface="Times" panose="02020603050405020304" pitchFamily="18" charset="0"/>
            </a:endParaRPr>
          </a:p>
          <a:p>
            <a:pPr marL="342900" lvl="0" indent="-342900">
              <a:lnSpc>
                <a:spcPct val="115000"/>
              </a:lnSpc>
              <a:spcBef>
                <a:spcPts val="600"/>
              </a:spcBef>
              <a:buFont typeface="Symbol" panose="05050102010706020507" pitchFamily="18" charset="2"/>
              <a:buChar char=""/>
              <a:tabLst>
                <a:tab pos="215900" algn="l"/>
              </a:tabLst>
            </a:pPr>
            <a:r>
              <a:rPr lang="en-GB" sz="2400" dirty="0">
                <a:effectLst/>
                <a:latin typeface="Arial" panose="020B0604020202020204" pitchFamily="34" charset="0"/>
                <a:ea typeface="Times" panose="02020603050405020304" pitchFamily="18" charset="0"/>
              </a:rPr>
              <a:t>Declare any interests that may conflict with their role in Prospect, for example in a professional or political capacity. </a:t>
            </a:r>
          </a:p>
          <a:p>
            <a:pPr marL="342900" lvl="0" indent="-342900">
              <a:lnSpc>
                <a:spcPct val="115000"/>
              </a:lnSpc>
              <a:spcBef>
                <a:spcPts val="600"/>
              </a:spcBef>
              <a:buFont typeface="Symbol" panose="05050102010706020507" pitchFamily="18" charset="2"/>
              <a:buChar char=""/>
              <a:tabLst>
                <a:tab pos="215900" algn="l"/>
              </a:tabLst>
            </a:pPr>
            <a:r>
              <a:rPr lang="en-GB" sz="2400" dirty="0">
                <a:effectLst/>
                <a:latin typeface="Arial" panose="020B0604020202020204" pitchFamily="34" charset="0"/>
                <a:ea typeface="Times" panose="02020603050405020304" pitchFamily="18" charset="0"/>
              </a:rPr>
              <a:t>Respect confidentiality and ensure GDPR compliance in dealing with any documents, material, or devices containing confidential information.   </a:t>
            </a:r>
          </a:p>
          <a:p>
            <a:pPr marL="342900" lvl="0" indent="-342900">
              <a:lnSpc>
                <a:spcPct val="115000"/>
              </a:lnSpc>
              <a:spcBef>
                <a:spcPts val="600"/>
              </a:spcBef>
              <a:buFont typeface="Symbol" panose="05050102010706020507" pitchFamily="18" charset="2"/>
              <a:buChar char=""/>
              <a:tabLst>
                <a:tab pos="215900" algn="l"/>
              </a:tabLst>
            </a:pPr>
            <a:r>
              <a:rPr lang="en-GB" sz="2400" dirty="0">
                <a:effectLst/>
                <a:latin typeface="Arial" panose="020B0604020202020204" pitchFamily="34" charset="0"/>
                <a:ea typeface="Times" panose="02020603050405020304" pitchFamily="18" charset="0"/>
              </a:rPr>
              <a:t>Not bring Prospect into disrepute, including through the use of email, social and mainstream media and other internet sites.  </a:t>
            </a:r>
          </a:p>
          <a:p>
            <a:endParaRPr lang="en-GB" dirty="0"/>
          </a:p>
        </p:txBody>
      </p:sp>
    </p:spTree>
    <p:extLst>
      <p:ext uri="{BB962C8B-B14F-4D97-AF65-F5344CB8AC3E}">
        <p14:creationId xmlns:p14="http://schemas.microsoft.com/office/powerpoint/2010/main" val="1502315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639E2-723A-C113-4BF5-E066FF76A51B}"/>
              </a:ext>
            </a:extLst>
          </p:cNvPr>
          <p:cNvSpPr>
            <a:spLocks noGrp="1"/>
          </p:cNvSpPr>
          <p:nvPr>
            <p:ph type="title"/>
          </p:nvPr>
        </p:nvSpPr>
        <p:spPr>
          <a:xfrm>
            <a:off x="345989" y="481914"/>
            <a:ext cx="8890522" cy="861977"/>
          </a:xfrm>
        </p:spPr>
        <p:txBody>
          <a:bodyPr>
            <a:normAutofit/>
          </a:bodyPr>
          <a:lstStyle/>
          <a:p>
            <a:r>
              <a:rPr lang="en-GB" dirty="0">
                <a:latin typeface="Arial"/>
                <a:cs typeface="Arial"/>
              </a:rPr>
              <a:t>GDPR – 7 principles</a:t>
            </a:r>
            <a:endParaRPr lang="en-GB" dirty="0"/>
          </a:p>
        </p:txBody>
      </p:sp>
      <p:sp>
        <p:nvSpPr>
          <p:cNvPr id="3" name="Content Placeholder 2">
            <a:extLst>
              <a:ext uri="{FF2B5EF4-FFF2-40B4-BE49-F238E27FC236}">
                <a16:creationId xmlns:a16="http://schemas.microsoft.com/office/drawing/2014/main" id="{9DFAF201-2FB9-1F1D-6419-7DA510578F38}"/>
              </a:ext>
            </a:extLst>
          </p:cNvPr>
          <p:cNvSpPr>
            <a:spLocks noGrp="1"/>
          </p:cNvSpPr>
          <p:nvPr>
            <p:ph idx="1"/>
          </p:nvPr>
        </p:nvSpPr>
        <p:spPr>
          <a:xfrm>
            <a:off x="345989" y="1640078"/>
            <a:ext cx="9720649" cy="5217922"/>
          </a:xfrm>
        </p:spPr>
        <p:txBody>
          <a:bodyPr>
            <a:normAutofit fontScale="85000" lnSpcReduction="10000"/>
          </a:bodyPr>
          <a:lstStyle/>
          <a:p>
            <a:pPr marL="514350" indent="-514350">
              <a:buClrTx/>
              <a:buFont typeface="+mj-lt"/>
              <a:buAutoNum type="arabicPeriod"/>
            </a:pPr>
            <a:r>
              <a:rPr lang="en-GB" dirty="0"/>
              <a:t>Always use the bulk mail function or ‘bcc’ members in group emails. </a:t>
            </a:r>
          </a:p>
          <a:p>
            <a:pPr marL="514350" indent="-514350">
              <a:buClrTx/>
              <a:buFont typeface="+mj-lt"/>
              <a:buAutoNum type="arabicPeriod"/>
            </a:pPr>
            <a:r>
              <a:rPr lang="en-GB" dirty="0"/>
              <a:t>Ensuring if you’re using a workplace computer, understand who controls this information. </a:t>
            </a:r>
          </a:p>
          <a:p>
            <a:pPr marL="514350" indent="-514350">
              <a:buClrTx/>
              <a:buFont typeface="+mj-lt"/>
              <a:buAutoNum type="arabicPeriod"/>
            </a:pPr>
            <a:r>
              <a:rPr lang="en-GB" dirty="0"/>
              <a:t>Seek permission from manager/company to request facilities to do your union role in a safe way. </a:t>
            </a:r>
          </a:p>
          <a:p>
            <a:pPr marL="514350" indent="-514350">
              <a:buClrTx/>
              <a:buFont typeface="+mj-lt"/>
              <a:buAutoNum type="arabicPeriod"/>
            </a:pPr>
            <a:r>
              <a:rPr lang="en-GB" dirty="0"/>
              <a:t>If sending list of union members’ details, always password protect the document </a:t>
            </a:r>
          </a:p>
          <a:p>
            <a:pPr marL="514350" indent="-514350">
              <a:buClrTx/>
              <a:buFont typeface="+mj-lt"/>
              <a:buAutoNum type="arabicPeriod"/>
            </a:pPr>
            <a:r>
              <a:rPr lang="en-GB" dirty="0"/>
              <a:t>If you think you may have a data breach, contact the data protection officer </a:t>
            </a:r>
          </a:p>
          <a:p>
            <a:pPr marL="514350" indent="-514350">
              <a:buClrTx/>
              <a:buFont typeface="+mj-lt"/>
              <a:buAutoNum type="arabicPeriod"/>
            </a:pPr>
            <a:r>
              <a:rPr lang="en-GB" dirty="0"/>
              <a:t>Whatever media platforms you use as a branch ensure the union is aware and obtain the necessary permissions if required. </a:t>
            </a:r>
          </a:p>
          <a:p>
            <a:pPr marL="514350" indent="-514350">
              <a:buClrTx/>
              <a:buFont typeface="+mj-lt"/>
              <a:buAutoNum type="arabicPeriod"/>
            </a:pPr>
            <a:r>
              <a:rPr lang="en-GB" dirty="0"/>
              <a:t>Social media accounts should inform Comms and be followed by Comms.</a:t>
            </a:r>
          </a:p>
          <a:p>
            <a:pPr marL="0" indent="0">
              <a:buNone/>
            </a:pPr>
            <a:endParaRPr lang="en-GB" dirty="0"/>
          </a:p>
        </p:txBody>
      </p:sp>
    </p:spTree>
    <p:extLst>
      <p:ext uri="{BB962C8B-B14F-4D97-AF65-F5344CB8AC3E}">
        <p14:creationId xmlns:p14="http://schemas.microsoft.com/office/powerpoint/2010/main" val="3693260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E008C-8B10-A253-E4E5-DA3416FC3081}"/>
              </a:ext>
            </a:extLst>
          </p:cNvPr>
          <p:cNvSpPr>
            <a:spLocks noGrp="1"/>
          </p:cNvSpPr>
          <p:nvPr>
            <p:ph type="title"/>
          </p:nvPr>
        </p:nvSpPr>
        <p:spPr>
          <a:xfrm>
            <a:off x="875801" y="894271"/>
            <a:ext cx="9792987" cy="1547377"/>
          </a:xfrm>
        </p:spPr>
        <p:txBody>
          <a:bodyPr/>
          <a:lstStyle/>
          <a:p>
            <a:r>
              <a:rPr lang="en-GB" sz="3600" dirty="0">
                <a:latin typeface="Arial"/>
                <a:cs typeface="Arial"/>
              </a:rPr>
              <a:t>GDPR Individual rights &amp; direct marketing.</a:t>
            </a:r>
            <a:r>
              <a:rPr lang="en-GB" dirty="0">
                <a:latin typeface="Arial"/>
                <a:cs typeface="Arial"/>
              </a:rPr>
              <a:t> </a:t>
            </a:r>
            <a:endParaRPr lang="en-GB" dirty="0"/>
          </a:p>
        </p:txBody>
      </p:sp>
      <p:sp>
        <p:nvSpPr>
          <p:cNvPr id="3" name="Content Placeholder 2">
            <a:extLst>
              <a:ext uri="{FF2B5EF4-FFF2-40B4-BE49-F238E27FC236}">
                <a16:creationId xmlns:a16="http://schemas.microsoft.com/office/drawing/2014/main" id="{E3E1A967-A0D9-93DF-79CE-0D2C52B350B4}"/>
              </a:ext>
            </a:extLst>
          </p:cNvPr>
          <p:cNvSpPr>
            <a:spLocks noGrp="1"/>
          </p:cNvSpPr>
          <p:nvPr>
            <p:ph idx="1"/>
          </p:nvPr>
        </p:nvSpPr>
        <p:spPr/>
        <p:txBody>
          <a:bodyPr/>
          <a:lstStyle/>
          <a:p>
            <a:r>
              <a:rPr lang="en-GB" dirty="0"/>
              <a:t>Further guidance in the resource area</a:t>
            </a:r>
          </a:p>
          <a:p>
            <a:r>
              <a:rPr lang="en-GB" dirty="0"/>
              <a:t>See guidance on direct marketing and PECR 2003</a:t>
            </a:r>
          </a:p>
        </p:txBody>
      </p:sp>
    </p:spTree>
    <p:extLst>
      <p:ext uri="{BB962C8B-B14F-4D97-AF65-F5344CB8AC3E}">
        <p14:creationId xmlns:p14="http://schemas.microsoft.com/office/powerpoint/2010/main" val="41656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50FAF-1998-4B87-90C4-6FE8723115AD}"/>
              </a:ext>
            </a:extLst>
          </p:cNvPr>
          <p:cNvSpPr>
            <a:spLocks noGrp="1"/>
          </p:cNvSpPr>
          <p:nvPr>
            <p:ph type="title"/>
          </p:nvPr>
        </p:nvSpPr>
        <p:spPr>
          <a:xfrm>
            <a:off x="1475523" y="894271"/>
            <a:ext cx="7760988" cy="962238"/>
          </a:xfrm>
        </p:spPr>
        <p:txBody>
          <a:bodyPr/>
          <a:lstStyle/>
          <a:p>
            <a:r>
              <a:rPr lang="en-GB" dirty="0"/>
              <a:t>Activity D </a:t>
            </a:r>
          </a:p>
        </p:txBody>
      </p:sp>
      <p:sp>
        <p:nvSpPr>
          <p:cNvPr id="3" name="Content Placeholder 2">
            <a:extLst>
              <a:ext uri="{FF2B5EF4-FFF2-40B4-BE49-F238E27FC236}">
                <a16:creationId xmlns:a16="http://schemas.microsoft.com/office/drawing/2014/main" id="{2DA47012-A018-458C-8C0E-CB37DC6EEC69}"/>
              </a:ext>
            </a:extLst>
          </p:cNvPr>
          <p:cNvSpPr>
            <a:spLocks noGrp="1"/>
          </p:cNvSpPr>
          <p:nvPr>
            <p:ph idx="1"/>
          </p:nvPr>
        </p:nvSpPr>
        <p:spPr>
          <a:xfrm>
            <a:off x="1475523" y="2224563"/>
            <a:ext cx="7760988" cy="3139136"/>
          </a:xfrm>
        </p:spPr>
        <p:txBody>
          <a:bodyPr/>
          <a:lstStyle/>
          <a:p>
            <a:r>
              <a:rPr lang="en-GB" dirty="0"/>
              <a:t>What would you do if……</a:t>
            </a:r>
          </a:p>
          <a:p>
            <a:r>
              <a:rPr lang="en-GB" dirty="0"/>
              <a:t>Your tutor(s) will divide you into groups and give you one of the scenarios.</a:t>
            </a:r>
          </a:p>
          <a:p>
            <a:r>
              <a:rPr lang="en-GB" dirty="0"/>
              <a:t>Consider what your approach may be as the Communication Rep. </a:t>
            </a:r>
          </a:p>
        </p:txBody>
      </p:sp>
    </p:spTree>
    <p:extLst>
      <p:ext uri="{BB962C8B-B14F-4D97-AF65-F5344CB8AC3E}">
        <p14:creationId xmlns:p14="http://schemas.microsoft.com/office/powerpoint/2010/main" val="1378343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FEF34-8B59-1C11-14C0-F6DAD6BE44AF}"/>
              </a:ext>
            </a:extLst>
          </p:cNvPr>
          <p:cNvSpPr>
            <a:spLocks noGrp="1"/>
          </p:cNvSpPr>
          <p:nvPr>
            <p:ph type="title"/>
          </p:nvPr>
        </p:nvSpPr>
        <p:spPr/>
        <p:txBody>
          <a:bodyPr/>
          <a:lstStyle/>
          <a:p>
            <a:r>
              <a:rPr lang="en-GB" dirty="0">
                <a:latin typeface="Arial"/>
                <a:cs typeface="Arial"/>
              </a:rPr>
              <a:t>Break</a:t>
            </a:r>
            <a:endParaRPr lang="en-GB" dirty="0"/>
          </a:p>
        </p:txBody>
      </p:sp>
    </p:spTree>
    <p:extLst>
      <p:ext uri="{BB962C8B-B14F-4D97-AF65-F5344CB8AC3E}">
        <p14:creationId xmlns:p14="http://schemas.microsoft.com/office/powerpoint/2010/main" val="3527401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CED78-5632-959E-D579-71A12DBD2A34}"/>
              </a:ext>
            </a:extLst>
          </p:cNvPr>
          <p:cNvSpPr>
            <a:spLocks noGrp="1"/>
          </p:cNvSpPr>
          <p:nvPr>
            <p:ph type="title"/>
          </p:nvPr>
        </p:nvSpPr>
        <p:spPr>
          <a:xfrm>
            <a:off x="993879" y="13855"/>
            <a:ext cx="7760988" cy="1614685"/>
          </a:xfrm>
        </p:spPr>
        <p:txBody>
          <a:bodyPr/>
          <a:lstStyle/>
          <a:p>
            <a:r>
              <a:rPr lang="en-GB" dirty="0">
                <a:latin typeface="Arial"/>
                <a:cs typeface="Arial"/>
              </a:rPr>
              <a:t>Session 5 </a:t>
            </a:r>
            <a:br>
              <a:rPr lang="en-GB" dirty="0">
                <a:latin typeface="Arial"/>
                <a:cs typeface="Arial"/>
              </a:rPr>
            </a:br>
            <a:r>
              <a:rPr lang="en-GB" sz="2800" dirty="0">
                <a:solidFill>
                  <a:srgbClr val="404040"/>
                </a:solidFill>
                <a:latin typeface="Arial"/>
                <a:cs typeface="Arial"/>
              </a:rPr>
              <a:t>Common forms of union communication.</a:t>
            </a:r>
            <a:endParaRPr lang="en-GB" dirty="0">
              <a:latin typeface="Arial"/>
              <a:cs typeface="Arial"/>
            </a:endParaRPr>
          </a:p>
        </p:txBody>
      </p:sp>
      <p:sp>
        <p:nvSpPr>
          <p:cNvPr id="3" name="Content Placeholder 2">
            <a:extLst>
              <a:ext uri="{FF2B5EF4-FFF2-40B4-BE49-F238E27FC236}">
                <a16:creationId xmlns:a16="http://schemas.microsoft.com/office/drawing/2014/main" id="{862182A6-9A85-2D39-C59A-9ECE443F4279}"/>
              </a:ext>
            </a:extLst>
          </p:cNvPr>
          <p:cNvSpPr>
            <a:spLocks noGrp="1"/>
          </p:cNvSpPr>
          <p:nvPr>
            <p:ph idx="1"/>
          </p:nvPr>
        </p:nvSpPr>
        <p:spPr>
          <a:xfrm>
            <a:off x="993879" y="1795625"/>
            <a:ext cx="9954860" cy="4674447"/>
          </a:xfrm>
        </p:spPr>
        <p:txBody>
          <a:bodyPr vert="horz" lIns="0" tIns="0" rIns="0" bIns="0" rtlCol="0" anchor="t">
            <a:normAutofit lnSpcReduction="10000"/>
          </a:bodyPr>
          <a:lstStyle/>
          <a:p>
            <a:r>
              <a:rPr lang="en-GB" dirty="0">
                <a:latin typeface="Arial"/>
                <a:cs typeface="Arial"/>
              </a:rPr>
              <a:t>Email (</a:t>
            </a:r>
            <a:r>
              <a:rPr lang="en-GB" dirty="0"/>
              <a:t>Movement email tool)</a:t>
            </a:r>
          </a:p>
          <a:p>
            <a:r>
              <a:rPr lang="en-GB" dirty="0"/>
              <a:t>Newsletters (Branch Knowledge Hub pages)</a:t>
            </a:r>
          </a:p>
          <a:p>
            <a:r>
              <a:rPr lang="en-GB" dirty="0">
                <a:latin typeface="Arial"/>
                <a:cs typeface="Arial"/>
              </a:rPr>
              <a:t>Member meetings</a:t>
            </a:r>
            <a:endParaRPr lang="en-GB" dirty="0"/>
          </a:p>
          <a:p>
            <a:r>
              <a:rPr lang="en-GB" dirty="0">
                <a:latin typeface="Arial"/>
                <a:cs typeface="Arial"/>
              </a:rPr>
              <a:t>Video meetings &amp; webinars (teams/Zoom) Branded templates</a:t>
            </a:r>
            <a:endParaRPr lang="en-GB" dirty="0"/>
          </a:p>
          <a:p>
            <a:r>
              <a:rPr lang="en-GB" dirty="0">
                <a:latin typeface="Arial"/>
                <a:cs typeface="Arial"/>
              </a:rPr>
              <a:t>Branch networking (WhatsApp, etc)</a:t>
            </a:r>
          </a:p>
          <a:p>
            <a:pPr marL="0" indent="0">
              <a:buNone/>
            </a:pPr>
            <a:r>
              <a:rPr lang="en-GB" b="1" dirty="0">
                <a:latin typeface="Arial"/>
                <a:cs typeface="Arial"/>
              </a:rPr>
              <a:t>Through FTO/comms</a:t>
            </a:r>
          </a:p>
          <a:p>
            <a:r>
              <a:rPr lang="en-GB" dirty="0">
                <a:latin typeface="Arial"/>
                <a:cs typeface="Arial"/>
              </a:rPr>
              <a:t>Surveys</a:t>
            </a:r>
            <a:endParaRPr lang="en-GB" dirty="0"/>
          </a:p>
          <a:p>
            <a:r>
              <a:rPr lang="en-GB" dirty="0">
                <a:latin typeface="Arial"/>
                <a:cs typeface="Arial"/>
              </a:rPr>
              <a:t>Thru Text/</a:t>
            </a:r>
            <a:r>
              <a:rPr lang="en-GB" dirty="0" err="1">
                <a:latin typeface="Arial"/>
                <a:cs typeface="Arial"/>
              </a:rPr>
              <a:t>SendMode</a:t>
            </a:r>
            <a:endParaRPr lang="en-GB" dirty="0">
              <a:latin typeface="Arial"/>
              <a:cs typeface="Arial"/>
            </a:endParaRPr>
          </a:p>
          <a:p>
            <a:endParaRPr lang="en-GB" dirty="0"/>
          </a:p>
        </p:txBody>
      </p:sp>
    </p:spTree>
    <p:extLst>
      <p:ext uri="{BB962C8B-B14F-4D97-AF65-F5344CB8AC3E}">
        <p14:creationId xmlns:p14="http://schemas.microsoft.com/office/powerpoint/2010/main" val="2296490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979" y="441009"/>
            <a:ext cx="7760988" cy="1086929"/>
          </a:xfrm>
        </p:spPr>
        <p:txBody>
          <a:bodyPr>
            <a:noAutofit/>
          </a:bodyPr>
          <a:lstStyle/>
          <a:p>
            <a:r>
              <a:rPr lang="en-GB" dirty="0"/>
              <a:t>Knowledge Hub</a:t>
            </a:r>
          </a:p>
        </p:txBody>
      </p:sp>
      <p:sp>
        <p:nvSpPr>
          <p:cNvPr id="3" name="Content Placeholder 2"/>
          <p:cNvSpPr>
            <a:spLocks noGrp="1"/>
          </p:cNvSpPr>
          <p:nvPr>
            <p:ph idx="1"/>
          </p:nvPr>
        </p:nvSpPr>
        <p:spPr>
          <a:xfrm>
            <a:off x="450287" y="1527938"/>
            <a:ext cx="8194950" cy="4906846"/>
          </a:xfrm>
        </p:spPr>
        <p:txBody>
          <a:bodyPr vert="horz" lIns="0" tIns="0" rIns="0" bIns="0" rtlCol="0" anchor="t">
            <a:noAutofit/>
          </a:bodyPr>
          <a:lstStyle/>
          <a:p>
            <a:pPr>
              <a:buClr>
                <a:schemeClr val="tx1"/>
              </a:buClr>
            </a:pPr>
            <a:r>
              <a:rPr lang="en-GB" sz="2400" dirty="0">
                <a:latin typeface="Arial"/>
                <a:cs typeface="Arial"/>
              </a:rPr>
              <a:t>Web pages, online resources and membership lists for your branch.</a:t>
            </a:r>
          </a:p>
          <a:p>
            <a:pPr>
              <a:buClr>
                <a:schemeClr val="tx1"/>
              </a:buClr>
            </a:pPr>
            <a:r>
              <a:rPr lang="en-GB" sz="2400" i="1" dirty="0"/>
              <a:t>Chairs, Vice Chairs, Secretaries, Assistant Secretaries and Communications Representatives </a:t>
            </a:r>
            <a:r>
              <a:rPr lang="en-GB" sz="2400" b="1" dirty="0"/>
              <a:t>can update web pages and resources</a:t>
            </a:r>
          </a:p>
          <a:p>
            <a:pPr>
              <a:buClr>
                <a:schemeClr val="tx1"/>
              </a:buClr>
            </a:pPr>
            <a:r>
              <a:rPr lang="en-GB" sz="2400" i="1" dirty="0"/>
              <a:t>Chairs, Vice Chairs, Secretaries, Assistant Secretaries, Membership and Recruitment Secretaries and Organising Representatives</a:t>
            </a:r>
            <a:r>
              <a:rPr lang="en-GB" sz="2400" dirty="0"/>
              <a:t> </a:t>
            </a:r>
            <a:r>
              <a:rPr lang="en-GB" sz="2400" b="1" dirty="0"/>
              <a:t>can see membership lists.</a:t>
            </a:r>
            <a:endParaRPr lang="en-GB" sz="2400" b="1" i="1" dirty="0"/>
          </a:p>
          <a:p>
            <a:pPr>
              <a:buClr>
                <a:schemeClr val="tx1"/>
              </a:buClr>
            </a:pPr>
            <a:r>
              <a:rPr lang="en-GB" sz="2400" b="1" dirty="0">
                <a:latin typeface="Arial"/>
                <a:cs typeface="Arial"/>
              </a:rPr>
              <a:t>Movement</a:t>
            </a:r>
            <a:r>
              <a:rPr lang="en-GB" sz="2400" dirty="0">
                <a:latin typeface="Arial"/>
                <a:cs typeface="Arial"/>
              </a:rPr>
              <a:t>, a new communication tool (bulk mailer), is now available.</a:t>
            </a:r>
          </a:p>
          <a:p>
            <a:pPr>
              <a:buClr>
                <a:schemeClr val="tx1"/>
              </a:buClr>
            </a:pPr>
            <a:r>
              <a:rPr lang="en-GB" sz="2400" dirty="0">
                <a:hlinkClick r:id="rId3"/>
              </a:rPr>
              <a:t>How to use the Prospect Knowledge Hub | Prospect</a:t>
            </a:r>
            <a:r>
              <a:rPr lang="en-GB" sz="2400" dirty="0">
                <a:latin typeface="Arial"/>
                <a:cs typeface="Arial"/>
              </a:rPr>
              <a:t> </a:t>
            </a:r>
          </a:p>
          <a:p>
            <a:pPr>
              <a:buClr>
                <a:schemeClr val="tx1"/>
              </a:buClr>
            </a:pPr>
            <a:r>
              <a:rPr lang="en-GB" sz="1400" dirty="0">
                <a:latin typeface="Arial"/>
                <a:cs typeface="Arial"/>
                <a:hlinkClick r:id="rId3"/>
              </a:rPr>
              <a:t>https://prospect.org.uk/how-to-use-the-the_union-knowledge-hub/</a:t>
            </a:r>
          </a:p>
          <a:p>
            <a:pPr>
              <a:buClr>
                <a:schemeClr val="tx1"/>
              </a:buClr>
            </a:pPr>
            <a:endParaRPr lang="en-GB" sz="1400" dirty="0">
              <a:latin typeface="Arial"/>
              <a:cs typeface="Arial"/>
            </a:endParaRPr>
          </a:p>
        </p:txBody>
      </p:sp>
    </p:spTree>
    <p:extLst>
      <p:ext uri="{BB962C8B-B14F-4D97-AF65-F5344CB8AC3E}">
        <p14:creationId xmlns:p14="http://schemas.microsoft.com/office/powerpoint/2010/main" val="3479891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5722F-BD67-7742-868F-DF6473B590BD}"/>
              </a:ext>
            </a:extLst>
          </p:cNvPr>
          <p:cNvSpPr>
            <a:spLocks noGrp="1"/>
          </p:cNvSpPr>
          <p:nvPr>
            <p:ph type="title"/>
          </p:nvPr>
        </p:nvSpPr>
        <p:spPr>
          <a:xfrm>
            <a:off x="1475524" y="437071"/>
            <a:ext cx="7760988" cy="1653210"/>
          </a:xfrm>
        </p:spPr>
        <p:txBody>
          <a:bodyPr/>
          <a:lstStyle/>
          <a:p>
            <a:r>
              <a:rPr lang="en-US" dirty="0"/>
              <a:t>Learning Outcomes</a:t>
            </a:r>
          </a:p>
        </p:txBody>
      </p:sp>
      <p:sp>
        <p:nvSpPr>
          <p:cNvPr id="3" name="Content Placeholder 2">
            <a:extLst>
              <a:ext uri="{FF2B5EF4-FFF2-40B4-BE49-F238E27FC236}">
                <a16:creationId xmlns:a16="http://schemas.microsoft.com/office/drawing/2014/main" id="{35A88BB5-E50D-DF4B-B427-969A8B422C74}"/>
              </a:ext>
            </a:extLst>
          </p:cNvPr>
          <p:cNvSpPr>
            <a:spLocks noGrp="1"/>
          </p:cNvSpPr>
          <p:nvPr>
            <p:ph idx="1"/>
          </p:nvPr>
        </p:nvSpPr>
        <p:spPr>
          <a:xfrm>
            <a:off x="1475524" y="2320905"/>
            <a:ext cx="7760988" cy="3139136"/>
          </a:xfrm>
        </p:spPr>
        <p:txBody>
          <a:bodyPr>
            <a:normAutofit/>
          </a:bodyPr>
          <a:lstStyle/>
          <a:p>
            <a:r>
              <a:rPr lang="en-US" dirty="0"/>
              <a:t>What makes a good communicator?</a:t>
            </a:r>
          </a:p>
          <a:p>
            <a:r>
              <a:rPr lang="en-US" dirty="0"/>
              <a:t>Variety of union communication roles and their purpose?</a:t>
            </a:r>
          </a:p>
          <a:p>
            <a:r>
              <a:rPr lang="en-US" dirty="0"/>
              <a:t>Exploring communications tools available and channels available and how to use them</a:t>
            </a:r>
          </a:p>
          <a:p>
            <a:r>
              <a:rPr lang="en-US" dirty="0"/>
              <a:t>Health check and planning next steps</a:t>
            </a:r>
          </a:p>
          <a:p>
            <a:endParaRPr lang="en-US" dirty="0"/>
          </a:p>
        </p:txBody>
      </p:sp>
    </p:spTree>
    <p:extLst>
      <p:ext uri="{BB962C8B-B14F-4D97-AF65-F5344CB8AC3E}">
        <p14:creationId xmlns:p14="http://schemas.microsoft.com/office/powerpoint/2010/main" val="305317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B35F1-8128-6268-31AE-8CA4FE275781}"/>
              </a:ext>
            </a:extLst>
          </p:cNvPr>
          <p:cNvSpPr>
            <a:spLocks noGrp="1"/>
          </p:cNvSpPr>
          <p:nvPr>
            <p:ph type="title"/>
          </p:nvPr>
        </p:nvSpPr>
        <p:spPr/>
        <p:txBody>
          <a:bodyPr/>
          <a:lstStyle/>
          <a:p>
            <a:r>
              <a:rPr lang="en-GB">
                <a:latin typeface="Arial"/>
                <a:cs typeface="Arial"/>
              </a:rPr>
              <a:t>Movement</a:t>
            </a:r>
            <a:endParaRPr lang="en-GB"/>
          </a:p>
        </p:txBody>
      </p:sp>
      <p:sp>
        <p:nvSpPr>
          <p:cNvPr id="3" name="Content Placeholder 2">
            <a:extLst>
              <a:ext uri="{FF2B5EF4-FFF2-40B4-BE49-F238E27FC236}">
                <a16:creationId xmlns:a16="http://schemas.microsoft.com/office/drawing/2014/main" id="{C0E9604E-BDF4-021A-5C39-A99FB121C60E}"/>
              </a:ext>
            </a:extLst>
          </p:cNvPr>
          <p:cNvSpPr>
            <a:spLocks noGrp="1"/>
          </p:cNvSpPr>
          <p:nvPr>
            <p:ph idx="1"/>
          </p:nvPr>
        </p:nvSpPr>
        <p:spPr/>
        <p:txBody>
          <a:bodyPr vert="horz" lIns="0" tIns="0" rIns="0" bIns="0" rtlCol="0" anchor="t">
            <a:normAutofit/>
          </a:bodyPr>
          <a:lstStyle/>
          <a:p>
            <a:pPr marL="0" indent="0">
              <a:buNone/>
            </a:pPr>
            <a:r>
              <a:rPr lang="en-GB" dirty="0">
                <a:latin typeface="Arial"/>
                <a:cs typeface="Arial"/>
              </a:rPr>
              <a:t>Movement is the new tool to safely contact your members. Video link included and extra content </a:t>
            </a:r>
            <a:r>
              <a:rPr lang="en-GB">
                <a:latin typeface="Arial"/>
                <a:cs typeface="Arial"/>
              </a:rPr>
              <a:t>on the course resource page </a:t>
            </a:r>
            <a:endParaRPr lang="en-GB"/>
          </a:p>
          <a:p>
            <a:pPr marL="0" indent="0">
              <a:buNone/>
            </a:pPr>
            <a:r>
              <a:rPr lang="en-GB" dirty="0">
                <a:latin typeface="Arial"/>
                <a:cs typeface="Arial"/>
              </a:rPr>
              <a:t>https://prospect.org.uk/course-resources/</a:t>
            </a:r>
            <a:endParaRPr lang="en-GB" dirty="0"/>
          </a:p>
          <a:p>
            <a:pPr marL="0" indent="0">
              <a:buNone/>
            </a:pPr>
            <a:r>
              <a:rPr lang="en-GB" dirty="0">
                <a:latin typeface="Arial"/>
                <a:cs typeface="Arial"/>
                <a:hlinkClick r:id="rId3"/>
              </a:rPr>
              <a:t>https://bectu.org.uk/movement-email-guide-for-reps/</a:t>
            </a:r>
            <a:endParaRPr lang="en-GB" dirty="0">
              <a:hlinkClick r:id="rId3"/>
            </a:endParaRPr>
          </a:p>
          <a:p>
            <a:pPr marL="0" indent="0">
              <a:buNone/>
            </a:pPr>
            <a:endParaRPr lang="en-GB" dirty="0"/>
          </a:p>
          <a:p>
            <a:endParaRPr lang="en-GB"/>
          </a:p>
          <a:p>
            <a:endParaRPr lang="en-GB"/>
          </a:p>
        </p:txBody>
      </p:sp>
    </p:spTree>
    <p:extLst>
      <p:ext uri="{BB962C8B-B14F-4D97-AF65-F5344CB8AC3E}">
        <p14:creationId xmlns:p14="http://schemas.microsoft.com/office/powerpoint/2010/main" val="805729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AI-generated content may be incorrect.">
            <a:extLst>
              <a:ext uri="{FF2B5EF4-FFF2-40B4-BE49-F238E27FC236}">
                <a16:creationId xmlns:a16="http://schemas.microsoft.com/office/drawing/2014/main" id="{885E1560-D8EB-5E97-7137-579C2507BDCE}"/>
              </a:ext>
            </a:extLst>
          </p:cNvPr>
          <p:cNvPicPr>
            <a:picLocks noChangeAspect="1"/>
          </p:cNvPicPr>
          <p:nvPr/>
        </p:nvPicPr>
        <p:blipFill>
          <a:blip r:embed="rId2"/>
          <a:stretch>
            <a:fillRect/>
          </a:stretch>
        </p:blipFill>
        <p:spPr>
          <a:xfrm>
            <a:off x="938210" y="100641"/>
            <a:ext cx="11250108" cy="6757359"/>
          </a:xfrm>
          <a:prstGeom prst="rect">
            <a:avLst/>
          </a:prstGeom>
        </p:spPr>
      </p:pic>
    </p:spTree>
    <p:extLst>
      <p:ext uri="{BB962C8B-B14F-4D97-AF65-F5344CB8AC3E}">
        <p14:creationId xmlns:p14="http://schemas.microsoft.com/office/powerpoint/2010/main" val="1637437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D61CE-3ECC-4405-9C07-FAD4C62409D7}"/>
              </a:ext>
            </a:extLst>
          </p:cNvPr>
          <p:cNvSpPr>
            <a:spLocks noGrp="1"/>
          </p:cNvSpPr>
          <p:nvPr>
            <p:ph type="title"/>
          </p:nvPr>
        </p:nvSpPr>
        <p:spPr>
          <a:xfrm>
            <a:off x="740867" y="961210"/>
            <a:ext cx="7760988" cy="1653210"/>
          </a:xfrm>
        </p:spPr>
        <p:txBody>
          <a:bodyPr>
            <a:normAutofit/>
          </a:bodyPr>
          <a:lstStyle/>
          <a:p>
            <a:r>
              <a:rPr lang="en-GB" sz="4400" dirty="0">
                <a:effectLst/>
                <a:latin typeface="Arial" panose="020B0604020202020204" pitchFamily="34" charset="0"/>
                <a:ea typeface="Calibri" panose="020F0502020204030204" pitchFamily="34" charset="0"/>
                <a:cs typeface="Arial" panose="020B0604020202020204" pitchFamily="34" charset="0"/>
              </a:rPr>
              <a:t>Prospect/Bectu Websites: public site </a:t>
            </a:r>
            <a:endParaRPr lang="en-GB" sz="8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2FA7EE4-DF60-4235-BE10-86890A4E0C9D}"/>
              </a:ext>
            </a:extLst>
          </p:cNvPr>
          <p:cNvSpPr>
            <a:spLocks noGrp="1"/>
          </p:cNvSpPr>
          <p:nvPr>
            <p:ph idx="1"/>
          </p:nvPr>
        </p:nvSpPr>
        <p:spPr>
          <a:xfrm>
            <a:off x="620901" y="2757654"/>
            <a:ext cx="7760988" cy="3139136"/>
          </a:xfrm>
        </p:spPr>
        <p:txBody>
          <a:bodyPr>
            <a:normAutofit lnSpcReduction="10000"/>
          </a:bodyPr>
          <a:lstStyle/>
          <a:p>
            <a:pPr marL="457200"/>
            <a:r>
              <a:rPr lang="en-GB" dirty="0">
                <a:effectLst/>
                <a:latin typeface="Arial" panose="020B0604020202020204" pitchFamily="34" charset="0"/>
                <a:ea typeface="Calibri" panose="020F0502020204030204" pitchFamily="34" charset="0"/>
                <a:cs typeface="Arial" panose="020B0604020202020204" pitchFamily="34" charset="0"/>
              </a:rPr>
              <a:t>Shop window</a:t>
            </a:r>
          </a:p>
          <a:p>
            <a:pPr marL="457200"/>
            <a:r>
              <a:rPr lang="en-GB" dirty="0">
                <a:effectLst/>
                <a:latin typeface="Arial" panose="020B0604020202020204" pitchFamily="34" charset="0"/>
                <a:ea typeface="Calibri" panose="020F0502020204030204" pitchFamily="34" charset="0"/>
                <a:cs typeface="Arial" panose="020B0604020202020204" pitchFamily="34" charset="0"/>
              </a:rPr>
              <a:t>Clear design </a:t>
            </a:r>
          </a:p>
          <a:p>
            <a:pPr marL="457200"/>
            <a:r>
              <a:rPr lang="en-GB" dirty="0">
                <a:latin typeface="Arial" panose="020B0604020202020204" pitchFamily="34" charset="0"/>
                <a:ea typeface="Calibri" panose="020F0502020204030204" pitchFamily="34" charset="0"/>
                <a:cs typeface="Arial" panose="020B0604020202020204" pitchFamily="34" charset="0"/>
              </a:rPr>
              <a:t>Profiling multi-sector work</a:t>
            </a:r>
          </a:p>
          <a:p>
            <a:pPr marL="457200"/>
            <a:r>
              <a:rPr lang="en-GB" dirty="0">
                <a:latin typeface="Arial" panose="020B0604020202020204" pitchFamily="34" charset="0"/>
                <a:ea typeface="Calibri" panose="020F0502020204030204" pitchFamily="34" charset="0"/>
                <a:cs typeface="Arial" panose="020B0604020202020204" pitchFamily="34" charset="0"/>
              </a:rPr>
              <a:t>Information on Networks</a:t>
            </a:r>
          </a:p>
          <a:p>
            <a:pPr marL="457200"/>
            <a:r>
              <a:rPr lang="en-GB" dirty="0">
                <a:latin typeface="Arial" panose="020B0604020202020204" pitchFamily="34" charset="0"/>
                <a:ea typeface="Calibri" panose="020F0502020204030204" pitchFamily="34" charset="0"/>
                <a:cs typeface="Arial" panose="020B0604020202020204" pitchFamily="34" charset="0"/>
              </a:rPr>
              <a:t>Ambition page:</a:t>
            </a:r>
          </a:p>
          <a:p>
            <a:pPr marL="114300" indent="0">
              <a:buNone/>
            </a:pPr>
            <a:r>
              <a:rPr lang="en-GB" dirty="0"/>
              <a:t>	</a:t>
            </a:r>
            <a:r>
              <a:rPr lang="en-GB" dirty="0" err="1"/>
              <a:t>prospect.org.uk</a:t>
            </a:r>
            <a:r>
              <a:rPr lang="en-GB" dirty="0"/>
              <a:t>/about/ambition/ </a:t>
            </a:r>
            <a:endParaRPr lang="en-GB" dirty="0">
              <a:latin typeface="Arial" panose="020B0604020202020204" pitchFamily="34" charset="0"/>
              <a:ea typeface="Calibri" panose="020F0502020204030204" pitchFamily="34" charset="0"/>
              <a:cs typeface="Arial" panose="020B0604020202020204" pitchFamily="34" charset="0"/>
            </a:endParaRPr>
          </a:p>
          <a:p>
            <a:endParaRPr lang="en-GB" dirty="0"/>
          </a:p>
        </p:txBody>
      </p:sp>
      <p:pic>
        <p:nvPicPr>
          <p:cNvPr id="7" name="Picture 6" descr="Graphical user interface, text, application, email&#10;&#10;Description automatically generated">
            <a:extLst>
              <a:ext uri="{FF2B5EF4-FFF2-40B4-BE49-F238E27FC236}">
                <a16:creationId xmlns:a16="http://schemas.microsoft.com/office/drawing/2014/main" id="{2831DABA-9F25-0A41-80D2-6473C82592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0992" y="2278155"/>
            <a:ext cx="5448023" cy="3930852"/>
          </a:xfrm>
          <a:prstGeom prst="rect">
            <a:avLst/>
          </a:prstGeom>
        </p:spPr>
      </p:pic>
    </p:spTree>
    <p:extLst>
      <p:ext uri="{BB962C8B-B14F-4D97-AF65-F5344CB8AC3E}">
        <p14:creationId xmlns:p14="http://schemas.microsoft.com/office/powerpoint/2010/main" val="3138701237"/>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D61CE-3ECC-4405-9C07-FAD4C62409D7}"/>
              </a:ext>
            </a:extLst>
          </p:cNvPr>
          <p:cNvSpPr>
            <a:spLocks noGrp="1"/>
          </p:cNvSpPr>
          <p:nvPr>
            <p:ph type="title"/>
          </p:nvPr>
        </p:nvSpPr>
        <p:spPr>
          <a:xfrm>
            <a:off x="740867" y="961210"/>
            <a:ext cx="7760988" cy="1653210"/>
          </a:xfrm>
        </p:spPr>
        <p:txBody>
          <a:bodyPr>
            <a:normAutofit/>
          </a:bodyPr>
          <a:lstStyle/>
          <a:p>
            <a:r>
              <a:rPr lang="en-GB" sz="4400" dirty="0">
                <a:latin typeface="Arial" panose="020B0604020202020204" pitchFamily="34" charset="0"/>
                <a:ea typeface="Calibri" panose="020F0502020204030204" pitchFamily="34" charset="0"/>
                <a:cs typeface="Arial" panose="020B0604020202020204" pitchFamily="34" charset="0"/>
              </a:rPr>
              <a:t>Your</a:t>
            </a:r>
            <a:r>
              <a:rPr lang="en-GB" sz="4400" dirty="0">
                <a:effectLst/>
                <a:latin typeface="Arial" panose="020B0604020202020204" pitchFamily="34" charset="0"/>
                <a:ea typeface="Calibri" panose="020F0502020204030204" pitchFamily="34" charset="0"/>
                <a:cs typeface="Arial" panose="020B0604020202020204" pitchFamily="34" charset="0"/>
              </a:rPr>
              <a:t> Websites: </a:t>
            </a:r>
            <a:endParaRPr lang="en-GB" sz="8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2FA7EE4-DF60-4235-BE10-86890A4E0C9D}"/>
              </a:ext>
            </a:extLst>
          </p:cNvPr>
          <p:cNvSpPr>
            <a:spLocks noGrp="1"/>
          </p:cNvSpPr>
          <p:nvPr>
            <p:ph idx="1"/>
          </p:nvPr>
        </p:nvSpPr>
        <p:spPr>
          <a:xfrm>
            <a:off x="620901" y="2757654"/>
            <a:ext cx="5475099" cy="3139136"/>
          </a:xfrm>
        </p:spPr>
        <p:txBody>
          <a:bodyPr>
            <a:normAutofit fontScale="92500" lnSpcReduction="10000"/>
          </a:bodyPr>
          <a:lstStyle/>
          <a:p>
            <a:pPr marL="114300" indent="0">
              <a:buNone/>
            </a:pPr>
            <a:r>
              <a:rPr lang="en-GB" dirty="0">
                <a:effectLst/>
                <a:latin typeface="Arial" panose="020B0604020202020204" pitchFamily="34" charset="0"/>
                <a:ea typeface="Calibri" panose="020F0502020204030204" pitchFamily="34" charset="0"/>
                <a:cs typeface="Arial" panose="020B0604020202020204" pitchFamily="34" charset="0"/>
              </a:rPr>
              <a:t>Shop window (non-members access?</a:t>
            </a:r>
          </a:p>
          <a:p>
            <a:pPr marL="114300" indent="0">
              <a:buNone/>
            </a:pPr>
            <a:r>
              <a:rPr lang="en-GB" dirty="0">
                <a:effectLst/>
                <a:latin typeface="Arial" panose="020B0604020202020204" pitchFamily="34" charset="0"/>
                <a:ea typeface="Calibri" panose="020F0502020204030204" pitchFamily="34" charset="0"/>
                <a:cs typeface="Arial" panose="020B0604020202020204" pitchFamily="34" charset="0"/>
              </a:rPr>
              <a:t>They should have:</a:t>
            </a:r>
          </a:p>
          <a:p>
            <a:pPr marL="457200"/>
            <a:r>
              <a:rPr lang="en-GB" dirty="0">
                <a:effectLst/>
                <a:latin typeface="Arial" panose="020B0604020202020204" pitchFamily="34" charset="0"/>
                <a:ea typeface="Calibri" panose="020F0502020204030204" pitchFamily="34" charset="0"/>
                <a:cs typeface="Arial" panose="020B0604020202020204" pitchFamily="34" charset="0"/>
              </a:rPr>
              <a:t>Clear design</a:t>
            </a:r>
          </a:p>
          <a:p>
            <a:pPr marL="457200"/>
            <a:r>
              <a:rPr lang="en-GB" dirty="0">
                <a:latin typeface="Arial" panose="020B0604020202020204" pitchFamily="34" charset="0"/>
                <a:ea typeface="Calibri" panose="020F0502020204030204" pitchFamily="34" charset="0"/>
                <a:cs typeface="Arial" panose="020B0604020202020204" pitchFamily="34" charset="0"/>
              </a:rPr>
              <a:t>Linked to Prospect/Bectu</a:t>
            </a:r>
            <a:r>
              <a:rPr lang="en-GB" dirty="0">
                <a:effectLst/>
                <a:latin typeface="Arial" panose="020B0604020202020204" pitchFamily="34" charset="0"/>
                <a:ea typeface="Calibri" panose="020F0502020204030204" pitchFamily="34" charset="0"/>
                <a:cs typeface="Arial" panose="020B0604020202020204" pitchFamily="34" charset="0"/>
              </a:rPr>
              <a:t> </a:t>
            </a:r>
          </a:p>
          <a:p>
            <a:pPr marL="457200"/>
            <a:r>
              <a:rPr lang="en-GB" b="1" u="sng" dirty="0">
                <a:latin typeface="Arial" panose="020B0604020202020204" pitchFamily="34" charset="0"/>
                <a:ea typeface="Calibri" panose="020F0502020204030204" pitchFamily="34" charset="0"/>
                <a:cs typeface="Arial" panose="020B0604020202020204" pitchFamily="34" charset="0"/>
              </a:rPr>
              <a:t>Could use Ambition Page templates</a:t>
            </a:r>
          </a:p>
          <a:p>
            <a:pPr marL="114300" indent="0">
              <a:buNone/>
            </a:pPr>
            <a:endParaRPr lang="en-GB" dirty="0">
              <a:latin typeface="Arial" panose="020B0604020202020204" pitchFamily="34" charset="0"/>
              <a:ea typeface="Calibri" panose="020F0502020204030204" pitchFamily="34" charset="0"/>
              <a:cs typeface="Arial" panose="020B0604020202020204" pitchFamily="34" charset="0"/>
            </a:endParaRPr>
          </a:p>
          <a:p>
            <a:pPr marL="114300" indent="0">
              <a:buNone/>
            </a:pPr>
            <a:endParaRPr lang="en-GB" dirty="0">
              <a:latin typeface="Arial" panose="020B0604020202020204" pitchFamily="34" charset="0"/>
              <a:ea typeface="Calibri" panose="020F0502020204030204" pitchFamily="34" charset="0"/>
              <a:cs typeface="Arial" panose="020B0604020202020204" pitchFamily="34" charset="0"/>
            </a:endParaRPr>
          </a:p>
          <a:p>
            <a:endParaRPr lang="en-GB" dirty="0"/>
          </a:p>
        </p:txBody>
      </p:sp>
      <p:pic>
        <p:nvPicPr>
          <p:cNvPr id="7" name="Picture 6" descr="Graphical user interface, text, application, email&#10;&#10;Description automatically generated">
            <a:extLst>
              <a:ext uri="{FF2B5EF4-FFF2-40B4-BE49-F238E27FC236}">
                <a16:creationId xmlns:a16="http://schemas.microsoft.com/office/drawing/2014/main" id="{2831DABA-9F25-0A41-80D2-6473C82592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0992" y="2278155"/>
            <a:ext cx="5448023" cy="3930852"/>
          </a:xfrm>
          <a:prstGeom prst="rect">
            <a:avLst/>
          </a:prstGeom>
        </p:spPr>
      </p:pic>
    </p:spTree>
    <p:extLst>
      <p:ext uri="{BB962C8B-B14F-4D97-AF65-F5344CB8AC3E}">
        <p14:creationId xmlns:p14="http://schemas.microsoft.com/office/powerpoint/2010/main" val="2801473558"/>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A42AD-480F-8363-DB9E-AA8792851E3C}"/>
              </a:ext>
            </a:extLst>
          </p:cNvPr>
          <p:cNvSpPr>
            <a:spLocks noGrp="1"/>
          </p:cNvSpPr>
          <p:nvPr>
            <p:ph type="title"/>
          </p:nvPr>
        </p:nvSpPr>
        <p:spPr>
          <a:xfrm>
            <a:off x="1332411" y="894271"/>
            <a:ext cx="7904100" cy="1265455"/>
          </a:xfrm>
        </p:spPr>
        <p:txBody>
          <a:bodyPr/>
          <a:lstStyle/>
          <a:p>
            <a:r>
              <a:rPr lang="en-GB" dirty="0"/>
              <a:t>Union Inductions</a:t>
            </a:r>
          </a:p>
        </p:txBody>
      </p:sp>
      <p:sp>
        <p:nvSpPr>
          <p:cNvPr id="3" name="Content Placeholder 2">
            <a:extLst>
              <a:ext uri="{FF2B5EF4-FFF2-40B4-BE49-F238E27FC236}">
                <a16:creationId xmlns:a16="http://schemas.microsoft.com/office/drawing/2014/main" id="{5670E7A8-A398-4D21-DFA2-D1CB74650F6B}"/>
              </a:ext>
            </a:extLst>
          </p:cNvPr>
          <p:cNvSpPr>
            <a:spLocks noGrp="1"/>
          </p:cNvSpPr>
          <p:nvPr>
            <p:ph idx="1"/>
          </p:nvPr>
        </p:nvSpPr>
        <p:spPr>
          <a:xfrm>
            <a:off x="1079863" y="2560320"/>
            <a:ext cx="8156649" cy="3410709"/>
          </a:xfrm>
        </p:spPr>
        <p:txBody>
          <a:bodyPr>
            <a:normAutofit fontScale="92500" lnSpcReduction="10000"/>
          </a:bodyPr>
          <a:lstStyle/>
          <a:p>
            <a:r>
              <a:rPr lang="en-GB" dirty="0"/>
              <a:t>Get permission from employer</a:t>
            </a:r>
          </a:p>
          <a:p>
            <a:r>
              <a:rPr lang="en-GB" dirty="0"/>
              <a:t>Aimed at new starters (no assumptions)</a:t>
            </a:r>
          </a:p>
          <a:p>
            <a:r>
              <a:rPr lang="en-GB" dirty="0"/>
              <a:t>Short and snappy (20 mins absolute max)</a:t>
            </a:r>
          </a:p>
          <a:p>
            <a:r>
              <a:rPr lang="en-GB" dirty="0"/>
              <a:t>Use your checklist</a:t>
            </a:r>
          </a:p>
          <a:p>
            <a:r>
              <a:rPr lang="en-GB" dirty="0"/>
              <a:t>Who is who / where can you find them? </a:t>
            </a:r>
          </a:p>
          <a:p>
            <a:r>
              <a:rPr lang="en-GB" dirty="0"/>
              <a:t>How to join (special offers if applicable)</a:t>
            </a:r>
          </a:p>
          <a:p>
            <a:r>
              <a:rPr lang="en-GB" dirty="0"/>
              <a:t>Overview of main benefits/local wins.</a:t>
            </a:r>
          </a:p>
        </p:txBody>
      </p:sp>
    </p:spTree>
    <p:extLst>
      <p:ext uri="{BB962C8B-B14F-4D97-AF65-F5344CB8AC3E}">
        <p14:creationId xmlns:p14="http://schemas.microsoft.com/office/powerpoint/2010/main" val="16823457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E48DB-4A4C-4409-81CE-682B5A37DF6F}"/>
              </a:ext>
            </a:extLst>
          </p:cNvPr>
          <p:cNvSpPr>
            <a:spLocks noGrp="1"/>
          </p:cNvSpPr>
          <p:nvPr>
            <p:ph type="title"/>
          </p:nvPr>
        </p:nvSpPr>
        <p:spPr>
          <a:xfrm>
            <a:off x="1156869" y="658743"/>
            <a:ext cx="7760988" cy="1073074"/>
          </a:xfrm>
        </p:spPr>
        <p:txBody>
          <a:bodyPr/>
          <a:lstStyle/>
          <a:p>
            <a:r>
              <a:rPr lang="en-GB" dirty="0"/>
              <a:t>Recap</a:t>
            </a:r>
          </a:p>
        </p:txBody>
      </p:sp>
      <p:sp>
        <p:nvSpPr>
          <p:cNvPr id="3" name="Content Placeholder 2">
            <a:extLst>
              <a:ext uri="{FF2B5EF4-FFF2-40B4-BE49-F238E27FC236}">
                <a16:creationId xmlns:a16="http://schemas.microsoft.com/office/drawing/2014/main" id="{FD02DF58-ADB9-4B99-A9C4-A821A6019217}"/>
              </a:ext>
            </a:extLst>
          </p:cNvPr>
          <p:cNvSpPr>
            <a:spLocks noGrp="1"/>
          </p:cNvSpPr>
          <p:nvPr>
            <p:ph idx="1"/>
          </p:nvPr>
        </p:nvSpPr>
        <p:spPr>
          <a:xfrm>
            <a:off x="1046033" y="2459181"/>
            <a:ext cx="7633642" cy="2542029"/>
          </a:xfrm>
        </p:spPr>
        <p:txBody>
          <a:bodyPr vert="horz" lIns="0" tIns="0" rIns="0" bIns="0" rtlCol="0" anchor="t">
            <a:normAutofit/>
          </a:bodyPr>
          <a:lstStyle/>
          <a:p>
            <a:r>
              <a:rPr lang="en-GB" dirty="0">
                <a:latin typeface="Arial"/>
                <a:cs typeface="Arial"/>
              </a:rPr>
              <a:t>Pros/Cons of your own website/Social media?</a:t>
            </a:r>
            <a:endParaRPr lang="en-GB" dirty="0"/>
          </a:p>
          <a:p>
            <a:r>
              <a:rPr lang="en-GB" dirty="0"/>
              <a:t>Consider GDPR…. </a:t>
            </a:r>
          </a:p>
          <a:p>
            <a:r>
              <a:rPr lang="en-GB" dirty="0">
                <a:latin typeface="Arial"/>
                <a:cs typeface="Arial"/>
              </a:rPr>
              <a:t>What to do after an induction?</a:t>
            </a:r>
          </a:p>
          <a:p>
            <a:r>
              <a:rPr lang="en-GB" dirty="0">
                <a:latin typeface="Arial"/>
                <a:cs typeface="Arial"/>
              </a:rPr>
              <a:t>'Shadow tech’ Is this software safe to use?</a:t>
            </a:r>
          </a:p>
        </p:txBody>
      </p:sp>
    </p:spTree>
    <p:extLst>
      <p:ext uri="{BB962C8B-B14F-4D97-AF65-F5344CB8AC3E}">
        <p14:creationId xmlns:p14="http://schemas.microsoft.com/office/powerpoint/2010/main" val="37644788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DCBDA-1543-4E92-9EE6-A483A903B75C}"/>
              </a:ext>
            </a:extLst>
          </p:cNvPr>
          <p:cNvSpPr>
            <a:spLocks noGrp="1"/>
          </p:cNvSpPr>
          <p:nvPr>
            <p:ph type="title"/>
          </p:nvPr>
        </p:nvSpPr>
        <p:spPr>
          <a:xfrm>
            <a:off x="1004878" y="470648"/>
            <a:ext cx="7760988" cy="1614454"/>
          </a:xfrm>
        </p:spPr>
        <p:txBody>
          <a:bodyPr>
            <a:normAutofit/>
          </a:bodyPr>
          <a:lstStyle/>
          <a:p>
            <a:r>
              <a:rPr lang="en-GB" dirty="0">
                <a:effectLst/>
                <a:latin typeface="Arial" panose="020B0604020202020204" pitchFamily="34" charset="0"/>
                <a:ea typeface="Calibri" panose="020F0502020204030204" pitchFamily="34" charset="0"/>
                <a:cs typeface="Arial" panose="020B0604020202020204" pitchFamily="34" charset="0"/>
              </a:rPr>
              <a:t>Social Media: best practice</a:t>
            </a:r>
            <a:endParaRPr lang="en-GB"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E4AA70E-AAF3-46DA-920B-6DBAA8194798}"/>
              </a:ext>
            </a:extLst>
          </p:cNvPr>
          <p:cNvSpPr>
            <a:spLocks noGrp="1"/>
          </p:cNvSpPr>
          <p:nvPr>
            <p:ph idx="1"/>
          </p:nvPr>
        </p:nvSpPr>
        <p:spPr>
          <a:xfrm>
            <a:off x="1004878" y="2368836"/>
            <a:ext cx="7760988" cy="3776469"/>
          </a:xfrm>
        </p:spPr>
        <p:txBody>
          <a:bodyPr vert="horz" lIns="0" tIns="0" rIns="0" bIns="0" rtlCol="0" anchor="t">
            <a:normAutofit/>
          </a:bodyPr>
          <a:lstStyle/>
          <a:p>
            <a:pPr marL="457200"/>
            <a:r>
              <a:rPr lang="en-GB" dirty="0"/>
              <a:t>Don’t say anything on social which you wouldn’t say in a workplace!</a:t>
            </a:r>
          </a:p>
          <a:p>
            <a:pPr marL="457200"/>
            <a:r>
              <a:rPr lang="en-GB" dirty="0"/>
              <a:t>Sense check it if you’re not sure</a:t>
            </a:r>
          </a:p>
          <a:p>
            <a:pPr marL="457200"/>
            <a:r>
              <a:rPr lang="en-GB" dirty="0"/>
              <a:t>Do be human, sardonic, fun and responsibly reactive. Social media never works if it’s too staid. Mix your scheduled posts in with some reactive ones too so you’re ‘on the story.’</a:t>
            </a:r>
          </a:p>
        </p:txBody>
      </p:sp>
    </p:spTree>
    <p:extLst>
      <p:ext uri="{BB962C8B-B14F-4D97-AF65-F5344CB8AC3E}">
        <p14:creationId xmlns:p14="http://schemas.microsoft.com/office/powerpoint/2010/main" val="173184179"/>
      </p:ext>
    </p:extLst>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C46E4-B719-45AB-9289-AE662350E2B1}"/>
              </a:ext>
            </a:extLst>
          </p:cNvPr>
          <p:cNvSpPr>
            <a:spLocks noGrp="1"/>
          </p:cNvSpPr>
          <p:nvPr>
            <p:ph type="title"/>
          </p:nvPr>
        </p:nvSpPr>
        <p:spPr/>
        <p:txBody>
          <a:bodyPr/>
          <a:lstStyle/>
          <a:p>
            <a:r>
              <a:rPr lang="en-GB" dirty="0">
                <a:latin typeface="Arial"/>
                <a:cs typeface="Arial"/>
              </a:rPr>
              <a:t> 4 steps</a:t>
            </a:r>
          </a:p>
        </p:txBody>
      </p:sp>
      <p:sp>
        <p:nvSpPr>
          <p:cNvPr id="3" name="Content Placeholder 2">
            <a:extLst>
              <a:ext uri="{FF2B5EF4-FFF2-40B4-BE49-F238E27FC236}">
                <a16:creationId xmlns:a16="http://schemas.microsoft.com/office/drawing/2014/main" id="{1FC178DD-F41B-42D1-BF42-025B1A16142C}"/>
              </a:ext>
            </a:extLst>
          </p:cNvPr>
          <p:cNvSpPr>
            <a:spLocks noGrp="1"/>
          </p:cNvSpPr>
          <p:nvPr>
            <p:ph idx="1"/>
          </p:nvPr>
        </p:nvSpPr>
        <p:spPr/>
        <p:txBody>
          <a:bodyPr/>
          <a:lstStyle/>
          <a:p>
            <a:r>
              <a:rPr lang="en-GB" dirty="0"/>
              <a:t>Step One – consistency</a:t>
            </a:r>
          </a:p>
          <a:p>
            <a:r>
              <a:rPr lang="en-GB" dirty="0"/>
              <a:t>Step Two -  engagement</a:t>
            </a:r>
          </a:p>
          <a:p>
            <a:r>
              <a:rPr lang="en-GB" dirty="0"/>
              <a:t>Step Three – tone of voice</a:t>
            </a:r>
          </a:p>
          <a:p>
            <a:r>
              <a:rPr lang="en-GB" dirty="0"/>
              <a:t>Step Four – go where your audience is….</a:t>
            </a:r>
          </a:p>
        </p:txBody>
      </p:sp>
    </p:spTree>
    <p:extLst>
      <p:ext uri="{BB962C8B-B14F-4D97-AF65-F5344CB8AC3E}">
        <p14:creationId xmlns:p14="http://schemas.microsoft.com/office/powerpoint/2010/main" val="37697128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0C289-AF3E-FC47-BD34-EC32A513C520}"/>
              </a:ext>
            </a:extLst>
          </p:cNvPr>
          <p:cNvSpPr>
            <a:spLocks noGrp="1"/>
          </p:cNvSpPr>
          <p:nvPr>
            <p:ph type="title"/>
          </p:nvPr>
        </p:nvSpPr>
        <p:spPr>
          <a:xfrm>
            <a:off x="1475524" y="450518"/>
            <a:ext cx="7760988" cy="1653210"/>
          </a:xfrm>
        </p:spPr>
        <p:txBody>
          <a:bodyPr/>
          <a:lstStyle/>
          <a:p>
            <a:r>
              <a:rPr lang="en-US" dirty="0"/>
              <a:t>Accessibility</a:t>
            </a:r>
          </a:p>
        </p:txBody>
      </p:sp>
      <p:sp>
        <p:nvSpPr>
          <p:cNvPr id="3" name="Content Placeholder 2">
            <a:extLst>
              <a:ext uri="{FF2B5EF4-FFF2-40B4-BE49-F238E27FC236}">
                <a16:creationId xmlns:a16="http://schemas.microsoft.com/office/drawing/2014/main" id="{422028C6-6BD8-6E43-AEAD-F9DCD4F807D8}"/>
              </a:ext>
            </a:extLst>
          </p:cNvPr>
          <p:cNvSpPr>
            <a:spLocks noGrp="1"/>
          </p:cNvSpPr>
          <p:nvPr>
            <p:ph idx="1"/>
          </p:nvPr>
        </p:nvSpPr>
        <p:spPr>
          <a:xfrm>
            <a:off x="1475524" y="2401587"/>
            <a:ext cx="7760988" cy="3139136"/>
          </a:xfrm>
        </p:spPr>
        <p:txBody>
          <a:bodyPr/>
          <a:lstStyle/>
          <a:p>
            <a:r>
              <a:rPr lang="en-GB" dirty="0"/>
              <a:t>Use a readable font size – at least 12pt</a:t>
            </a:r>
          </a:p>
          <a:p>
            <a:r>
              <a:rPr lang="en-GB" dirty="0"/>
              <a:t>Use plain language – clear, concise and precise</a:t>
            </a:r>
          </a:p>
          <a:p>
            <a:r>
              <a:rPr lang="en-GB" dirty="0"/>
              <a:t>Use good colour contrasts </a:t>
            </a:r>
          </a:p>
          <a:p>
            <a:r>
              <a:rPr lang="en-GB" dirty="0"/>
              <a:t>Make your hyperlinks descriptive </a:t>
            </a:r>
          </a:p>
          <a:p>
            <a:r>
              <a:rPr lang="en-GB" dirty="0"/>
              <a:t>Describe images and use transcripts for videos</a:t>
            </a:r>
          </a:p>
          <a:p>
            <a:endParaRPr lang="en-GB" dirty="0"/>
          </a:p>
          <a:p>
            <a:endParaRPr lang="en-GB" dirty="0"/>
          </a:p>
          <a:p>
            <a:endParaRPr lang="en-US" dirty="0"/>
          </a:p>
        </p:txBody>
      </p:sp>
    </p:spTree>
    <p:extLst>
      <p:ext uri="{BB962C8B-B14F-4D97-AF65-F5344CB8AC3E}">
        <p14:creationId xmlns:p14="http://schemas.microsoft.com/office/powerpoint/2010/main" val="23653972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DCBDA-1543-4E92-9EE6-A483A903B75C}"/>
              </a:ext>
            </a:extLst>
          </p:cNvPr>
          <p:cNvSpPr>
            <a:spLocks noGrp="1"/>
          </p:cNvSpPr>
          <p:nvPr>
            <p:ph type="title"/>
          </p:nvPr>
        </p:nvSpPr>
        <p:spPr>
          <a:xfrm>
            <a:off x="1287266" y="772060"/>
            <a:ext cx="7760988" cy="1138229"/>
          </a:xfrm>
        </p:spPr>
        <p:txBody>
          <a:bodyPr>
            <a:normAutofit/>
          </a:bodyPr>
          <a:lstStyle/>
          <a:p>
            <a:r>
              <a:rPr lang="en-GB" sz="4400" dirty="0">
                <a:effectLst/>
                <a:latin typeface="Arial" panose="020B0604020202020204" pitchFamily="34" charset="0"/>
                <a:ea typeface="Calibri" panose="020F0502020204030204" pitchFamily="34" charset="0"/>
                <a:cs typeface="Arial" panose="020B0604020202020204" pitchFamily="34" charset="0"/>
              </a:rPr>
              <a:t>Social Media </a:t>
            </a:r>
            <a:endParaRPr lang="en-GB" sz="8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E4AA70E-AAF3-46DA-920B-6DBAA8194798}"/>
              </a:ext>
            </a:extLst>
          </p:cNvPr>
          <p:cNvSpPr>
            <a:spLocks noGrp="1"/>
          </p:cNvSpPr>
          <p:nvPr>
            <p:ph idx="1"/>
          </p:nvPr>
        </p:nvSpPr>
        <p:spPr>
          <a:xfrm>
            <a:off x="1287266" y="2215341"/>
            <a:ext cx="7760988" cy="3776469"/>
          </a:xfrm>
        </p:spPr>
        <p:txBody>
          <a:bodyPr vert="horz" lIns="0" tIns="0" rIns="0" bIns="0" rtlCol="0" anchor="t">
            <a:normAutofit/>
          </a:bodyPr>
          <a:lstStyle/>
          <a:p>
            <a:pPr marL="457200"/>
            <a:r>
              <a:rPr lang="en-GB" dirty="0">
                <a:effectLst/>
                <a:latin typeface="Arial" panose="020B0604020202020204" pitchFamily="34" charset="0"/>
                <a:ea typeface="Calibri" panose="020F0502020204030204" pitchFamily="34" charset="0"/>
                <a:cs typeface="Arial" panose="020B0604020202020204" pitchFamily="34" charset="0"/>
              </a:rPr>
              <a:t>Reaching new audiences and potential members through regular posting</a:t>
            </a:r>
          </a:p>
          <a:p>
            <a:pPr marL="457200"/>
            <a:r>
              <a:rPr lang="en-GB" dirty="0">
                <a:latin typeface="Arial" panose="020B0604020202020204" pitchFamily="34" charset="0"/>
                <a:ea typeface="Calibri" panose="020F0502020204030204" pitchFamily="34" charset="0"/>
                <a:cs typeface="Arial" panose="020B0604020202020204" pitchFamily="34" charset="0"/>
              </a:rPr>
              <a:t>Scheduling posts</a:t>
            </a:r>
            <a:endParaRPr lang="en-GB" dirty="0">
              <a:effectLst/>
              <a:latin typeface="Arial" panose="020B0604020202020204" pitchFamily="34" charset="0"/>
              <a:ea typeface="Calibri" panose="020F0502020204030204" pitchFamily="34" charset="0"/>
              <a:cs typeface="Arial" panose="020B0604020202020204" pitchFamily="34" charset="0"/>
            </a:endParaRPr>
          </a:p>
          <a:p>
            <a:pPr marL="457200"/>
            <a:r>
              <a:rPr lang="en-GB" dirty="0">
                <a:latin typeface="Arial" panose="020B0604020202020204" pitchFamily="34" charset="0"/>
                <a:ea typeface="Calibri" panose="020F0502020204030204" pitchFamily="34" charset="0"/>
                <a:cs typeface="Arial" panose="020B0604020202020204" pitchFamily="34" charset="0"/>
              </a:rPr>
              <a:t>Promote engagement - r</a:t>
            </a:r>
            <a:r>
              <a:rPr lang="en-GB" dirty="0">
                <a:effectLst/>
                <a:latin typeface="Arial" panose="020B0604020202020204" pitchFamily="34" charset="0"/>
                <a:ea typeface="Calibri" panose="020F0502020204030204" pitchFamily="34" charset="0"/>
                <a:cs typeface="Arial" panose="020B0604020202020204" pitchFamily="34" charset="0"/>
              </a:rPr>
              <a:t>eposting/reactive sharing tree </a:t>
            </a:r>
          </a:p>
          <a:p>
            <a:pPr marL="457200"/>
            <a:r>
              <a:rPr lang="en-GB" dirty="0">
                <a:latin typeface="Arial" panose="020B0604020202020204" pitchFamily="34" charset="0"/>
                <a:ea typeface="Calibri" panose="020F0502020204030204" pitchFamily="34" charset="0"/>
                <a:cs typeface="Arial" panose="020B0604020202020204" pitchFamily="34" charset="0"/>
              </a:rPr>
              <a:t>Different tone for different platforms</a:t>
            </a:r>
          </a:p>
          <a:p>
            <a:pPr marL="457200"/>
            <a:r>
              <a:rPr lang="en-GB" dirty="0">
                <a:latin typeface="Arial" panose="020B0604020202020204" pitchFamily="34" charset="0"/>
                <a:ea typeface="Calibri" panose="020F0502020204030204" pitchFamily="34" charset="0"/>
                <a:cs typeface="Arial" panose="020B0604020202020204" pitchFamily="34" charset="0"/>
              </a:rPr>
              <a:t>Go where your audience is </a:t>
            </a:r>
          </a:p>
          <a:p>
            <a:endParaRPr lang="en-GB" dirty="0"/>
          </a:p>
        </p:txBody>
      </p:sp>
    </p:spTree>
    <p:extLst>
      <p:ext uri="{BB962C8B-B14F-4D97-AF65-F5344CB8AC3E}">
        <p14:creationId xmlns:p14="http://schemas.microsoft.com/office/powerpoint/2010/main" val="1358935982"/>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4E766-5E33-4BC2-A5D0-1743F346D2D9}"/>
              </a:ext>
            </a:extLst>
          </p:cNvPr>
          <p:cNvSpPr>
            <a:spLocks noGrp="1"/>
          </p:cNvSpPr>
          <p:nvPr>
            <p:ph type="title"/>
          </p:nvPr>
        </p:nvSpPr>
        <p:spPr>
          <a:xfrm>
            <a:off x="1475523" y="894270"/>
            <a:ext cx="7760988" cy="2177403"/>
          </a:xfrm>
        </p:spPr>
        <p:txBody>
          <a:bodyPr>
            <a:normAutofit fontScale="90000"/>
          </a:bodyPr>
          <a:lstStyle/>
          <a:p>
            <a:br>
              <a:rPr lang="en-GB" dirty="0"/>
            </a:br>
            <a:br>
              <a:rPr lang="en-GB" dirty="0"/>
            </a:br>
            <a:br>
              <a:rPr lang="en-GB" dirty="0"/>
            </a:br>
            <a:r>
              <a:rPr lang="en-GB" dirty="0"/>
              <a:t>Session 1</a:t>
            </a:r>
            <a:br>
              <a:rPr lang="en-GB" dirty="0"/>
            </a:br>
            <a:r>
              <a:rPr lang="en-GB" dirty="0"/>
              <a:t>Activity A</a:t>
            </a:r>
          </a:p>
        </p:txBody>
      </p:sp>
      <p:sp>
        <p:nvSpPr>
          <p:cNvPr id="3" name="Content Placeholder 2">
            <a:extLst>
              <a:ext uri="{FF2B5EF4-FFF2-40B4-BE49-F238E27FC236}">
                <a16:creationId xmlns:a16="http://schemas.microsoft.com/office/drawing/2014/main" id="{31310116-AB05-4F1C-8657-601A6344A86A}"/>
              </a:ext>
            </a:extLst>
          </p:cNvPr>
          <p:cNvSpPr>
            <a:spLocks noGrp="1"/>
          </p:cNvSpPr>
          <p:nvPr>
            <p:ph idx="1"/>
          </p:nvPr>
        </p:nvSpPr>
        <p:spPr>
          <a:xfrm>
            <a:off x="1475524" y="4145871"/>
            <a:ext cx="7760988" cy="1825157"/>
          </a:xfrm>
        </p:spPr>
        <p:txBody>
          <a:bodyPr/>
          <a:lstStyle/>
          <a:p>
            <a:pPr marL="0" indent="0">
              <a:buNone/>
            </a:pPr>
            <a:r>
              <a:rPr lang="en-GB" dirty="0"/>
              <a:t>Introductions</a:t>
            </a:r>
          </a:p>
        </p:txBody>
      </p:sp>
    </p:spTree>
    <p:extLst>
      <p:ext uri="{BB962C8B-B14F-4D97-AF65-F5344CB8AC3E}">
        <p14:creationId xmlns:p14="http://schemas.microsoft.com/office/powerpoint/2010/main" val="27397726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484AA-6AF4-4125-9762-4DE38A04452B}"/>
              </a:ext>
            </a:extLst>
          </p:cNvPr>
          <p:cNvSpPr>
            <a:spLocks noGrp="1"/>
          </p:cNvSpPr>
          <p:nvPr>
            <p:ph type="title"/>
          </p:nvPr>
        </p:nvSpPr>
        <p:spPr>
          <a:xfrm>
            <a:off x="598613" y="551329"/>
            <a:ext cx="7760988" cy="2193361"/>
          </a:xfrm>
        </p:spPr>
        <p:txBody>
          <a:bodyPr>
            <a:normAutofit/>
          </a:bodyPr>
          <a:lstStyle/>
          <a:p>
            <a:r>
              <a:rPr lang="en-GB" dirty="0">
                <a:effectLst/>
                <a:latin typeface="Arial"/>
                <a:ea typeface="Calibri"/>
                <a:cs typeface="Arial"/>
              </a:rPr>
              <a:t>Surveys and getting your voice heard</a:t>
            </a:r>
            <a:endParaRPr lang="en-GB" sz="7200" dirty="0">
              <a:latin typeface="Arial"/>
              <a:ea typeface="Calibri"/>
              <a:cs typeface="Arial"/>
            </a:endParaRPr>
          </a:p>
        </p:txBody>
      </p:sp>
      <p:sp>
        <p:nvSpPr>
          <p:cNvPr id="3" name="Content Placeholder 2">
            <a:extLst>
              <a:ext uri="{FF2B5EF4-FFF2-40B4-BE49-F238E27FC236}">
                <a16:creationId xmlns:a16="http://schemas.microsoft.com/office/drawing/2014/main" id="{225B8C69-4491-4441-A005-0E7692B80D3E}"/>
              </a:ext>
            </a:extLst>
          </p:cNvPr>
          <p:cNvSpPr>
            <a:spLocks noGrp="1"/>
          </p:cNvSpPr>
          <p:nvPr>
            <p:ph idx="1"/>
          </p:nvPr>
        </p:nvSpPr>
        <p:spPr>
          <a:xfrm>
            <a:off x="598613" y="2956537"/>
            <a:ext cx="8929240" cy="2987063"/>
          </a:xfrm>
        </p:spPr>
        <p:txBody>
          <a:bodyPr vert="horz" lIns="0" tIns="0" rIns="0" bIns="0" rtlCol="0" anchor="t">
            <a:normAutofit/>
          </a:bodyPr>
          <a:lstStyle/>
          <a:p>
            <a:pPr marL="457200"/>
            <a:r>
              <a:rPr lang="en-GB" dirty="0">
                <a:effectLst/>
                <a:latin typeface="Arial"/>
                <a:ea typeface="Calibri"/>
                <a:cs typeface="Arial"/>
              </a:rPr>
              <a:t>Use surveys to get branch opinion</a:t>
            </a:r>
          </a:p>
          <a:p>
            <a:pPr marL="457200"/>
            <a:r>
              <a:rPr lang="en-GB" dirty="0">
                <a:latin typeface="Arial"/>
                <a:ea typeface="Calibri"/>
                <a:cs typeface="Arial"/>
              </a:rPr>
              <a:t>Survey potential members to find out issues you can organise around. </a:t>
            </a:r>
          </a:p>
          <a:p>
            <a:pPr marL="457200"/>
            <a:r>
              <a:rPr lang="en-GB" dirty="0">
                <a:latin typeface="Arial"/>
                <a:ea typeface="Calibri"/>
                <a:cs typeface="Arial"/>
              </a:rPr>
              <a:t>No </a:t>
            </a:r>
            <a:r>
              <a:rPr lang="en-GB" dirty="0">
                <a:effectLst/>
                <a:latin typeface="Arial"/>
                <a:ea typeface="Calibri"/>
                <a:cs typeface="Arial"/>
              </a:rPr>
              <a:t>longer than 10 mins to complete, 2-week roll-out.</a:t>
            </a:r>
          </a:p>
          <a:p>
            <a:pPr marL="457200"/>
            <a:r>
              <a:rPr lang="en-GB" dirty="0">
                <a:latin typeface="Arial"/>
                <a:ea typeface="Calibri"/>
                <a:cs typeface="Arial"/>
              </a:rPr>
              <a:t>Key is feeding back to participants</a:t>
            </a:r>
          </a:p>
          <a:p>
            <a:endParaRPr lang="en-GB" dirty="0"/>
          </a:p>
        </p:txBody>
      </p:sp>
    </p:spTree>
    <p:extLst>
      <p:ext uri="{BB962C8B-B14F-4D97-AF65-F5344CB8AC3E}">
        <p14:creationId xmlns:p14="http://schemas.microsoft.com/office/powerpoint/2010/main" val="1310654553"/>
      </p:ext>
    </p:extLst>
  </p:cSld>
  <p:clrMapOvr>
    <a:masterClrMapping/>
  </p:clrMapOvr>
  <p:transition spd="slow">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17C05-3233-4372-92ED-26879A8D26E5}"/>
              </a:ext>
            </a:extLst>
          </p:cNvPr>
          <p:cNvSpPr>
            <a:spLocks noGrp="1"/>
          </p:cNvSpPr>
          <p:nvPr>
            <p:ph type="title"/>
          </p:nvPr>
        </p:nvSpPr>
        <p:spPr>
          <a:xfrm>
            <a:off x="1475524" y="235903"/>
            <a:ext cx="7760988" cy="1653210"/>
          </a:xfrm>
        </p:spPr>
        <p:txBody>
          <a:bodyPr>
            <a:normAutofit/>
          </a:bodyPr>
          <a:lstStyle/>
          <a:p>
            <a:r>
              <a:rPr lang="en-GB" dirty="0">
                <a:effectLst/>
                <a:latin typeface="Arial" panose="020B0604020202020204" pitchFamily="34" charset="0"/>
                <a:ea typeface="Calibri" panose="020F0502020204030204" pitchFamily="34" charset="0"/>
                <a:cs typeface="Arial" panose="020B0604020202020204" pitchFamily="34" charset="0"/>
              </a:rPr>
              <a:t>Creating newsletters </a:t>
            </a:r>
            <a:endParaRPr lang="en-GB" sz="72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7E8673F-C06B-43B0-B6C3-6D06A89D71CB}"/>
              </a:ext>
            </a:extLst>
          </p:cNvPr>
          <p:cNvSpPr>
            <a:spLocks noGrp="1"/>
          </p:cNvSpPr>
          <p:nvPr>
            <p:ph idx="1"/>
          </p:nvPr>
        </p:nvSpPr>
        <p:spPr>
          <a:xfrm>
            <a:off x="1475524" y="2188040"/>
            <a:ext cx="7760988" cy="3776469"/>
          </a:xfrm>
        </p:spPr>
        <p:txBody>
          <a:bodyPr vert="horz" lIns="0" tIns="0" rIns="0" bIns="0" rtlCol="0" anchor="t">
            <a:normAutofit/>
          </a:bodyPr>
          <a:lstStyle/>
          <a:p>
            <a:r>
              <a:rPr lang="en-GB" dirty="0">
                <a:effectLst/>
                <a:latin typeface="Arial" panose="020B0604020202020204" pitchFamily="34" charset="0"/>
                <a:ea typeface="Calibri" panose="020F0502020204030204" pitchFamily="34" charset="0"/>
                <a:cs typeface="Arial" panose="020B0604020202020204" pitchFamily="34" charset="0"/>
              </a:rPr>
              <a:t>Digital newsletters allow you to be flexible – one big ticket item, or several small updates</a:t>
            </a:r>
          </a:p>
          <a:p>
            <a:r>
              <a:rPr lang="en-GB" dirty="0">
                <a:effectLst/>
                <a:latin typeface="Arial" panose="020B0604020202020204" pitchFamily="34" charset="0"/>
                <a:ea typeface="Calibri" panose="020F0502020204030204" pitchFamily="34" charset="0"/>
                <a:cs typeface="Arial" panose="020B0604020202020204" pitchFamily="34" charset="0"/>
              </a:rPr>
              <a:t>A good newsletter has a human-interest story and a call to action</a:t>
            </a:r>
          </a:p>
          <a:p>
            <a:r>
              <a:rPr lang="en-GB" dirty="0">
                <a:latin typeface="Arial"/>
                <a:ea typeface="Calibri"/>
                <a:cs typeface="Arial"/>
              </a:rPr>
              <a:t>Use Movement for essential comms</a:t>
            </a:r>
            <a:endParaRPr lang="en-GB" dirty="0">
              <a:effectLst/>
              <a:latin typeface="Arial"/>
              <a:ea typeface="Calibri"/>
              <a:cs typeface="Arial"/>
            </a:endParaRPr>
          </a:p>
          <a:p>
            <a:r>
              <a:rPr lang="en-GB" dirty="0">
                <a:latin typeface="Arial" panose="020B0604020202020204" pitchFamily="34" charset="0"/>
                <a:ea typeface="Calibri" panose="020F0502020204030204" pitchFamily="34" charset="0"/>
                <a:cs typeface="Arial" panose="020B0604020202020204" pitchFamily="34" charset="0"/>
              </a:rPr>
              <a:t>Strong subject line, scheduling, when is it landing?</a:t>
            </a:r>
          </a:p>
          <a:p>
            <a:endParaRPr lang="en-GB"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80769170"/>
      </p:ext>
    </p:extLst>
  </p:cSld>
  <p:clrMapOvr>
    <a:masterClrMapping/>
  </p:clrMapOvr>
  <p:transition spd="slow">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76BB7-48BE-4136-A288-7D3EA6551039}"/>
              </a:ext>
            </a:extLst>
          </p:cNvPr>
          <p:cNvSpPr>
            <a:spLocks noGrp="1"/>
          </p:cNvSpPr>
          <p:nvPr>
            <p:ph type="title"/>
          </p:nvPr>
        </p:nvSpPr>
        <p:spPr/>
        <p:txBody>
          <a:bodyPr/>
          <a:lstStyle/>
          <a:p>
            <a:r>
              <a:rPr lang="en-GB" dirty="0"/>
              <a:t>Activity E</a:t>
            </a:r>
            <a:br>
              <a:rPr lang="en-GB" dirty="0"/>
            </a:br>
            <a:r>
              <a:rPr lang="en-GB" dirty="0"/>
              <a:t>Story writing</a:t>
            </a:r>
          </a:p>
        </p:txBody>
      </p:sp>
      <p:sp>
        <p:nvSpPr>
          <p:cNvPr id="3" name="Content Placeholder 2">
            <a:extLst>
              <a:ext uri="{FF2B5EF4-FFF2-40B4-BE49-F238E27FC236}">
                <a16:creationId xmlns:a16="http://schemas.microsoft.com/office/drawing/2014/main" id="{C2D68654-67D6-41CA-AF48-0FE4CA63BDC9}"/>
              </a:ext>
            </a:extLst>
          </p:cNvPr>
          <p:cNvSpPr>
            <a:spLocks noGrp="1"/>
          </p:cNvSpPr>
          <p:nvPr>
            <p:ph idx="1"/>
          </p:nvPr>
        </p:nvSpPr>
        <p:spPr/>
        <p:txBody>
          <a:bodyPr/>
          <a:lstStyle/>
          <a:p>
            <a:r>
              <a:rPr lang="en-GB" dirty="0"/>
              <a:t>Look over this passage and in pairs/small groups, create the following; </a:t>
            </a:r>
          </a:p>
          <a:p>
            <a:r>
              <a:rPr lang="en-GB" dirty="0"/>
              <a:t>A social media post</a:t>
            </a:r>
          </a:p>
          <a:p>
            <a:r>
              <a:rPr lang="en-GB" dirty="0"/>
              <a:t>A headline</a:t>
            </a:r>
          </a:p>
          <a:p>
            <a:r>
              <a:rPr lang="en-GB" dirty="0"/>
              <a:t>A blog</a:t>
            </a:r>
          </a:p>
        </p:txBody>
      </p:sp>
    </p:spTree>
    <p:extLst>
      <p:ext uri="{BB962C8B-B14F-4D97-AF65-F5344CB8AC3E}">
        <p14:creationId xmlns:p14="http://schemas.microsoft.com/office/powerpoint/2010/main" val="40646390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0EBBD-D34B-4D54-B4EC-2DBAD042DA8C}"/>
              </a:ext>
            </a:extLst>
          </p:cNvPr>
          <p:cNvSpPr>
            <a:spLocks noGrp="1"/>
          </p:cNvSpPr>
          <p:nvPr>
            <p:ph type="title"/>
          </p:nvPr>
        </p:nvSpPr>
        <p:spPr>
          <a:xfrm>
            <a:off x="862149" y="894271"/>
            <a:ext cx="6992982" cy="1653210"/>
          </a:xfrm>
        </p:spPr>
        <p:txBody>
          <a:bodyPr>
            <a:normAutofit fontScale="90000"/>
          </a:bodyPr>
          <a:lstStyle/>
          <a:p>
            <a:r>
              <a:rPr lang="en-GB" dirty="0"/>
              <a:t>Recap</a:t>
            </a:r>
            <a:br>
              <a:rPr lang="en-GB" dirty="0"/>
            </a:br>
            <a:r>
              <a:rPr lang="en-GB" dirty="0"/>
              <a:t>Communications and the rep role</a:t>
            </a:r>
          </a:p>
        </p:txBody>
      </p:sp>
      <p:sp>
        <p:nvSpPr>
          <p:cNvPr id="3" name="Content Placeholder 2">
            <a:extLst>
              <a:ext uri="{FF2B5EF4-FFF2-40B4-BE49-F238E27FC236}">
                <a16:creationId xmlns:a16="http://schemas.microsoft.com/office/drawing/2014/main" id="{A4BEDD40-3FAF-414C-A83E-8DC358435ED0}"/>
              </a:ext>
            </a:extLst>
          </p:cNvPr>
          <p:cNvSpPr>
            <a:spLocks noGrp="1"/>
          </p:cNvSpPr>
          <p:nvPr>
            <p:ph idx="1"/>
          </p:nvPr>
        </p:nvSpPr>
        <p:spPr>
          <a:xfrm>
            <a:off x="862149" y="2795451"/>
            <a:ext cx="8374363" cy="3175578"/>
          </a:xfrm>
        </p:spPr>
        <p:txBody>
          <a:bodyPr/>
          <a:lstStyle/>
          <a:p>
            <a:r>
              <a:rPr lang="en-GB" dirty="0"/>
              <a:t>Representing the union</a:t>
            </a:r>
          </a:p>
          <a:p>
            <a:r>
              <a:rPr lang="en-GB" dirty="0"/>
              <a:t>Keep all communications professional</a:t>
            </a:r>
          </a:p>
          <a:p>
            <a:r>
              <a:rPr lang="en-GB" dirty="0"/>
              <a:t>Use the templates and resources on the Prospect/</a:t>
            </a:r>
            <a:r>
              <a:rPr lang="en-GB" dirty="0" err="1"/>
              <a:t>Bectu</a:t>
            </a:r>
            <a:r>
              <a:rPr lang="en-GB" dirty="0"/>
              <a:t> website</a:t>
            </a:r>
          </a:p>
          <a:p>
            <a:r>
              <a:rPr lang="en-GB" dirty="0"/>
              <a:t>Listen to your members</a:t>
            </a:r>
          </a:p>
        </p:txBody>
      </p:sp>
    </p:spTree>
    <p:extLst>
      <p:ext uri="{BB962C8B-B14F-4D97-AF65-F5344CB8AC3E}">
        <p14:creationId xmlns:p14="http://schemas.microsoft.com/office/powerpoint/2010/main" val="38560868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4EC85-5746-51EF-1AF1-97FF6466ABAD}"/>
              </a:ext>
            </a:extLst>
          </p:cNvPr>
          <p:cNvSpPr>
            <a:spLocks noGrp="1"/>
          </p:cNvSpPr>
          <p:nvPr>
            <p:ph type="title"/>
          </p:nvPr>
        </p:nvSpPr>
        <p:spPr>
          <a:xfrm>
            <a:off x="1280160" y="2211977"/>
            <a:ext cx="7895391" cy="1010194"/>
          </a:xfrm>
        </p:spPr>
        <p:txBody>
          <a:bodyPr>
            <a:normAutofit fontScale="90000"/>
          </a:bodyPr>
          <a:lstStyle/>
          <a:p>
            <a:r>
              <a:rPr lang="en-GB" dirty="0">
                <a:latin typeface="Arial"/>
                <a:cs typeface="Arial"/>
              </a:rPr>
              <a:t>Union influence &amp; the comms rep role.</a:t>
            </a:r>
            <a:endParaRPr lang="en-GB" dirty="0"/>
          </a:p>
        </p:txBody>
      </p:sp>
      <p:sp>
        <p:nvSpPr>
          <p:cNvPr id="3" name="Content Placeholder 2">
            <a:extLst>
              <a:ext uri="{FF2B5EF4-FFF2-40B4-BE49-F238E27FC236}">
                <a16:creationId xmlns:a16="http://schemas.microsoft.com/office/drawing/2014/main" id="{EADF5336-5DD8-4C49-02C4-9FC745C78B07}"/>
              </a:ext>
            </a:extLst>
          </p:cNvPr>
          <p:cNvSpPr>
            <a:spLocks noGrp="1"/>
          </p:cNvSpPr>
          <p:nvPr>
            <p:ph idx="1"/>
          </p:nvPr>
        </p:nvSpPr>
        <p:spPr>
          <a:xfrm>
            <a:off x="1280160" y="3635830"/>
            <a:ext cx="6540138" cy="2335198"/>
          </a:xfrm>
        </p:spPr>
        <p:txBody>
          <a:bodyPr/>
          <a:lstStyle/>
          <a:p>
            <a:r>
              <a:rPr lang="en-GB" dirty="0"/>
              <a:t>Recap on why ingredients are all required to make a successful union.</a:t>
            </a:r>
          </a:p>
          <a:p>
            <a:r>
              <a:rPr lang="en-GB" dirty="0"/>
              <a:t>Virtuous Circle.</a:t>
            </a:r>
          </a:p>
        </p:txBody>
      </p:sp>
    </p:spTree>
    <p:extLst>
      <p:ext uri="{BB962C8B-B14F-4D97-AF65-F5344CB8AC3E}">
        <p14:creationId xmlns:p14="http://schemas.microsoft.com/office/powerpoint/2010/main" val="2598361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393C0-9080-4E78-A474-9A60AABBFC18}"/>
              </a:ext>
            </a:extLst>
          </p:cNvPr>
          <p:cNvSpPr>
            <a:spLocks noGrp="1"/>
          </p:cNvSpPr>
          <p:nvPr>
            <p:ph type="title"/>
          </p:nvPr>
        </p:nvSpPr>
        <p:spPr/>
        <p:txBody>
          <a:bodyPr>
            <a:normAutofit/>
          </a:bodyPr>
          <a:lstStyle/>
          <a:p>
            <a:r>
              <a:rPr lang="en-GB" dirty="0">
                <a:latin typeface="Arial"/>
                <a:cs typeface="Arial"/>
              </a:rPr>
              <a:t>Next steps</a:t>
            </a:r>
            <a:br>
              <a:rPr lang="en-GB" dirty="0">
                <a:latin typeface="Arial"/>
                <a:cs typeface="Arial"/>
              </a:rPr>
            </a:br>
            <a:r>
              <a:rPr lang="en-GB" dirty="0">
                <a:latin typeface="Arial"/>
                <a:cs typeface="Arial"/>
              </a:rPr>
              <a:t>What is your branch up to?</a:t>
            </a:r>
          </a:p>
        </p:txBody>
      </p:sp>
      <p:sp>
        <p:nvSpPr>
          <p:cNvPr id="3" name="Content Placeholder 2">
            <a:extLst>
              <a:ext uri="{FF2B5EF4-FFF2-40B4-BE49-F238E27FC236}">
                <a16:creationId xmlns:a16="http://schemas.microsoft.com/office/drawing/2014/main" id="{E218908C-FC99-4991-B0AE-69EBEAD12854}"/>
              </a:ext>
            </a:extLst>
          </p:cNvPr>
          <p:cNvSpPr>
            <a:spLocks noGrp="1"/>
          </p:cNvSpPr>
          <p:nvPr>
            <p:ph idx="1"/>
          </p:nvPr>
        </p:nvSpPr>
        <p:spPr/>
        <p:txBody>
          <a:bodyPr/>
          <a:lstStyle/>
          <a:p>
            <a:pPr marL="0" indent="0">
              <a:buNone/>
            </a:pPr>
            <a:r>
              <a:rPr lang="en-GB" sz="3200" dirty="0"/>
              <a:t>Health Check – follow up;</a:t>
            </a:r>
          </a:p>
          <a:p>
            <a:r>
              <a:rPr lang="en-GB" dirty="0"/>
              <a:t>How well do you think your branch communications are working?</a:t>
            </a:r>
          </a:p>
          <a:p>
            <a:r>
              <a:rPr lang="en-GB" dirty="0"/>
              <a:t>Are you reaching the right people?</a:t>
            </a:r>
          </a:p>
          <a:p>
            <a:r>
              <a:rPr lang="en-GB" dirty="0"/>
              <a:t>What does success look like?</a:t>
            </a:r>
          </a:p>
          <a:p>
            <a:endParaRPr lang="en-GB" dirty="0"/>
          </a:p>
        </p:txBody>
      </p:sp>
    </p:spTree>
    <p:extLst>
      <p:ext uri="{BB962C8B-B14F-4D97-AF65-F5344CB8AC3E}">
        <p14:creationId xmlns:p14="http://schemas.microsoft.com/office/powerpoint/2010/main" val="2219474040"/>
      </p:ext>
    </p:extLst>
  </p:cSld>
  <p:clrMapOvr>
    <a:masterClrMapping/>
  </p:clrMapOvr>
  <p:transition spd="slow">
    <p:cove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7FFE2-10BD-4CDE-854C-4E908F2C7B66}"/>
              </a:ext>
            </a:extLst>
          </p:cNvPr>
          <p:cNvSpPr>
            <a:spLocks noGrp="1"/>
          </p:cNvSpPr>
          <p:nvPr>
            <p:ph type="title"/>
          </p:nvPr>
        </p:nvSpPr>
        <p:spPr>
          <a:xfrm>
            <a:off x="1475523" y="824184"/>
            <a:ext cx="7760988" cy="1653210"/>
          </a:xfrm>
        </p:spPr>
        <p:txBody>
          <a:bodyPr/>
          <a:lstStyle/>
          <a:p>
            <a:r>
              <a:rPr lang="en-GB" dirty="0"/>
              <a:t>Plan of action</a:t>
            </a:r>
          </a:p>
        </p:txBody>
      </p:sp>
      <p:sp>
        <p:nvSpPr>
          <p:cNvPr id="3" name="Content Placeholder 2">
            <a:extLst>
              <a:ext uri="{FF2B5EF4-FFF2-40B4-BE49-F238E27FC236}">
                <a16:creationId xmlns:a16="http://schemas.microsoft.com/office/drawing/2014/main" id="{F3C81F3D-2D4B-411D-AD26-23CCF680D8A9}"/>
              </a:ext>
            </a:extLst>
          </p:cNvPr>
          <p:cNvSpPr>
            <a:spLocks noGrp="1"/>
          </p:cNvSpPr>
          <p:nvPr>
            <p:ph idx="1"/>
          </p:nvPr>
        </p:nvSpPr>
        <p:spPr>
          <a:xfrm>
            <a:off x="1148081" y="3265714"/>
            <a:ext cx="7760988" cy="2664974"/>
          </a:xfrm>
        </p:spPr>
        <p:txBody>
          <a:bodyPr/>
          <a:lstStyle/>
          <a:p>
            <a:pPr marL="0" indent="0">
              <a:buNone/>
            </a:pPr>
            <a:r>
              <a:rPr lang="en-GB" dirty="0"/>
              <a:t>Ideas to produce a communication branch plan!</a:t>
            </a:r>
          </a:p>
        </p:txBody>
      </p:sp>
    </p:spTree>
    <p:extLst>
      <p:ext uri="{BB962C8B-B14F-4D97-AF65-F5344CB8AC3E}">
        <p14:creationId xmlns:p14="http://schemas.microsoft.com/office/powerpoint/2010/main" val="811680757"/>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7966E8-8904-9B2B-7498-2B73A5986685}"/>
              </a:ext>
            </a:extLst>
          </p:cNvPr>
          <p:cNvSpPr>
            <a:spLocks noGrp="1"/>
          </p:cNvSpPr>
          <p:nvPr>
            <p:ph idx="1"/>
          </p:nvPr>
        </p:nvSpPr>
        <p:spPr/>
        <p:txBody>
          <a:bodyPr>
            <a:normAutofit/>
          </a:bodyPr>
          <a:lstStyle/>
          <a:p>
            <a:pPr marL="0" indent="0" algn="ctr">
              <a:buNone/>
            </a:pPr>
            <a:r>
              <a:rPr lang="en-GB" sz="4800" b="1" dirty="0"/>
              <a:t>Any questions?</a:t>
            </a:r>
          </a:p>
        </p:txBody>
      </p:sp>
    </p:spTree>
    <p:extLst>
      <p:ext uri="{BB962C8B-B14F-4D97-AF65-F5344CB8AC3E}">
        <p14:creationId xmlns:p14="http://schemas.microsoft.com/office/powerpoint/2010/main" val="2838766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702AD-ABAB-4C3F-A383-6BCE1BC266C4}"/>
              </a:ext>
            </a:extLst>
          </p:cNvPr>
          <p:cNvSpPr>
            <a:spLocks noGrp="1"/>
          </p:cNvSpPr>
          <p:nvPr>
            <p:ph type="ctrTitle"/>
          </p:nvPr>
        </p:nvSpPr>
        <p:spPr>
          <a:xfrm>
            <a:off x="1494614" y="1340528"/>
            <a:ext cx="7463608" cy="1500326"/>
          </a:xfrm>
        </p:spPr>
        <p:txBody>
          <a:bodyPr/>
          <a:lstStyle/>
          <a:p>
            <a:r>
              <a:rPr lang="en-GB" sz="4000" dirty="0"/>
              <a:t>Session 2</a:t>
            </a:r>
            <a:br>
              <a:rPr lang="en-GB" sz="4000" dirty="0"/>
            </a:br>
            <a:r>
              <a:rPr lang="en-GB" sz="4000" dirty="0"/>
              <a:t>Activity B</a:t>
            </a:r>
          </a:p>
        </p:txBody>
      </p:sp>
      <p:sp>
        <p:nvSpPr>
          <p:cNvPr id="4" name="Content Placeholder 2">
            <a:extLst>
              <a:ext uri="{FF2B5EF4-FFF2-40B4-BE49-F238E27FC236}">
                <a16:creationId xmlns:a16="http://schemas.microsoft.com/office/drawing/2014/main" id="{8DD84D02-1DB5-CE4B-815C-1EB06AB91551}"/>
              </a:ext>
            </a:extLst>
          </p:cNvPr>
          <p:cNvSpPr txBox="1">
            <a:spLocks/>
          </p:cNvSpPr>
          <p:nvPr/>
        </p:nvSpPr>
        <p:spPr>
          <a:xfrm>
            <a:off x="1494614" y="2374693"/>
            <a:ext cx="7760988" cy="3139136"/>
          </a:xfrm>
          <a:prstGeom prst="rect">
            <a:avLst/>
          </a:prstGeom>
        </p:spPr>
        <p:txBody>
          <a:bodyPr vert="horz" lIns="0" tIns="0" rIns="0" bIns="0" rtlCol="0" anchor="t">
            <a:normAutofit/>
          </a:bodyPr>
          <a:lstStyle>
            <a:lvl1pPr marL="0" indent="0" algn="l" defTabSz="457200" rtl="0" eaLnBrk="1" latinLnBrk="0" hangingPunct="1">
              <a:spcBef>
                <a:spcPts val="1000"/>
              </a:spcBef>
              <a:spcAft>
                <a:spcPts val="0"/>
              </a:spcAft>
              <a:buClr>
                <a:srgbClr val="FBD603"/>
              </a:buClr>
              <a:buSzPct val="100000"/>
              <a:buFont typeface="Arial" charset="0"/>
              <a:buNone/>
              <a:defRPr sz="2800" kern="1200">
                <a:solidFill>
                  <a:schemeClr val="tx1">
                    <a:lumMod val="95000"/>
                    <a:lumOff val="5000"/>
                  </a:schemeClr>
                </a:solidFill>
                <a:latin typeface="Arial" charset="0"/>
                <a:ea typeface="Arial" charset="0"/>
                <a:cs typeface="Arial" charset="0"/>
              </a:defRPr>
            </a:lvl1pPr>
            <a:lvl2pPr marL="457200" indent="0" algn="ctr" defTabSz="457200" rtl="0" eaLnBrk="1" latinLnBrk="0" hangingPunct="1">
              <a:spcBef>
                <a:spcPts val="1000"/>
              </a:spcBef>
              <a:spcAft>
                <a:spcPts val="0"/>
              </a:spcAft>
              <a:buClr>
                <a:srgbClr val="FBD603"/>
              </a:buClr>
              <a:buSzPct val="100000"/>
              <a:buFont typeface="Arial" charset="0"/>
              <a:buNone/>
              <a:defRPr sz="2400" kern="1200">
                <a:solidFill>
                  <a:schemeClr val="tx1">
                    <a:tint val="75000"/>
                  </a:schemeClr>
                </a:solidFill>
                <a:latin typeface="Arial" charset="0"/>
                <a:ea typeface="Arial" charset="0"/>
                <a:cs typeface="Arial" charset="0"/>
              </a:defRPr>
            </a:lvl2pPr>
            <a:lvl3pPr marL="914400" indent="0" algn="ctr" defTabSz="457200" rtl="0" eaLnBrk="1" latinLnBrk="0" hangingPunct="1">
              <a:spcBef>
                <a:spcPts val="1000"/>
              </a:spcBef>
              <a:spcAft>
                <a:spcPts val="0"/>
              </a:spcAft>
              <a:buClr>
                <a:srgbClr val="FBD603"/>
              </a:buClr>
              <a:buSzPct val="100000"/>
              <a:buFont typeface="Arial" charset="0"/>
              <a:buNone/>
              <a:defRPr sz="2000" kern="1200">
                <a:solidFill>
                  <a:schemeClr val="tx1">
                    <a:tint val="75000"/>
                  </a:schemeClr>
                </a:solidFill>
                <a:latin typeface="Arial" charset="0"/>
                <a:ea typeface="Arial" charset="0"/>
                <a:cs typeface="Arial" charset="0"/>
              </a:defRPr>
            </a:lvl3pPr>
            <a:lvl4pPr marL="1371600" indent="0" algn="ctr" defTabSz="457200" rtl="0" eaLnBrk="1" latinLnBrk="0" hangingPunct="1">
              <a:spcBef>
                <a:spcPts val="1000"/>
              </a:spcBef>
              <a:spcAft>
                <a:spcPts val="0"/>
              </a:spcAft>
              <a:buClr>
                <a:srgbClr val="FBD603"/>
              </a:buClr>
              <a:buSzPct val="100000"/>
              <a:buFont typeface="Arial" charset="0"/>
              <a:buNone/>
              <a:defRPr sz="1800" kern="1200">
                <a:solidFill>
                  <a:schemeClr val="tx1">
                    <a:tint val="75000"/>
                  </a:schemeClr>
                </a:solidFill>
                <a:latin typeface="Arial" charset="0"/>
                <a:ea typeface="Arial" charset="0"/>
                <a:cs typeface="Arial" charset="0"/>
              </a:defRPr>
            </a:lvl4pPr>
            <a:lvl5pPr marL="1828800" indent="0" algn="ctr" defTabSz="457200" rtl="0" eaLnBrk="1" latinLnBrk="0" hangingPunct="1">
              <a:spcBef>
                <a:spcPts val="1000"/>
              </a:spcBef>
              <a:spcAft>
                <a:spcPts val="0"/>
              </a:spcAft>
              <a:buClr>
                <a:srgbClr val="FBD603"/>
              </a:buClr>
              <a:buSzPct val="100000"/>
              <a:buFont typeface="Arial" charset="0"/>
              <a:buNone/>
              <a:defRPr sz="1600" kern="1200">
                <a:solidFill>
                  <a:schemeClr val="tx1">
                    <a:tint val="75000"/>
                  </a:schemeClr>
                </a:solidFill>
                <a:latin typeface="Arial" charset="0"/>
                <a:ea typeface="Arial" charset="0"/>
                <a:cs typeface="Arial" charset="0"/>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endParaRPr lang="en-GB" dirty="0">
              <a:latin typeface="Arial"/>
              <a:cs typeface="Arial"/>
            </a:endParaRPr>
          </a:p>
          <a:p>
            <a:endParaRPr lang="en-GB" dirty="0"/>
          </a:p>
        </p:txBody>
      </p:sp>
      <p:sp>
        <p:nvSpPr>
          <p:cNvPr id="5" name="Content Placeholder 2">
            <a:extLst>
              <a:ext uri="{FF2B5EF4-FFF2-40B4-BE49-F238E27FC236}">
                <a16:creationId xmlns:a16="http://schemas.microsoft.com/office/drawing/2014/main" id="{F93F5B3D-34E7-9745-8636-FE2776C27219}"/>
              </a:ext>
            </a:extLst>
          </p:cNvPr>
          <p:cNvSpPr txBox="1">
            <a:spLocks/>
          </p:cNvSpPr>
          <p:nvPr/>
        </p:nvSpPr>
        <p:spPr>
          <a:xfrm>
            <a:off x="1494614" y="3613212"/>
            <a:ext cx="7760988" cy="2134588"/>
          </a:xfrm>
          <a:prstGeom prst="rect">
            <a:avLst/>
          </a:prstGeom>
        </p:spPr>
        <p:txBody>
          <a:bodyPr vert="horz" lIns="0" tIns="0" rIns="0" bIns="0" rtlCol="0" anchor="t">
            <a:normAutofit/>
          </a:bodyPr>
          <a:lstStyle>
            <a:lvl1pPr marL="0" indent="0" algn="l" defTabSz="457200" rtl="0" eaLnBrk="1" latinLnBrk="0" hangingPunct="1">
              <a:spcBef>
                <a:spcPts val="1000"/>
              </a:spcBef>
              <a:spcAft>
                <a:spcPts val="0"/>
              </a:spcAft>
              <a:buClr>
                <a:srgbClr val="FBD603"/>
              </a:buClr>
              <a:buSzPct val="100000"/>
              <a:buFont typeface="Arial" charset="0"/>
              <a:buNone/>
              <a:defRPr sz="2800" kern="1200">
                <a:solidFill>
                  <a:schemeClr val="tx1">
                    <a:lumMod val="95000"/>
                    <a:lumOff val="5000"/>
                  </a:schemeClr>
                </a:solidFill>
                <a:latin typeface="Arial" charset="0"/>
                <a:ea typeface="Arial" charset="0"/>
                <a:cs typeface="Arial" charset="0"/>
              </a:defRPr>
            </a:lvl1pPr>
            <a:lvl2pPr marL="457200" indent="0" algn="ctr" defTabSz="457200" rtl="0" eaLnBrk="1" latinLnBrk="0" hangingPunct="1">
              <a:spcBef>
                <a:spcPts val="1000"/>
              </a:spcBef>
              <a:spcAft>
                <a:spcPts val="0"/>
              </a:spcAft>
              <a:buClr>
                <a:srgbClr val="FBD603"/>
              </a:buClr>
              <a:buSzPct val="100000"/>
              <a:buFont typeface="Arial" charset="0"/>
              <a:buNone/>
              <a:defRPr sz="2400" kern="1200">
                <a:solidFill>
                  <a:schemeClr val="tx1">
                    <a:tint val="75000"/>
                  </a:schemeClr>
                </a:solidFill>
                <a:latin typeface="Arial" charset="0"/>
                <a:ea typeface="Arial" charset="0"/>
                <a:cs typeface="Arial" charset="0"/>
              </a:defRPr>
            </a:lvl2pPr>
            <a:lvl3pPr marL="914400" indent="0" algn="ctr" defTabSz="457200" rtl="0" eaLnBrk="1" latinLnBrk="0" hangingPunct="1">
              <a:spcBef>
                <a:spcPts val="1000"/>
              </a:spcBef>
              <a:spcAft>
                <a:spcPts val="0"/>
              </a:spcAft>
              <a:buClr>
                <a:srgbClr val="FBD603"/>
              </a:buClr>
              <a:buSzPct val="100000"/>
              <a:buFont typeface="Arial" charset="0"/>
              <a:buNone/>
              <a:defRPr sz="2000" kern="1200">
                <a:solidFill>
                  <a:schemeClr val="tx1">
                    <a:tint val="75000"/>
                  </a:schemeClr>
                </a:solidFill>
                <a:latin typeface="Arial" charset="0"/>
                <a:ea typeface="Arial" charset="0"/>
                <a:cs typeface="Arial" charset="0"/>
              </a:defRPr>
            </a:lvl3pPr>
            <a:lvl4pPr marL="1371600" indent="0" algn="ctr" defTabSz="457200" rtl="0" eaLnBrk="1" latinLnBrk="0" hangingPunct="1">
              <a:spcBef>
                <a:spcPts val="1000"/>
              </a:spcBef>
              <a:spcAft>
                <a:spcPts val="0"/>
              </a:spcAft>
              <a:buClr>
                <a:srgbClr val="FBD603"/>
              </a:buClr>
              <a:buSzPct val="100000"/>
              <a:buFont typeface="Arial" charset="0"/>
              <a:buNone/>
              <a:defRPr sz="1800" kern="1200">
                <a:solidFill>
                  <a:schemeClr val="tx1">
                    <a:tint val="75000"/>
                  </a:schemeClr>
                </a:solidFill>
                <a:latin typeface="Arial" charset="0"/>
                <a:ea typeface="Arial" charset="0"/>
                <a:cs typeface="Arial" charset="0"/>
              </a:defRPr>
            </a:lvl4pPr>
            <a:lvl5pPr marL="1828800" indent="0" algn="ctr" defTabSz="457200" rtl="0" eaLnBrk="1" latinLnBrk="0" hangingPunct="1">
              <a:spcBef>
                <a:spcPts val="1000"/>
              </a:spcBef>
              <a:spcAft>
                <a:spcPts val="0"/>
              </a:spcAft>
              <a:buClr>
                <a:srgbClr val="FBD603"/>
              </a:buClr>
              <a:buSzPct val="100000"/>
              <a:buFont typeface="Arial" charset="0"/>
              <a:buNone/>
              <a:defRPr sz="1600" kern="1200">
                <a:solidFill>
                  <a:schemeClr val="tx1">
                    <a:tint val="75000"/>
                  </a:schemeClr>
                </a:solidFill>
                <a:latin typeface="Arial" charset="0"/>
                <a:ea typeface="Arial" charset="0"/>
                <a:cs typeface="Arial" charset="0"/>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r>
              <a:rPr lang="en-GB" dirty="0"/>
              <a:t>Health Check</a:t>
            </a:r>
          </a:p>
        </p:txBody>
      </p:sp>
    </p:spTree>
    <p:extLst>
      <p:ext uri="{BB962C8B-B14F-4D97-AF65-F5344CB8AC3E}">
        <p14:creationId xmlns:p14="http://schemas.microsoft.com/office/powerpoint/2010/main" val="2004356852"/>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90782-38BC-47DB-9EAE-7971EECB627C}"/>
              </a:ext>
            </a:extLst>
          </p:cNvPr>
          <p:cNvSpPr>
            <a:spLocks noGrp="1"/>
          </p:cNvSpPr>
          <p:nvPr>
            <p:ph type="title"/>
          </p:nvPr>
        </p:nvSpPr>
        <p:spPr>
          <a:xfrm>
            <a:off x="846490" y="1004650"/>
            <a:ext cx="9124415" cy="1653210"/>
          </a:xfrm>
        </p:spPr>
        <p:txBody>
          <a:bodyPr/>
          <a:lstStyle/>
          <a:p>
            <a:r>
              <a:rPr lang="en-GB" dirty="0"/>
              <a:t>Session 3</a:t>
            </a:r>
            <a:br>
              <a:rPr lang="en-GB" dirty="0"/>
            </a:br>
            <a:r>
              <a:rPr lang="en-GB" dirty="0"/>
              <a:t>How Prospect communications work</a:t>
            </a:r>
          </a:p>
        </p:txBody>
      </p:sp>
      <p:sp>
        <p:nvSpPr>
          <p:cNvPr id="3" name="Content Placeholder 2">
            <a:extLst>
              <a:ext uri="{FF2B5EF4-FFF2-40B4-BE49-F238E27FC236}">
                <a16:creationId xmlns:a16="http://schemas.microsoft.com/office/drawing/2014/main" id="{4AA3D33E-1E37-4A8D-A873-B635233EB040}"/>
              </a:ext>
            </a:extLst>
          </p:cNvPr>
          <p:cNvSpPr>
            <a:spLocks noGrp="1"/>
          </p:cNvSpPr>
          <p:nvPr>
            <p:ph idx="1"/>
          </p:nvPr>
        </p:nvSpPr>
        <p:spPr>
          <a:xfrm>
            <a:off x="1475524" y="3293615"/>
            <a:ext cx="7760988" cy="2677413"/>
          </a:xfrm>
        </p:spPr>
        <p:txBody>
          <a:bodyPr/>
          <a:lstStyle/>
          <a:p>
            <a:r>
              <a:rPr lang="en-GB" dirty="0"/>
              <a:t>Why does it matter what branch you are in?</a:t>
            </a:r>
          </a:p>
          <a:p>
            <a:r>
              <a:rPr lang="en-GB" dirty="0"/>
              <a:t>What communications happen when a new members joins Prospect/</a:t>
            </a:r>
            <a:r>
              <a:rPr lang="en-GB" dirty="0" err="1"/>
              <a:t>Bectu</a:t>
            </a:r>
            <a:r>
              <a:rPr lang="en-GB" dirty="0"/>
              <a:t>?</a:t>
            </a:r>
          </a:p>
          <a:p>
            <a:r>
              <a:rPr lang="en-GB" dirty="0"/>
              <a:t>Structure &amp; support for branches</a:t>
            </a:r>
          </a:p>
        </p:txBody>
      </p:sp>
    </p:spTree>
    <p:extLst>
      <p:ext uri="{BB962C8B-B14F-4D97-AF65-F5344CB8AC3E}">
        <p14:creationId xmlns:p14="http://schemas.microsoft.com/office/powerpoint/2010/main" val="4179552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524723"/>
            <a:ext cx="6687971" cy="1187795"/>
          </a:xfrm>
        </p:spPr>
        <p:txBody>
          <a:bodyPr/>
          <a:lstStyle/>
          <a:p>
            <a:r>
              <a:rPr lang="en-US" dirty="0">
                <a:latin typeface="Arial"/>
                <a:cs typeface="Arial"/>
              </a:rPr>
              <a:t>A branch </a:t>
            </a:r>
          </a:p>
        </p:txBody>
      </p:sp>
      <p:sp>
        <p:nvSpPr>
          <p:cNvPr id="13" name="Rectangle 12"/>
          <p:cNvSpPr/>
          <p:nvPr/>
        </p:nvSpPr>
        <p:spPr>
          <a:xfrm>
            <a:off x="1505416" y="2044423"/>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President/Chair</a:t>
            </a:r>
          </a:p>
        </p:txBody>
      </p:sp>
      <p:sp>
        <p:nvSpPr>
          <p:cNvPr id="14" name="Rectangle 13"/>
          <p:cNvSpPr/>
          <p:nvPr/>
        </p:nvSpPr>
        <p:spPr>
          <a:xfrm>
            <a:off x="1505416" y="2620445"/>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Secretary</a:t>
            </a:r>
          </a:p>
        </p:txBody>
      </p:sp>
      <p:sp>
        <p:nvSpPr>
          <p:cNvPr id="15" name="Rectangle 14"/>
          <p:cNvSpPr/>
          <p:nvPr/>
        </p:nvSpPr>
        <p:spPr>
          <a:xfrm>
            <a:off x="1505416" y="3196467"/>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Committee</a:t>
            </a:r>
          </a:p>
        </p:txBody>
      </p:sp>
      <p:graphicFrame>
        <p:nvGraphicFramePr>
          <p:cNvPr id="17" name="Diagram 16">
            <a:extLst>
              <a:ext uri="{FF2B5EF4-FFF2-40B4-BE49-F238E27FC236}">
                <a16:creationId xmlns:a16="http://schemas.microsoft.com/office/drawing/2014/main" id="{1F264969-CEF3-7D44-B3E6-23DDC1E9B2A8}"/>
              </a:ext>
            </a:extLst>
          </p:cNvPr>
          <p:cNvGraphicFramePr/>
          <p:nvPr/>
        </p:nvGraphicFramePr>
        <p:xfrm>
          <a:off x="3137010" y="1921013"/>
          <a:ext cx="5917979" cy="3581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111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524723"/>
            <a:ext cx="6687971" cy="2458174"/>
          </a:xfrm>
        </p:spPr>
        <p:txBody>
          <a:bodyPr/>
          <a:lstStyle/>
          <a:p>
            <a:r>
              <a:rPr lang="en-GB" sz="4000" dirty="0"/>
              <a:t>What comms are important to a new member?</a:t>
            </a:r>
            <a:endParaRPr lang="en-US" sz="4000" dirty="0">
              <a:latin typeface="Arial"/>
              <a:cs typeface="Arial"/>
            </a:endParaRPr>
          </a:p>
        </p:txBody>
      </p:sp>
      <p:graphicFrame>
        <p:nvGraphicFramePr>
          <p:cNvPr id="17" name="Diagram 16">
            <a:extLst>
              <a:ext uri="{FF2B5EF4-FFF2-40B4-BE49-F238E27FC236}">
                <a16:creationId xmlns:a16="http://schemas.microsoft.com/office/drawing/2014/main" id="{1F264969-CEF3-7D44-B3E6-23DDC1E9B2A8}"/>
              </a:ext>
            </a:extLst>
          </p:cNvPr>
          <p:cNvGraphicFramePr/>
          <p:nvPr>
            <p:extLst>
              <p:ext uri="{D42A27DB-BD31-4B8C-83A1-F6EECF244321}">
                <p14:modId xmlns:p14="http://schemas.microsoft.com/office/powerpoint/2010/main" val="1706067630"/>
              </p:ext>
            </p:extLst>
          </p:nvPr>
        </p:nvGraphicFramePr>
        <p:xfrm>
          <a:off x="5030335" y="3145910"/>
          <a:ext cx="2556769" cy="27420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7C85C0C7-3122-4BEB-AF96-1632FFB94A92}"/>
              </a:ext>
            </a:extLst>
          </p:cNvPr>
          <p:cNvPicPr>
            <a:picLocks noChangeAspect="1"/>
          </p:cNvPicPr>
          <p:nvPr/>
        </p:nvPicPr>
        <p:blipFill>
          <a:blip r:embed="rId8"/>
          <a:stretch>
            <a:fillRect/>
          </a:stretch>
        </p:blipFill>
        <p:spPr>
          <a:xfrm>
            <a:off x="1659985" y="3429000"/>
            <a:ext cx="1949517" cy="2131473"/>
          </a:xfrm>
          <a:prstGeom prst="rect">
            <a:avLst/>
          </a:prstGeom>
        </p:spPr>
      </p:pic>
      <p:sp>
        <p:nvSpPr>
          <p:cNvPr id="7" name="Arrow: Left 6">
            <a:extLst>
              <a:ext uri="{FF2B5EF4-FFF2-40B4-BE49-F238E27FC236}">
                <a16:creationId xmlns:a16="http://schemas.microsoft.com/office/drawing/2014/main" id="{62D1B813-6DD7-4B05-9ACA-D4A5C50E20A2}"/>
              </a:ext>
            </a:extLst>
          </p:cNvPr>
          <p:cNvSpPr/>
          <p:nvPr/>
        </p:nvSpPr>
        <p:spPr>
          <a:xfrm>
            <a:off x="3755254" y="4225771"/>
            <a:ext cx="1129329" cy="582286"/>
          </a:xfrm>
          <a:prstGeom prst="lef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15252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82AC3-6EB6-4C4B-AE73-9D0D1FCB205E}"/>
              </a:ext>
            </a:extLst>
          </p:cNvPr>
          <p:cNvSpPr>
            <a:spLocks noGrp="1"/>
          </p:cNvSpPr>
          <p:nvPr>
            <p:ph type="title"/>
          </p:nvPr>
        </p:nvSpPr>
        <p:spPr/>
        <p:txBody>
          <a:bodyPr/>
          <a:lstStyle/>
          <a:p>
            <a:r>
              <a:rPr kumimoji="0" lang="en-GB" sz="3600" b="1" i="0" u="none" strike="noStrike" kern="1200" cap="none" spc="0" normalizeH="0" baseline="0" noProof="0" dirty="0">
                <a:ln>
                  <a:noFill/>
                </a:ln>
                <a:solidFill>
                  <a:srgbClr val="28292B"/>
                </a:solidFill>
                <a:effectLst/>
                <a:uLnTx/>
                <a:uFillTx/>
                <a:latin typeface="Arial" charset="0"/>
                <a:cs typeface="Arial" charset="0"/>
              </a:rPr>
              <a:t>Good Communications are two way</a:t>
            </a:r>
            <a:endParaRPr lang="en-GB" dirty="0"/>
          </a:p>
        </p:txBody>
      </p:sp>
      <p:sp>
        <p:nvSpPr>
          <p:cNvPr id="3" name="Content Placeholder 2">
            <a:extLst>
              <a:ext uri="{FF2B5EF4-FFF2-40B4-BE49-F238E27FC236}">
                <a16:creationId xmlns:a16="http://schemas.microsoft.com/office/drawing/2014/main" id="{5E11047B-438F-4C02-AED4-C366F21CC841}"/>
              </a:ext>
            </a:extLst>
          </p:cNvPr>
          <p:cNvSpPr>
            <a:spLocks noGrp="1"/>
          </p:cNvSpPr>
          <p:nvPr>
            <p:ph idx="1"/>
          </p:nvPr>
        </p:nvSpPr>
        <p:spPr/>
        <p:txBody>
          <a:bodyPr/>
          <a:lstStyle/>
          <a:p>
            <a:r>
              <a:rPr lang="en-GB" sz="2800" dirty="0"/>
              <a:t>What do you need to know from members?</a:t>
            </a:r>
          </a:p>
          <a:p>
            <a:r>
              <a:rPr lang="en-GB" sz="2800" dirty="0"/>
              <a:t>How can you get this information?</a:t>
            </a:r>
          </a:p>
          <a:p>
            <a:r>
              <a:rPr lang="en-GB" sz="2800" dirty="0"/>
              <a:t>What will be your ‘foghorn message’ to the member to get them to engage?</a:t>
            </a:r>
          </a:p>
          <a:p>
            <a:r>
              <a:rPr lang="en-GB" sz="2800" dirty="0"/>
              <a:t>How can members contribute?</a:t>
            </a:r>
            <a:endParaRPr lang="en-GB" dirty="0"/>
          </a:p>
          <a:p>
            <a:endParaRPr lang="en-GB" dirty="0"/>
          </a:p>
        </p:txBody>
      </p:sp>
    </p:spTree>
    <p:extLst>
      <p:ext uri="{BB962C8B-B14F-4D97-AF65-F5344CB8AC3E}">
        <p14:creationId xmlns:p14="http://schemas.microsoft.com/office/powerpoint/2010/main" val="2312149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C4E6C-4EDF-4DD3-BEA3-B58DD918B1AE}"/>
              </a:ext>
            </a:extLst>
          </p:cNvPr>
          <p:cNvSpPr>
            <a:spLocks noGrp="1"/>
          </p:cNvSpPr>
          <p:nvPr>
            <p:ph type="title"/>
          </p:nvPr>
        </p:nvSpPr>
        <p:spPr/>
        <p:txBody>
          <a:bodyPr/>
          <a:lstStyle/>
          <a:p>
            <a:r>
              <a:rPr lang="en-GB" dirty="0"/>
              <a:t>Session 4</a:t>
            </a:r>
            <a:br>
              <a:rPr lang="en-GB" dirty="0"/>
            </a:br>
            <a:r>
              <a:rPr lang="en-GB" dirty="0"/>
              <a:t>Types of Communication Rep</a:t>
            </a:r>
          </a:p>
        </p:txBody>
      </p:sp>
      <p:sp>
        <p:nvSpPr>
          <p:cNvPr id="3" name="Content Placeholder 2">
            <a:extLst>
              <a:ext uri="{FF2B5EF4-FFF2-40B4-BE49-F238E27FC236}">
                <a16:creationId xmlns:a16="http://schemas.microsoft.com/office/drawing/2014/main" id="{A9A0248A-D812-42A3-ACEC-3CCF529CE89F}"/>
              </a:ext>
            </a:extLst>
          </p:cNvPr>
          <p:cNvSpPr>
            <a:spLocks noGrp="1"/>
          </p:cNvSpPr>
          <p:nvPr>
            <p:ph idx="1"/>
          </p:nvPr>
        </p:nvSpPr>
        <p:spPr/>
        <p:txBody>
          <a:bodyPr/>
          <a:lstStyle/>
          <a:p>
            <a:r>
              <a:rPr lang="en-GB" dirty="0"/>
              <a:t>Branch officer roles – Secretary/convenor/president</a:t>
            </a:r>
          </a:p>
          <a:p>
            <a:r>
              <a:rPr lang="en-GB" dirty="0"/>
              <a:t>Vice Chair/Assistant Secretary</a:t>
            </a:r>
          </a:p>
          <a:p>
            <a:r>
              <a:rPr lang="en-GB" dirty="0"/>
              <a:t>Membership and recruitment secretary</a:t>
            </a:r>
          </a:p>
          <a:p>
            <a:r>
              <a:rPr lang="en-GB" dirty="0"/>
              <a:t>Communication rep</a:t>
            </a:r>
          </a:p>
          <a:p>
            <a:r>
              <a:rPr lang="en-GB" dirty="0"/>
              <a:t>Comms administrator</a:t>
            </a:r>
          </a:p>
        </p:txBody>
      </p:sp>
    </p:spTree>
    <p:extLst>
      <p:ext uri="{BB962C8B-B14F-4D97-AF65-F5344CB8AC3E}">
        <p14:creationId xmlns:p14="http://schemas.microsoft.com/office/powerpoint/2010/main" val="2962881770"/>
      </p:ext>
    </p:extLst>
  </p:cSld>
  <p:clrMapOvr>
    <a:masterClrMapping/>
  </p:clrMapOvr>
</p:sld>
</file>

<file path=ppt/theme/theme1.xml><?xml version="1.0" encoding="utf-8"?>
<a:theme xmlns:a="http://schemas.openxmlformats.org/drawingml/2006/main" name="Theme1">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C0529B70-00D0-4F60-A705-7F3E39ACC75B}" vid="{DF6F6FF5-8BF0-4736-B8FF-E8A564305CC3}"/>
    </a:ext>
  </a:extLst>
</a:theme>
</file>

<file path=ppt/theme/theme2.xml><?xml version="1.0" encoding="utf-8"?>
<a:theme xmlns:a="http://schemas.openxmlformats.org/drawingml/2006/main" name="1_Theme1">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3.xml><?xml version="1.0" encoding="utf-8"?>
<a:theme xmlns:a="http://schemas.openxmlformats.org/drawingml/2006/main" name="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ecf5486-e989-4379-bfee-e9488933998c">
      <Terms xmlns="http://schemas.microsoft.com/office/infopath/2007/PartnerControls"/>
    </lcf76f155ced4ddcb4097134ff3c332f>
    <TaxCatchAll xmlns="95c4e850-32b5-4d18-96f2-9b7a5c16f8c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8D7AC766A08B146B6390D5D437781FB" ma:contentTypeVersion="19" ma:contentTypeDescription="Create a new document." ma:contentTypeScope="" ma:versionID="03aee513015844f44aca668c7fdf08d9">
  <xsd:schema xmlns:xsd="http://www.w3.org/2001/XMLSchema" xmlns:xs="http://www.w3.org/2001/XMLSchema" xmlns:p="http://schemas.microsoft.com/office/2006/metadata/properties" xmlns:ns2="0ecf5486-e989-4379-bfee-e9488933998c" xmlns:ns3="95c4e850-32b5-4d18-96f2-9b7a5c16f8c4" targetNamespace="http://schemas.microsoft.com/office/2006/metadata/properties" ma:root="true" ma:fieldsID="fb45be7cb8be0923c690d28783ea5f8f" ns2:_="" ns3:_="">
    <xsd:import namespace="0ecf5486-e989-4379-bfee-e9488933998c"/>
    <xsd:import namespace="95c4e850-32b5-4d18-96f2-9b7a5c16f8c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cf5486-e989-4379-bfee-e948893399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db10955-4951-4066-b3c1-96eb136e60ed" ma:termSetId="09814cd3-568e-fe90-9814-8d621ff8fb84" ma:anchorId="fba54fb3-c3e1-fe81-a776-ca4b69148c4d" ma:open="true" ma:isKeyword="false">
      <xsd:complexType>
        <xsd:sequence>
          <xsd:element ref="pc:Terms" minOccurs="0" maxOccurs="1"/>
        </xsd:sequence>
      </xsd:complexType>
    </xsd:element>
    <xsd:element name="MediaServiceBillingMetadata" ma:index="25" nillable="true" ma:displayName="MediaServiceBillingMetadata" ma:hidden="true" ma:internalName="MediaServiceBillingMetadata" ma:readOnly="true">
      <xsd:simpleType>
        <xsd:restriction base="dms:Note"/>
      </xsd:simpleType>
    </xsd:element>
    <xsd:element name="MediaServiceLocation" ma:index="26"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c4e850-32b5-4d18-96f2-9b7a5c16f8c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88009270-4462-4200-a448-d84ec13952d8}" ma:internalName="TaxCatchAll" ma:showField="CatchAllData" ma:web="95c4e850-32b5-4d18-96f2-9b7a5c16f8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8D0922-0A09-4114-B948-613EB7BEA8AF}">
  <ds:schemaRefs>
    <ds:schemaRef ds:uri="http://schemas.microsoft.com/sharepoint/v3/contenttype/forms"/>
  </ds:schemaRefs>
</ds:datastoreItem>
</file>

<file path=customXml/itemProps2.xml><?xml version="1.0" encoding="utf-8"?>
<ds:datastoreItem xmlns:ds="http://schemas.openxmlformats.org/officeDocument/2006/customXml" ds:itemID="{6D5ADA94-2F96-491A-979A-728516A9C432}">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0ecf5486-e989-4379-bfee-e9488933998c"/>
    <ds:schemaRef ds:uri="http://purl.org/dc/dcmitype/"/>
    <ds:schemaRef ds:uri="http://schemas.openxmlformats.org/package/2006/metadata/core-properties"/>
    <ds:schemaRef ds:uri="95c4e850-32b5-4d18-96f2-9b7a5c16f8c4"/>
    <ds:schemaRef ds:uri="http://www.w3.org/XML/1998/namespace"/>
  </ds:schemaRefs>
</ds:datastoreItem>
</file>

<file path=customXml/itemProps3.xml><?xml version="1.0" encoding="utf-8"?>
<ds:datastoreItem xmlns:ds="http://schemas.openxmlformats.org/officeDocument/2006/customXml" ds:itemID="{47EA0ADA-C653-43BD-B754-4A3B78CA99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cf5486-e989-4379-bfee-e9488933998c"/>
    <ds:schemaRef ds:uri="95c4e850-32b5-4d18-96f2-9b7a5c16f8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Theme1</Template>
  <TotalTime>9618</TotalTime>
  <Words>4411</Words>
  <Application>Microsoft Office PowerPoint</Application>
  <PresentationFormat>Widescreen</PresentationFormat>
  <Paragraphs>383</Paragraphs>
  <Slides>37</Slides>
  <Notes>32</Notes>
  <HiddenSlides>0</HiddenSlides>
  <MMClips>0</MMClips>
  <ScaleCrop>false</ScaleCrop>
  <HeadingPairs>
    <vt:vector size="4" baseType="variant">
      <vt:variant>
        <vt:lpstr>Theme</vt:lpstr>
      </vt:variant>
      <vt:variant>
        <vt:i4>3</vt:i4>
      </vt:variant>
      <vt:variant>
        <vt:lpstr>Slide Titles</vt:lpstr>
      </vt:variant>
      <vt:variant>
        <vt:i4>37</vt:i4>
      </vt:variant>
    </vt:vector>
  </HeadingPairs>
  <TitlesOfParts>
    <vt:vector size="40" baseType="lpstr">
      <vt:lpstr>Theme1</vt:lpstr>
      <vt:lpstr>1_Theme1</vt:lpstr>
      <vt:lpstr>Prospect-Bectu-theme</vt:lpstr>
      <vt:lpstr>Effective communications  for union reps</vt:lpstr>
      <vt:lpstr>Learning Outcomes</vt:lpstr>
      <vt:lpstr>   Session 1 Activity A</vt:lpstr>
      <vt:lpstr>Session 2 Activity B</vt:lpstr>
      <vt:lpstr>Session 3 How Prospect communications work</vt:lpstr>
      <vt:lpstr>A branch </vt:lpstr>
      <vt:lpstr>What comms are important to a new member?</vt:lpstr>
      <vt:lpstr>Good Communications are two way</vt:lpstr>
      <vt:lpstr>Session 4 Types of Communication Rep</vt:lpstr>
      <vt:lpstr>Activity C part 1 What do effective communications look like?</vt:lpstr>
      <vt:lpstr>Activity C part 2</vt:lpstr>
      <vt:lpstr>Things to remember</vt:lpstr>
      <vt:lpstr>Code of Practice</vt:lpstr>
      <vt:lpstr>GDPR – 7 principles</vt:lpstr>
      <vt:lpstr>GDPR Individual rights &amp; direct marketing. </vt:lpstr>
      <vt:lpstr>Activity D </vt:lpstr>
      <vt:lpstr>Break</vt:lpstr>
      <vt:lpstr>Session 5  Common forms of union communication.</vt:lpstr>
      <vt:lpstr>Knowledge Hub</vt:lpstr>
      <vt:lpstr>Movement</vt:lpstr>
      <vt:lpstr>PowerPoint Presentation</vt:lpstr>
      <vt:lpstr>Prospect/Bectu Websites: public site </vt:lpstr>
      <vt:lpstr>Your Websites: </vt:lpstr>
      <vt:lpstr>Union Inductions</vt:lpstr>
      <vt:lpstr>Recap</vt:lpstr>
      <vt:lpstr>Social Media: best practice</vt:lpstr>
      <vt:lpstr> 4 steps</vt:lpstr>
      <vt:lpstr>Accessibility</vt:lpstr>
      <vt:lpstr>Social Media </vt:lpstr>
      <vt:lpstr>Surveys and getting your voice heard</vt:lpstr>
      <vt:lpstr>Creating newsletters </vt:lpstr>
      <vt:lpstr>Activity E Story writing</vt:lpstr>
      <vt:lpstr>Recap Communications and the rep role</vt:lpstr>
      <vt:lpstr>Union influence &amp; the comms rep role.</vt:lpstr>
      <vt:lpstr>Next steps What is your branch up to?</vt:lpstr>
      <vt:lpstr>Plan of action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ATSS Day 1</dc:title>
  <dc:creator>Robert Lauder</dc:creator>
  <cp:lastModifiedBy>Martin Roberts</cp:lastModifiedBy>
  <cp:revision>240</cp:revision>
  <dcterms:created xsi:type="dcterms:W3CDTF">2021-03-08T09:34:21Z</dcterms:created>
  <dcterms:modified xsi:type="dcterms:W3CDTF">2025-11-07T16:15:39Z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0x010100D8D7AC766A08B146B6390D5D437781FB</vt:lpwstr>
  </property>
  <property fmtid="{D5CDD505-2E9C-101B-9397-08002B2CF9AE}" pid="3" name="MediaServiceImageTags">
    <vt:lpwstr/>
  </property>
</Properties>
</file>