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21"/>
  </p:notesMasterIdLst>
  <p:handoutMasterIdLst>
    <p:handoutMasterId r:id="rId22"/>
  </p:handoutMasterIdLst>
  <p:sldIdLst>
    <p:sldId id="510" r:id="rId5"/>
    <p:sldId id="537" r:id="rId6"/>
    <p:sldId id="573" r:id="rId7"/>
    <p:sldId id="574" r:id="rId8"/>
    <p:sldId id="575" r:id="rId9"/>
    <p:sldId id="512" r:id="rId10"/>
    <p:sldId id="576" r:id="rId11"/>
    <p:sldId id="577" r:id="rId12"/>
    <p:sldId id="535" r:id="rId13"/>
    <p:sldId id="547" r:id="rId14"/>
    <p:sldId id="578" r:id="rId15"/>
    <p:sldId id="579" r:id="rId16"/>
    <p:sldId id="581" r:id="rId17"/>
    <p:sldId id="582" r:id="rId18"/>
    <p:sldId id="584" r:id="rId19"/>
    <p:sldId id="580" r:id="rId2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0C5F1-4137-4389-A487-850B49BB58E1}" v="1" dt="2026-02-06T17:2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57107" autoAdjust="0"/>
  </p:normalViewPr>
  <p:slideViewPr>
    <p:cSldViewPr snapToGrid="0" snapToObjects="1">
      <p:cViewPr varScale="1">
        <p:scale>
          <a:sx n="49" d="100"/>
          <a:sy n="49" d="100"/>
        </p:scale>
        <p:origin x="1992" y="40"/>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90" d="100"/>
          <a:sy n="90" d="100"/>
        </p:scale>
        <p:origin x="3437"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497CA-F67B-9D4D-BB1B-77B25201A77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B188C9E2-452F-E647-8835-BE73D189EC16}">
      <dgm:prSet phldrT="[Text]"/>
      <dgm:spPr>
        <a:solidFill>
          <a:schemeClr val="accent4"/>
        </a:solidFill>
      </dgm:spPr>
      <dgm:t>
        <a:bodyPr/>
        <a:lstStyle/>
        <a:p>
          <a:r>
            <a:rPr lang="en-GB" b="1" dirty="0">
              <a:effectLst/>
              <a:latin typeface="Arial"/>
              <a:ea typeface="Times New Roman"/>
              <a:cs typeface="Times New Roman"/>
            </a:rPr>
            <a:t>Growing Membership</a:t>
          </a:r>
          <a:endParaRPr lang="en-US" dirty="0"/>
        </a:p>
      </dgm:t>
    </dgm:pt>
    <dgm:pt modelId="{B07D5ABB-EE48-CB48-82E0-6B8F09E6E90A}" type="parTrans" cxnId="{0565C37D-61C3-A342-BAAA-8E42F31D5A86}">
      <dgm:prSet/>
      <dgm:spPr/>
      <dgm:t>
        <a:bodyPr/>
        <a:lstStyle/>
        <a:p>
          <a:endParaRPr lang="en-US"/>
        </a:p>
      </dgm:t>
    </dgm:pt>
    <dgm:pt modelId="{3DD604F0-E2FD-6D4F-9D4D-F2116127C0D4}" type="sibTrans" cxnId="{0565C37D-61C3-A342-BAAA-8E42F31D5A86}">
      <dgm:prSet/>
      <dgm:spPr>
        <a:ln w="114300" cap="flat">
          <a:solidFill>
            <a:schemeClr val="accent3"/>
          </a:solidFill>
          <a:miter lim="800000"/>
          <a:headEnd type="none"/>
          <a:tailEnd type="stealth"/>
        </a:ln>
      </dgm:spPr>
      <dgm:t>
        <a:bodyPr/>
        <a:lstStyle/>
        <a:p>
          <a:endParaRPr lang="en-US"/>
        </a:p>
      </dgm:t>
    </dgm:pt>
    <dgm:pt modelId="{EC61B9DA-4C2B-8440-99AD-CF1838A05FA2}">
      <dgm:prSet phldrT="[Text]"/>
      <dgm:spPr>
        <a:solidFill>
          <a:schemeClr val="accent4"/>
        </a:solidFill>
      </dgm:spPr>
      <dgm:t>
        <a:bodyPr/>
        <a:lstStyle/>
        <a:p>
          <a:r>
            <a:rPr lang="en-GB" b="1" dirty="0">
              <a:effectLst/>
              <a:latin typeface="Arial"/>
              <a:ea typeface="Times New Roman"/>
              <a:cs typeface="Times New Roman"/>
            </a:rPr>
            <a:t>Members set and support union’s negotiating priorities</a:t>
          </a:r>
          <a:endParaRPr lang="en-US" dirty="0"/>
        </a:p>
      </dgm:t>
    </dgm:pt>
    <dgm:pt modelId="{F8E4960F-169D-5248-90E7-94EEAE26302A}" type="parTrans" cxnId="{A885CB2E-2639-B54D-9453-5255D4C30949}">
      <dgm:prSet/>
      <dgm:spPr/>
      <dgm:t>
        <a:bodyPr/>
        <a:lstStyle/>
        <a:p>
          <a:endParaRPr lang="en-US"/>
        </a:p>
      </dgm:t>
    </dgm:pt>
    <dgm:pt modelId="{91834B6E-7AE1-B740-A8F1-D47A076525D1}" type="sibTrans" cxnId="{A885CB2E-2639-B54D-9453-5255D4C30949}">
      <dgm:prSet/>
      <dgm:spPr>
        <a:ln w="114300" cap="flat">
          <a:solidFill>
            <a:schemeClr val="accent3"/>
          </a:solidFill>
          <a:miter lim="800000"/>
          <a:tailEnd type="stealth"/>
        </a:ln>
      </dgm:spPr>
      <dgm:t>
        <a:bodyPr/>
        <a:lstStyle/>
        <a:p>
          <a:endParaRPr lang="en-US"/>
        </a:p>
      </dgm:t>
    </dgm:pt>
    <dgm:pt modelId="{6F9055EC-D9CE-C24D-90C2-D744F12BC78C}">
      <dgm:prSet phldrT="[Text]"/>
      <dgm:spPr>
        <a:solidFill>
          <a:schemeClr val="accent4"/>
        </a:solidFill>
      </dgm:spPr>
      <dgm:t>
        <a:bodyPr/>
        <a:lstStyle/>
        <a:p>
          <a:r>
            <a:rPr lang="en-GB" b="1" dirty="0">
              <a:effectLst/>
              <a:latin typeface="Arial"/>
              <a:ea typeface="Times New Roman"/>
              <a:cs typeface="Times New Roman"/>
            </a:rPr>
            <a:t>Negotiations deliver results</a:t>
          </a:r>
          <a:endParaRPr lang="en-US" dirty="0"/>
        </a:p>
      </dgm:t>
    </dgm:pt>
    <dgm:pt modelId="{ADA455AF-1D85-9843-BFDD-B900B6E0E600}" type="parTrans" cxnId="{F1898BB6-1AF9-D34A-AEF6-602B0BD9EEBA}">
      <dgm:prSet/>
      <dgm:spPr/>
      <dgm:t>
        <a:bodyPr/>
        <a:lstStyle/>
        <a:p>
          <a:endParaRPr lang="en-US"/>
        </a:p>
      </dgm:t>
    </dgm:pt>
    <dgm:pt modelId="{EF13F8D7-6837-CD41-966B-1F693026F959}" type="sibTrans" cxnId="{F1898BB6-1AF9-D34A-AEF6-602B0BD9EEBA}">
      <dgm:prSet/>
      <dgm:spPr>
        <a:ln w="114300" cap="flat">
          <a:solidFill>
            <a:schemeClr val="accent3"/>
          </a:solidFill>
          <a:miter lim="800000"/>
          <a:tailEnd type="stealth"/>
        </a:ln>
      </dgm:spPr>
      <dgm:t>
        <a:bodyPr/>
        <a:lstStyle/>
        <a:p>
          <a:endParaRPr lang="en-US"/>
        </a:p>
      </dgm:t>
    </dgm:pt>
    <dgm:pt modelId="{CBEB1652-DB72-8042-9EAB-680B748D02E6}">
      <dgm:prSet phldrT="[Text]"/>
      <dgm:spPr>
        <a:solidFill>
          <a:schemeClr val="accent4"/>
        </a:solidFill>
      </dgm:spPr>
      <dgm:t>
        <a:bodyPr/>
        <a:lstStyle/>
        <a:p>
          <a:r>
            <a:rPr lang="en-GB" b="1" dirty="0">
              <a:effectLst/>
              <a:latin typeface="Arial"/>
              <a:ea typeface="Times New Roman"/>
              <a:cs typeface="Times New Roman"/>
            </a:rPr>
            <a:t>Encourages others to join</a:t>
          </a:r>
          <a:endParaRPr lang="en-US" dirty="0"/>
        </a:p>
      </dgm:t>
    </dgm:pt>
    <dgm:pt modelId="{74573C49-6858-AD4C-98D7-BD144E839E9B}" type="parTrans" cxnId="{9EEE2321-37F3-424F-98D6-A4D429E06F65}">
      <dgm:prSet/>
      <dgm:spPr/>
      <dgm:t>
        <a:bodyPr/>
        <a:lstStyle/>
        <a:p>
          <a:endParaRPr lang="en-US"/>
        </a:p>
      </dgm:t>
    </dgm:pt>
    <dgm:pt modelId="{D87A203B-25AC-0C45-AA9A-8AA99E3B13CE}" type="sibTrans" cxnId="{9EEE2321-37F3-424F-98D6-A4D429E06F65}">
      <dgm:prSet/>
      <dgm:spPr>
        <a:ln w="114300" cap="flat">
          <a:solidFill>
            <a:schemeClr val="accent3"/>
          </a:solidFill>
          <a:miter lim="800000"/>
          <a:tailEnd type="stealth"/>
        </a:ln>
      </dgm:spPr>
      <dgm:t>
        <a:bodyPr/>
        <a:lstStyle/>
        <a:p>
          <a:endParaRPr lang="en-US"/>
        </a:p>
      </dgm:t>
    </dgm:pt>
    <dgm:pt modelId="{3DB4D8EB-BC6E-A540-AD67-0B7C7845A18F}" type="pres">
      <dgm:prSet presAssocID="{5FE497CA-F67B-9D4D-BB1B-77B25201A771}" presName="cycle" presStyleCnt="0">
        <dgm:presLayoutVars>
          <dgm:dir/>
          <dgm:resizeHandles val="exact"/>
        </dgm:presLayoutVars>
      </dgm:prSet>
      <dgm:spPr/>
    </dgm:pt>
    <dgm:pt modelId="{F7889F28-BCF2-6644-B3D4-670A7F8948BA}" type="pres">
      <dgm:prSet presAssocID="{B188C9E2-452F-E647-8835-BE73D189EC16}" presName="node" presStyleLbl="node1" presStyleIdx="0" presStyleCnt="4">
        <dgm:presLayoutVars>
          <dgm:bulletEnabled val="1"/>
        </dgm:presLayoutVars>
      </dgm:prSet>
      <dgm:spPr/>
    </dgm:pt>
    <dgm:pt modelId="{76C6E020-C445-BA46-A4FB-F4B4C7DCC19F}" type="pres">
      <dgm:prSet presAssocID="{B188C9E2-452F-E647-8835-BE73D189EC16}" presName="spNode" presStyleCnt="0"/>
      <dgm:spPr/>
    </dgm:pt>
    <dgm:pt modelId="{11504279-F0F8-BD42-AA82-3D0D0C42C9C8}" type="pres">
      <dgm:prSet presAssocID="{3DD604F0-E2FD-6D4F-9D4D-F2116127C0D4}" presName="sibTrans" presStyleLbl="sibTrans1D1" presStyleIdx="0" presStyleCnt="4"/>
      <dgm:spPr/>
    </dgm:pt>
    <dgm:pt modelId="{AFE9A5CD-6427-0146-A591-CE33CB2BDA65}" type="pres">
      <dgm:prSet presAssocID="{EC61B9DA-4C2B-8440-99AD-CF1838A05FA2}" presName="node" presStyleLbl="node1" presStyleIdx="1" presStyleCnt="4">
        <dgm:presLayoutVars>
          <dgm:bulletEnabled val="1"/>
        </dgm:presLayoutVars>
      </dgm:prSet>
      <dgm:spPr/>
    </dgm:pt>
    <dgm:pt modelId="{DA7C4001-D33A-294A-8E36-231238082BAA}" type="pres">
      <dgm:prSet presAssocID="{EC61B9DA-4C2B-8440-99AD-CF1838A05FA2}" presName="spNode" presStyleCnt="0"/>
      <dgm:spPr/>
    </dgm:pt>
    <dgm:pt modelId="{C333DD8C-E4BC-A34B-B22F-1EEC79937FA7}" type="pres">
      <dgm:prSet presAssocID="{91834B6E-7AE1-B740-A8F1-D47A076525D1}" presName="sibTrans" presStyleLbl="sibTrans1D1" presStyleIdx="1" presStyleCnt="4"/>
      <dgm:spPr/>
    </dgm:pt>
    <dgm:pt modelId="{8C40DFA0-2FDA-C44B-A989-424C90CA4BA7}" type="pres">
      <dgm:prSet presAssocID="{6F9055EC-D9CE-C24D-90C2-D744F12BC78C}" presName="node" presStyleLbl="node1" presStyleIdx="2" presStyleCnt="4">
        <dgm:presLayoutVars>
          <dgm:bulletEnabled val="1"/>
        </dgm:presLayoutVars>
      </dgm:prSet>
      <dgm:spPr/>
    </dgm:pt>
    <dgm:pt modelId="{F8A9ACA8-C2AA-684D-99AC-407C2D6440FE}" type="pres">
      <dgm:prSet presAssocID="{6F9055EC-D9CE-C24D-90C2-D744F12BC78C}" presName="spNode" presStyleCnt="0"/>
      <dgm:spPr/>
    </dgm:pt>
    <dgm:pt modelId="{F4CE0E88-5C0F-1448-B4CB-A7762FB7BCBF}" type="pres">
      <dgm:prSet presAssocID="{EF13F8D7-6837-CD41-966B-1F693026F959}" presName="sibTrans" presStyleLbl="sibTrans1D1" presStyleIdx="2" presStyleCnt="4"/>
      <dgm:spPr/>
    </dgm:pt>
    <dgm:pt modelId="{38C3E83F-9F31-7143-AC5B-F71F17EB3964}" type="pres">
      <dgm:prSet presAssocID="{CBEB1652-DB72-8042-9EAB-680B748D02E6}" presName="node" presStyleLbl="node1" presStyleIdx="3" presStyleCnt="4">
        <dgm:presLayoutVars>
          <dgm:bulletEnabled val="1"/>
        </dgm:presLayoutVars>
      </dgm:prSet>
      <dgm:spPr/>
    </dgm:pt>
    <dgm:pt modelId="{FEEA912C-B9E2-CD48-A2E6-8011C902DD7E}" type="pres">
      <dgm:prSet presAssocID="{CBEB1652-DB72-8042-9EAB-680B748D02E6}" presName="spNode" presStyleCnt="0"/>
      <dgm:spPr/>
    </dgm:pt>
    <dgm:pt modelId="{5DF177AF-EF5E-AF4F-AA3B-88CEF6CC956E}" type="pres">
      <dgm:prSet presAssocID="{D87A203B-25AC-0C45-AA9A-8AA99E3B13CE}" presName="sibTrans" presStyleLbl="sibTrans1D1" presStyleIdx="3" presStyleCnt="4"/>
      <dgm:spPr/>
    </dgm:pt>
  </dgm:ptLst>
  <dgm:cxnLst>
    <dgm:cxn modelId="{3AD98615-7FAE-2041-AE76-601A5C9F4DB6}" type="presOf" srcId="{EC61B9DA-4C2B-8440-99AD-CF1838A05FA2}" destId="{AFE9A5CD-6427-0146-A591-CE33CB2BDA65}" srcOrd="0" destOrd="0" presId="urn:microsoft.com/office/officeart/2005/8/layout/cycle6"/>
    <dgm:cxn modelId="{9EEE2321-37F3-424F-98D6-A4D429E06F65}" srcId="{5FE497CA-F67B-9D4D-BB1B-77B25201A771}" destId="{CBEB1652-DB72-8042-9EAB-680B748D02E6}" srcOrd="3" destOrd="0" parTransId="{74573C49-6858-AD4C-98D7-BD144E839E9B}" sibTransId="{D87A203B-25AC-0C45-AA9A-8AA99E3B13CE}"/>
    <dgm:cxn modelId="{A885CB2E-2639-B54D-9453-5255D4C30949}" srcId="{5FE497CA-F67B-9D4D-BB1B-77B25201A771}" destId="{EC61B9DA-4C2B-8440-99AD-CF1838A05FA2}" srcOrd="1" destOrd="0" parTransId="{F8E4960F-169D-5248-90E7-94EEAE26302A}" sibTransId="{91834B6E-7AE1-B740-A8F1-D47A076525D1}"/>
    <dgm:cxn modelId="{DCBDCE31-D3D4-784B-BDCE-CEB0F20C3566}" type="presOf" srcId="{5FE497CA-F67B-9D4D-BB1B-77B25201A771}" destId="{3DB4D8EB-BC6E-A540-AD67-0B7C7845A18F}" srcOrd="0" destOrd="0" presId="urn:microsoft.com/office/officeart/2005/8/layout/cycle6"/>
    <dgm:cxn modelId="{FC496250-F85E-9944-9608-A00D5BFC9146}" type="presOf" srcId="{CBEB1652-DB72-8042-9EAB-680B748D02E6}" destId="{38C3E83F-9F31-7143-AC5B-F71F17EB3964}" srcOrd="0" destOrd="0" presId="urn:microsoft.com/office/officeart/2005/8/layout/cycle6"/>
    <dgm:cxn modelId="{0565C37D-61C3-A342-BAAA-8E42F31D5A86}" srcId="{5FE497CA-F67B-9D4D-BB1B-77B25201A771}" destId="{B188C9E2-452F-E647-8835-BE73D189EC16}" srcOrd="0" destOrd="0" parTransId="{B07D5ABB-EE48-CB48-82E0-6B8F09E6E90A}" sibTransId="{3DD604F0-E2FD-6D4F-9D4D-F2116127C0D4}"/>
    <dgm:cxn modelId="{0C17D3B0-AFA7-DF43-91C3-BABC2207F3FA}" type="presOf" srcId="{6F9055EC-D9CE-C24D-90C2-D744F12BC78C}" destId="{8C40DFA0-2FDA-C44B-A989-424C90CA4BA7}" srcOrd="0" destOrd="0" presId="urn:microsoft.com/office/officeart/2005/8/layout/cycle6"/>
    <dgm:cxn modelId="{137EF2B0-F1B1-2A48-A31B-D8564FFDC4B2}" type="presOf" srcId="{EF13F8D7-6837-CD41-966B-1F693026F959}" destId="{F4CE0E88-5C0F-1448-B4CB-A7762FB7BCBF}" srcOrd="0" destOrd="0" presId="urn:microsoft.com/office/officeart/2005/8/layout/cycle6"/>
    <dgm:cxn modelId="{4C4FDFB4-3AA5-014C-BCE2-459341AB7461}" type="presOf" srcId="{D87A203B-25AC-0C45-AA9A-8AA99E3B13CE}" destId="{5DF177AF-EF5E-AF4F-AA3B-88CEF6CC956E}" srcOrd="0" destOrd="0" presId="urn:microsoft.com/office/officeart/2005/8/layout/cycle6"/>
    <dgm:cxn modelId="{F1898BB6-1AF9-D34A-AEF6-602B0BD9EEBA}" srcId="{5FE497CA-F67B-9D4D-BB1B-77B25201A771}" destId="{6F9055EC-D9CE-C24D-90C2-D744F12BC78C}" srcOrd="2" destOrd="0" parTransId="{ADA455AF-1D85-9843-BFDD-B900B6E0E600}" sibTransId="{EF13F8D7-6837-CD41-966B-1F693026F959}"/>
    <dgm:cxn modelId="{F9F923D0-DB41-BF42-96F7-223BBD01C09C}" type="presOf" srcId="{3DD604F0-E2FD-6D4F-9D4D-F2116127C0D4}" destId="{11504279-F0F8-BD42-AA82-3D0D0C42C9C8}" srcOrd="0" destOrd="0" presId="urn:microsoft.com/office/officeart/2005/8/layout/cycle6"/>
    <dgm:cxn modelId="{125939D5-B8AF-8441-909F-CEA9CADD4DD3}" type="presOf" srcId="{91834B6E-7AE1-B740-A8F1-D47A076525D1}" destId="{C333DD8C-E4BC-A34B-B22F-1EEC79937FA7}" srcOrd="0" destOrd="0" presId="urn:microsoft.com/office/officeart/2005/8/layout/cycle6"/>
    <dgm:cxn modelId="{B51848E8-5856-C64C-A3A9-4F7BD8BF9830}" type="presOf" srcId="{B188C9E2-452F-E647-8835-BE73D189EC16}" destId="{F7889F28-BCF2-6644-B3D4-670A7F8948BA}" srcOrd="0" destOrd="0" presId="urn:microsoft.com/office/officeart/2005/8/layout/cycle6"/>
    <dgm:cxn modelId="{F97A170B-AF83-7D40-9749-BB76EC89487E}" type="presParOf" srcId="{3DB4D8EB-BC6E-A540-AD67-0B7C7845A18F}" destId="{F7889F28-BCF2-6644-B3D4-670A7F8948BA}" srcOrd="0" destOrd="0" presId="urn:microsoft.com/office/officeart/2005/8/layout/cycle6"/>
    <dgm:cxn modelId="{44D1A1DD-55F1-2C46-9D49-736FD3A942E8}" type="presParOf" srcId="{3DB4D8EB-BC6E-A540-AD67-0B7C7845A18F}" destId="{76C6E020-C445-BA46-A4FB-F4B4C7DCC19F}" srcOrd="1" destOrd="0" presId="urn:microsoft.com/office/officeart/2005/8/layout/cycle6"/>
    <dgm:cxn modelId="{D5311C1F-7D6B-0340-9023-A469D328B8BD}" type="presParOf" srcId="{3DB4D8EB-BC6E-A540-AD67-0B7C7845A18F}" destId="{11504279-F0F8-BD42-AA82-3D0D0C42C9C8}" srcOrd="2" destOrd="0" presId="urn:microsoft.com/office/officeart/2005/8/layout/cycle6"/>
    <dgm:cxn modelId="{9968C25D-41E0-9C40-BE6D-02460BD2B267}" type="presParOf" srcId="{3DB4D8EB-BC6E-A540-AD67-0B7C7845A18F}" destId="{AFE9A5CD-6427-0146-A591-CE33CB2BDA65}" srcOrd="3" destOrd="0" presId="urn:microsoft.com/office/officeart/2005/8/layout/cycle6"/>
    <dgm:cxn modelId="{D6345144-C5E1-F64E-8C44-48D4BD5F7FDA}" type="presParOf" srcId="{3DB4D8EB-BC6E-A540-AD67-0B7C7845A18F}" destId="{DA7C4001-D33A-294A-8E36-231238082BAA}" srcOrd="4" destOrd="0" presId="urn:microsoft.com/office/officeart/2005/8/layout/cycle6"/>
    <dgm:cxn modelId="{ED4E5259-96BB-1041-9717-EDDBC87E498E}" type="presParOf" srcId="{3DB4D8EB-BC6E-A540-AD67-0B7C7845A18F}" destId="{C333DD8C-E4BC-A34B-B22F-1EEC79937FA7}" srcOrd="5" destOrd="0" presId="urn:microsoft.com/office/officeart/2005/8/layout/cycle6"/>
    <dgm:cxn modelId="{3AE46608-B412-7C43-ABCD-0B0A11C82370}" type="presParOf" srcId="{3DB4D8EB-BC6E-A540-AD67-0B7C7845A18F}" destId="{8C40DFA0-2FDA-C44B-A989-424C90CA4BA7}" srcOrd="6" destOrd="0" presId="urn:microsoft.com/office/officeart/2005/8/layout/cycle6"/>
    <dgm:cxn modelId="{814A2FC1-13D0-E24F-80D6-1A0AD1E9C78F}" type="presParOf" srcId="{3DB4D8EB-BC6E-A540-AD67-0B7C7845A18F}" destId="{F8A9ACA8-C2AA-684D-99AC-407C2D6440FE}" srcOrd="7" destOrd="0" presId="urn:microsoft.com/office/officeart/2005/8/layout/cycle6"/>
    <dgm:cxn modelId="{585DB98A-E53A-BA47-86B1-A0DF1ADC0617}" type="presParOf" srcId="{3DB4D8EB-BC6E-A540-AD67-0B7C7845A18F}" destId="{F4CE0E88-5C0F-1448-B4CB-A7762FB7BCBF}" srcOrd="8" destOrd="0" presId="urn:microsoft.com/office/officeart/2005/8/layout/cycle6"/>
    <dgm:cxn modelId="{6C2461FE-0AE2-3747-AB36-D70FB7116286}" type="presParOf" srcId="{3DB4D8EB-BC6E-A540-AD67-0B7C7845A18F}" destId="{38C3E83F-9F31-7143-AC5B-F71F17EB3964}" srcOrd="9" destOrd="0" presId="urn:microsoft.com/office/officeart/2005/8/layout/cycle6"/>
    <dgm:cxn modelId="{B67D0E01-04DF-1B40-870F-5A6F83455A5F}" type="presParOf" srcId="{3DB4D8EB-BC6E-A540-AD67-0B7C7845A18F}" destId="{FEEA912C-B9E2-CD48-A2E6-8011C902DD7E}" srcOrd="10" destOrd="0" presId="urn:microsoft.com/office/officeart/2005/8/layout/cycle6"/>
    <dgm:cxn modelId="{91037EDE-B898-FD4D-9569-B44B129DE924}" type="presParOf" srcId="{3DB4D8EB-BC6E-A540-AD67-0B7C7845A18F}" destId="{5DF177AF-EF5E-AF4F-AA3B-88CEF6CC956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89F28-BCF2-6644-B3D4-670A7F8948BA}">
      <dsp:nvSpPr>
        <dsp:cNvPr id="0" name=""/>
        <dsp:cNvSpPr/>
      </dsp:nvSpPr>
      <dsp:spPr>
        <a:xfrm>
          <a:off x="1798048" y="44657"/>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Growing Membership</a:t>
          </a:r>
          <a:endParaRPr lang="en-US" sz="1400" kern="1200" dirty="0"/>
        </a:p>
      </dsp:txBody>
      <dsp:txXfrm>
        <a:off x="1851101" y="97710"/>
        <a:ext cx="1565898" cy="980697"/>
      </dsp:txXfrm>
    </dsp:sp>
    <dsp:sp modelId="{11504279-F0F8-BD42-AA82-3D0D0C42C9C8}">
      <dsp:nvSpPr>
        <dsp:cNvPr id="0" name=""/>
        <dsp:cNvSpPr/>
      </dsp:nvSpPr>
      <dsp:spPr>
        <a:xfrm>
          <a:off x="836957" y="588058"/>
          <a:ext cx="3594186" cy="3594186"/>
        </a:xfrm>
        <a:custGeom>
          <a:avLst/>
          <a:gdLst/>
          <a:ahLst/>
          <a:cxnLst/>
          <a:rect l="0" t="0" r="0" b="0"/>
          <a:pathLst>
            <a:path>
              <a:moveTo>
                <a:pt x="2645163" y="212694"/>
              </a:moveTo>
              <a:arcTo wR="1797093" hR="1797093" stAng="17889510" swAng="2628328"/>
            </a:path>
          </a:pathLst>
        </a:custGeom>
        <a:noFill/>
        <a:ln w="114300" cap="flat" cmpd="sng" algn="ctr">
          <a:solidFill>
            <a:schemeClr val="accent3"/>
          </a:solidFill>
          <a:prstDash val="solid"/>
          <a:miter lim="800000"/>
          <a:headEnd type="none"/>
          <a:tailEnd type="stealth"/>
        </a:ln>
        <a:effectLst/>
      </dsp:spPr>
      <dsp:style>
        <a:lnRef idx="1">
          <a:scrgbClr r="0" g="0" b="0"/>
        </a:lnRef>
        <a:fillRef idx="0">
          <a:scrgbClr r="0" g="0" b="0"/>
        </a:fillRef>
        <a:effectRef idx="0">
          <a:scrgbClr r="0" g="0" b="0"/>
        </a:effectRef>
        <a:fontRef idx="minor"/>
      </dsp:style>
    </dsp:sp>
    <dsp:sp modelId="{AFE9A5CD-6427-0146-A591-CE33CB2BDA65}">
      <dsp:nvSpPr>
        <dsp:cNvPr id="0" name=""/>
        <dsp:cNvSpPr/>
      </dsp:nvSpPr>
      <dsp:spPr>
        <a:xfrm>
          <a:off x="3595141"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Members set and support union’s negotiating priorities</a:t>
          </a:r>
          <a:endParaRPr lang="en-US" sz="1400" kern="1200" dirty="0"/>
        </a:p>
      </dsp:txBody>
      <dsp:txXfrm>
        <a:off x="3648194" y="1894803"/>
        <a:ext cx="1565898" cy="980697"/>
      </dsp:txXfrm>
    </dsp:sp>
    <dsp:sp modelId="{C333DD8C-E4BC-A34B-B22F-1EEC79937FA7}">
      <dsp:nvSpPr>
        <dsp:cNvPr id="0" name=""/>
        <dsp:cNvSpPr/>
      </dsp:nvSpPr>
      <dsp:spPr>
        <a:xfrm>
          <a:off x="836957" y="588058"/>
          <a:ext cx="3594186" cy="3594186"/>
        </a:xfrm>
        <a:custGeom>
          <a:avLst/>
          <a:gdLst/>
          <a:ahLst/>
          <a:cxnLst/>
          <a:rect l="0" t="0" r="0" b="0"/>
          <a:pathLst>
            <a:path>
              <a:moveTo>
                <a:pt x="3505880" y="2353499"/>
              </a:moveTo>
              <a:arcTo wR="1797093" hR="1797093" stAng="10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8C40DFA0-2FDA-C44B-A989-424C90CA4BA7}">
      <dsp:nvSpPr>
        <dsp:cNvPr id="0" name=""/>
        <dsp:cNvSpPr/>
      </dsp:nvSpPr>
      <dsp:spPr>
        <a:xfrm>
          <a:off x="1798048" y="3638843"/>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Negotiations deliver results</a:t>
          </a:r>
          <a:endParaRPr lang="en-US" sz="1400" kern="1200" dirty="0"/>
        </a:p>
      </dsp:txBody>
      <dsp:txXfrm>
        <a:off x="1851101" y="3691896"/>
        <a:ext cx="1565898" cy="980697"/>
      </dsp:txXfrm>
    </dsp:sp>
    <dsp:sp modelId="{F4CE0E88-5C0F-1448-B4CB-A7762FB7BCBF}">
      <dsp:nvSpPr>
        <dsp:cNvPr id="0" name=""/>
        <dsp:cNvSpPr/>
      </dsp:nvSpPr>
      <dsp:spPr>
        <a:xfrm>
          <a:off x="836957" y="588058"/>
          <a:ext cx="3594186" cy="3594186"/>
        </a:xfrm>
        <a:custGeom>
          <a:avLst/>
          <a:gdLst/>
          <a:ahLst/>
          <a:cxnLst/>
          <a:rect l="0" t="0" r="0" b="0"/>
          <a:pathLst>
            <a:path>
              <a:moveTo>
                <a:pt x="949022" y="3381492"/>
              </a:moveTo>
              <a:arcTo wR="1797093" hR="1797093" stAng="7089510"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 modelId="{38C3E83F-9F31-7143-AC5B-F71F17EB3964}">
      <dsp:nvSpPr>
        <dsp:cNvPr id="0" name=""/>
        <dsp:cNvSpPr/>
      </dsp:nvSpPr>
      <dsp:spPr>
        <a:xfrm>
          <a:off x="955" y="1841750"/>
          <a:ext cx="1672004" cy="1086803"/>
        </a:xfrm>
        <a:prstGeom prst="round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latin typeface="Arial"/>
              <a:ea typeface="Times New Roman"/>
              <a:cs typeface="Times New Roman"/>
            </a:rPr>
            <a:t>Encourages others to join</a:t>
          </a:r>
          <a:endParaRPr lang="en-US" sz="1400" kern="1200" dirty="0"/>
        </a:p>
      </dsp:txBody>
      <dsp:txXfrm>
        <a:off x="54008" y="1894803"/>
        <a:ext cx="1565898" cy="980697"/>
      </dsp:txXfrm>
    </dsp:sp>
    <dsp:sp modelId="{5DF177AF-EF5E-AF4F-AA3B-88CEF6CC956E}">
      <dsp:nvSpPr>
        <dsp:cNvPr id="0" name=""/>
        <dsp:cNvSpPr/>
      </dsp:nvSpPr>
      <dsp:spPr>
        <a:xfrm>
          <a:off x="836957" y="588058"/>
          <a:ext cx="3594186" cy="3594186"/>
        </a:xfrm>
        <a:custGeom>
          <a:avLst/>
          <a:gdLst/>
          <a:ahLst/>
          <a:cxnLst/>
          <a:rect l="0" t="0" r="0" b="0"/>
          <a:pathLst>
            <a:path>
              <a:moveTo>
                <a:pt x="88305" y="1240686"/>
              </a:moveTo>
              <a:arcTo wR="1797093" hR="1797093" stAng="11882161" swAng="2628328"/>
            </a:path>
          </a:pathLst>
        </a:custGeom>
        <a:noFill/>
        <a:ln w="114300" cap="flat" cmpd="sng" algn="ctr">
          <a:solidFill>
            <a:schemeClr val="accent3"/>
          </a:solidFill>
          <a:prstDash val="solid"/>
          <a:miter lim="800000"/>
          <a:tailEnd type="stealth"/>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4/21/2026</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4/21/2026</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To add confidence to reps when embarking on the role, most new reps want to know what they and can’t do. This next section clarifies the legal rights of a rep and in accordance with the TULR©A ACT; based on the ACAS guidance for time off for representatives – also known as facility time the categories and how they are divided.</a:t>
            </a:r>
          </a:p>
          <a:p>
            <a:endParaRPr lang="en-US" b="1" dirty="0">
              <a:latin typeface="Arial" charset="0"/>
              <a:ea typeface="Arial" charset="0"/>
              <a:cs typeface="Arial" charset="0"/>
            </a:endParaRPr>
          </a:p>
          <a:p>
            <a:r>
              <a:rPr lang="en-US" b="1" dirty="0">
                <a:latin typeface="Arial" charset="0"/>
                <a:ea typeface="Arial" charset="0"/>
                <a:cs typeface="Arial" charset="0"/>
              </a:rPr>
              <a:t>Feedback on homework;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Looking at Activity K; what is the response from reps on their scales of 1-10. If reps state 10 for their answers, why do they feel it warrants a 10? What are they doing?</a:t>
            </a:r>
            <a:endParaRPr lang="en-US" sz="1400"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135767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how you need all the ingredients to make a strong branch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the virtuous circle is working effectively members can see the benefit of being part of the union and they take that message with them – whatever company they work for in the future.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Effective local organisation – meaning </a:t>
            </a:r>
            <a:r>
              <a:rPr lang="en-GB" sz="1200" b="1" kern="1200" dirty="0">
                <a:solidFill>
                  <a:schemeClr val="tx1"/>
                </a:solidFill>
                <a:effectLst/>
                <a:latin typeface="+mn-lt"/>
                <a:ea typeface="+mn-ea"/>
                <a:cs typeface="+mn-cs"/>
              </a:rPr>
              <a:t>reps like you</a:t>
            </a:r>
            <a:r>
              <a:rPr lang="en-GB" sz="1200" kern="1200" dirty="0">
                <a:solidFill>
                  <a:schemeClr val="tx1"/>
                </a:solidFill>
                <a:effectLst/>
                <a:latin typeface="+mn-lt"/>
                <a:ea typeface="+mn-ea"/>
                <a:cs typeface="+mn-cs"/>
              </a:rPr>
              <a:t> – stands at the heart of Prospect’s ability to keep the virtuous circle going. Local union reps…</a:t>
            </a:r>
          </a:p>
          <a:p>
            <a:pPr lvl="0"/>
            <a:r>
              <a:rPr lang="en-GB" sz="1200" kern="1200" dirty="0">
                <a:solidFill>
                  <a:schemeClr val="tx1"/>
                </a:solidFill>
                <a:effectLst/>
                <a:latin typeface="+mn-lt"/>
                <a:ea typeface="+mn-ea"/>
                <a:cs typeface="+mn-cs"/>
              </a:rPr>
              <a:t>are the union’s eyes and ears, picking up issues that matter to members and can be resolved by negotiation. </a:t>
            </a:r>
          </a:p>
          <a:p>
            <a:pPr lvl="0"/>
            <a:r>
              <a:rPr lang="en-GB" sz="1200" kern="1200" dirty="0">
                <a:solidFill>
                  <a:schemeClr val="tx1"/>
                </a:solidFill>
                <a:effectLst/>
                <a:latin typeface="+mn-lt"/>
                <a:ea typeface="+mn-ea"/>
                <a:cs typeface="+mn-cs"/>
              </a:rPr>
              <a:t>are the union’s voice in the workplace, getting members involved in new campaigns and keeping them informed about on-going negotiations. </a:t>
            </a:r>
          </a:p>
          <a:p>
            <a:pPr lvl="0"/>
            <a:r>
              <a:rPr lang="en-GB" sz="1200" kern="1200" dirty="0">
                <a:solidFill>
                  <a:schemeClr val="tx1"/>
                </a:solidFill>
                <a:effectLst/>
                <a:latin typeface="+mn-lt"/>
                <a:ea typeface="+mn-ea"/>
                <a:cs typeface="+mn-cs"/>
              </a:rPr>
              <a:t>give the union a positive profile – visible on notice boards, identified with important issues.</a:t>
            </a:r>
          </a:p>
          <a:p>
            <a:pPr lvl="0"/>
            <a:r>
              <a:rPr lang="en-GB" sz="1200" kern="1200" dirty="0">
                <a:solidFill>
                  <a:schemeClr val="tx1"/>
                </a:solidFill>
                <a:effectLst/>
                <a:latin typeface="+mn-lt"/>
                <a:ea typeface="+mn-ea"/>
                <a:cs typeface="+mn-cs"/>
              </a:rPr>
              <a:t>grow the union by talking about joining to colleagues who are not yet in Prospect </a:t>
            </a:r>
          </a:p>
          <a:p>
            <a:pPr lvl="0"/>
            <a:r>
              <a:rPr lang="en-GB" sz="1200" kern="1200" dirty="0">
                <a:solidFill>
                  <a:schemeClr val="tx1"/>
                </a:solidFill>
                <a:effectLst/>
                <a:latin typeface="+mn-lt"/>
                <a:ea typeface="+mn-ea"/>
                <a:cs typeface="+mn-cs"/>
              </a:rPr>
              <a:t>keep members in touch with the wider union,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by organising meetings and events with visiting speakers from beyond the branch.</a:t>
            </a:r>
          </a:p>
          <a:p>
            <a:r>
              <a:rPr lang="en-GB" sz="1200" kern="1200" dirty="0">
                <a:solidFill>
                  <a:schemeClr val="tx1"/>
                </a:solidFill>
                <a:effectLst/>
                <a:latin typeface="+mn-lt"/>
                <a:ea typeface="+mn-ea"/>
                <a:cs typeface="+mn-cs"/>
              </a:rPr>
              <a:t>A really important task for everyone involved in Prospect’s activities is to feed members’ views, queries, concerns and ideas back to Prospect – keeping the union in touch with members.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2907008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426" y="4778722"/>
            <a:ext cx="6293223" cy="3909864"/>
          </a:xfrm>
        </p:spPr>
        <p:style>
          <a:lnRef idx="2">
            <a:schemeClr val="dk1"/>
          </a:lnRef>
          <a:fillRef idx="1">
            <a:schemeClr val="lt1"/>
          </a:fillRef>
          <a:effectRef idx="0">
            <a:schemeClr val="dk1"/>
          </a:effectRef>
          <a:fontRef idx="minor">
            <a:schemeClr val="dk1"/>
          </a:fontRef>
        </p:style>
        <p:txBody>
          <a:bodyPr/>
          <a:lstStyle/>
          <a:p>
            <a:pPr lvl="0">
              <a:lnSpc>
                <a:spcPct val="115000"/>
              </a:lnSpc>
            </a:pPr>
            <a:r>
              <a:rPr lang="en-GB" sz="1050" b="1" dirty="0">
                <a:effectLst/>
                <a:latin typeface="Calibri" panose="020F0502020204030204" pitchFamily="34" charset="0"/>
                <a:ea typeface="Times New Roman" panose="02020603050405020304" pitchFamily="18" charset="0"/>
                <a:cs typeface="Arial" panose="020B0604020202020204" pitchFamily="34" charset="0"/>
              </a:rPr>
              <a:t>As the tutor we would suggest dividing the group to have 1 or 2 reps to look over each department and pick out the key findings.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NOTE; The second proposal is the same amount of hours for staff but over a 10 day rolling rota rather than a 5 day rolling rota.</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b="1" dirty="0">
                <a:effectLst/>
                <a:latin typeface="Calibri" panose="020F0502020204030204" pitchFamily="34" charset="0"/>
                <a:ea typeface="Times New Roman" panose="02020603050405020304" pitchFamily="18" charset="0"/>
                <a:cs typeface="Arial" panose="020B0604020202020204" pitchFamily="34" charset="0"/>
              </a:rPr>
              <a:t>We want reps to identify the following.</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find out where members are and the strength in the workplace, areas which could be improved in terms of membership.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can they do to engage members further?</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Highlight the two different proposed changes and would this change their approach to management. We would suggest using a working party as two proposals affect different groups – who would be on the working party (ideally one from each department – won’t always necessarily need to be the rep)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would their members feel about the first proposal?</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How many members are affected negatively by the second proposal for operations – two reps in the department but differing views – would this provide a balanced view. (What do we think of Martha’s viewpoint as the rep? Perhaps working on her own agenda of trying to increase pay rather than thinking of the work/life balance)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What if there is a well-being policy within the workplace?</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Can anyone be identified as a potential rep/advocate for the union?</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en-GB" sz="1050" dirty="0">
                <a:effectLst/>
                <a:latin typeface="Calibri" panose="020F0502020204030204" pitchFamily="34" charset="0"/>
                <a:ea typeface="Times New Roman" panose="02020603050405020304" pitchFamily="18" charset="0"/>
                <a:cs typeface="Arial" panose="020B0604020202020204" pitchFamily="34" charset="0"/>
              </a:rPr>
              <a:t>Things to remember when recruiting/then mapping the workplace… Pitfalls to doing this; membership list is only updated on the information members have given to us e.g. if a member has left they won’t necessarily let Prospect/</a:t>
            </a:r>
            <a:r>
              <a:rPr lang="en-GB" sz="1050" dirty="0" err="1">
                <a:effectLst/>
                <a:latin typeface="Calibri" panose="020F0502020204030204" pitchFamily="34" charset="0"/>
                <a:ea typeface="Times New Roman" panose="02020603050405020304" pitchFamily="18" charset="0"/>
                <a:cs typeface="Arial" panose="020B0604020202020204" pitchFamily="34" charset="0"/>
              </a:rPr>
              <a:t>Bectu</a:t>
            </a:r>
            <a:r>
              <a:rPr lang="en-GB" sz="1050" dirty="0">
                <a:effectLst/>
                <a:latin typeface="Calibri" panose="020F0502020204030204" pitchFamily="34" charset="0"/>
                <a:ea typeface="Times New Roman" panose="02020603050405020304" pitchFamily="18" charset="0"/>
                <a:cs typeface="Arial" panose="020B0604020202020204" pitchFamily="34" charset="0"/>
              </a:rPr>
              <a:t> know and so they may still show on the membership list.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The list is private and confidential/any notes you make about members/non- members need to be kept very securely. Not every member wants to be known and you’ll have to show some discretion in your work as a rep (hence the </a:t>
            </a:r>
            <a:r>
              <a:rPr lang="en-GB" sz="1050" dirty="0" err="1">
                <a:effectLst/>
                <a:latin typeface="Calibri" panose="020F0502020204030204" pitchFamily="34" charset="0"/>
                <a:ea typeface="Times New Roman" panose="02020603050405020304" pitchFamily="18" charset="0"/>
                <a:cs typeface="Arial" panose="020B0604020202020204" pitchFamily="34" charset="0"/>
              </a:rPr>
              <a:t>ebranch</a:t>
            </a:r>
            <a:r>
              <a:rPr lang="en-GB" sz="1050" dirty="0">
                <a:effectLst/>
                <a:latin typeface="Calibri" panose="020F0502020204030204" pitchFamily="34" charset="0"/>
                <a:ea typeface="Times New Roman" panose="02020603050405020304" pitchFamily="18" charset="0"/>
                <a:cs typeface="Arial" panose="020B0604020202020204" pitchFamily="34" charset="0"/>
              </a:rPr>
              <a:t> and the list of members most GDPR compliant way of contact members.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050" dirty="0">
                <a:effectLst/>
                <a:latin typeface="Calibri" panose="020F0502020204030204" pitchFamily="34" charset="0"/>
                <a:ea typeface="Times New Roman" panose="02020603050405020304" pitchFamily="18" charset="0"/>
                <a:cs typeface="Arial" panose="020B0604020202020204" pitchFamily="34" charset="0"/>
              </a:rPr>
              <a:t>Always be wary of GDPR, if members have expressed a wish no to be contacted, we have to honour that as part of the consent on the application forms. </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GB" sz="1050" dirty="0">
                <a:effectLst/>
                <a:latin typeface="Calibri" panose="020F0502020204030204" pitchFamily="34" charset="0"/>
                <a:ea typeface="Times New Roman" panose="02020603050405020304" pitchFamily="18" charset="0"/>
                <a:cs typeface="Arial" panose="020B0604020202020204" pitchFamily="34" charset="0"/>
              </a:rPr>
              <a:t>(use points on p38 to help)</a:t>
            </a:r>
            <a:endParaRPr lang="en-GB" sz="105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1930384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 the action plan and ensure reps are clear on the task. To complete, where possible before the follow up with the organiser. </a:t>
            </a:r>
          </a:p>
          <a:p>
            <a:endParaRPr lang="en-GB"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182395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2700505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155371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where these laws come from.</a:t>
            </a:r>
          </a:p>
          <a:p>
            <a:r>
              <a:rPr lang="en-US" b="0" baseline="0" dirty="0">
                <a:latin typeface="Arial" charset="0"/>
                <a:ea typeface="Arial" charset="0"/>
                <a:cs typeface="Arial" charset="0"/>
              </a:rPr>
              <a:t> it may be that if you H&amp;S reps you need to mention the brown book</a:t>
            </a:r>
          </a:p>
          <a:p>
            <a:r>
              <a:rPr lang="en-US" dirty="0"/>
              <a:t>The link is in your book to download the code of practice 3</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rights of a rep are split broadly to into two categories; duties and activities.</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r>
              <a:rPr lang="en-GB" b="1" dirty="0">
                <a:latin typeface="Arial" charset="0"/>
                <a:ea typeface="Arial" charset="0"/>
                <a:cs typeface="Arial" charset="0"/>
              </a:rPr>
              <a:t>The rights of a rep are split broadly to into two categories; duties and activities.</a:t>
            </a:r>
          </a:p>
          <a:p>
            <a:endParaRPr lang="en-US" b="1" dirty="0">
              <a:latin typeface="Arial" charset="0"/>
              <a:ea typeface="Arial" charset="0"/>
              <a:cs typeface="Arial" charset="0"/>
            </a:endParaRPr>
          </a:p>
          <a:p>
            <a:r>
              <a:rPr lang="en-GB" dirty="0"/>
              <a:t>What is a duty? As listed on slide……. Anything that benefits the employer/ reps need to inform/consult or negotiate on</a:t>
            </a:r>
          </a:p>
          <a:p>
            <a:r>
              <a:rPr lang="en-GB" dirty="0"/>
              <a:t>Reasonable paid time off by employer in recognised workplace.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308814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endParaRPr lang="en-US" b="1" baseline="0" dirty="0">
              <a:latin typeface="Arial" charset="0"/>
              <a:ea typeface="Arial" charset="0"/>
              <a:cs typeface="Arial" charset="0"/>
            </a:endParaRPr>
          </a:p>
          <a:p>
            <a:r>
              <a:rPr lang="en-GB" sz="1200" kern="1200" dirty="0">
                <a:solidFill>
                  <a:schemeClr val="tx1"/>
                </a:solidFill>
                <a:effectLst/>
                <a:latin typeface="+mn-lt"/>
                <a:ea typeface="+mn-ea"/>
                <a:cs typeface="+mn-cs"/>
              </a:rPr>
              <a:t>Reps are entitled to reasonable time off to carry out certain trade union duties. The law recognises that unions need the participation of their members and so activities are to allow reps time for this. E.G recruitment. This time although entitled is more often unpaid. </a:t>
            </a:r>
          </a:p>
          <a:p>
            <a:endParaRPr lang="en-GB" dirty="0"/>
          </a:p>
          <a:p>
            <a:r>
              <a:rPr lang="en-GB" sz="1200" kern="1200" dirty="0">
                <a:solidFill>
                  <a:schemeClr val="tx1"/>
                </a:solidFill>
                <a:effectLst/>
                <a:latin typeface="+mn-lt"/>
                <a:ea typeface="+mn-ea"/>
                <a:cs typeface="+mn-cs"/>
              </a:rPr>
              <a:t>It is important that reps understand that the ACAS guidance is the minimum  expected but reps need to check their own agreement as the facility time may be better.</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227134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r>
              <a:rPr lang="en-GB" dirty="0"/>
              <a:t>A rep should always try to build good relationship with their manager to show they are professional in their role, this includes keeping the employer informed if they need facility time.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2031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GB" dirty="0"/>
          </a:p>
          <a:p>
            <a:r>
              <a:rPr lang="en-GB" dirty="0"/>
              <a:t>Using the information on the previous slides, look at the word doc with the headings and decide as a group which examples would fit under which headings. Examples on page 28 of workbook.</a:t>
            </a:r>
          </a:p>
          <a:p>
            <a:endParaRPr lang="en-US" dirty="0"/>
          </a:p>
          <a:p>
            <a:r>
              <a:rPr lang="en-GB" dirty="0"/>
              <a:t>There is another template form for activity F in the training resources – this has all  the answers added already (but with two red herrings), if short for time I would encourage tutor to use this version. It’s had very good feedback from Reps.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941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GB" dirty="0">
                <a:latin typeface="Arial" charset="0"/>
                <a:ea typeface="Arial" charset="0"/>
                <a:cs typeface="Arial" charset="0"/>
              </a:rPr>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latin typeface="Arial" charset="0"/>
              <a:ea typeface="Arial" charset="0"/>
              <a:cs typeface="Arial" charset="0"/>
            </a:endParaRPr>
          </a:p>
          <a:p>
            <a:r>
              <a:rPr lang="en-GB" dirty="0">
                <a:latin typeface="Arial" charset="0"/>
                <a:ea typeface="Arial" charset="0"/>
                <a:cs typeface="Arial" charset="0"/>
              </a:rPr>
              <a:t>Remind reps they are not trained to deal with personal cases but can advise and signpost queries. </a:t>
            </a:r>
          </a:p>
          <a:p>
            <a:endParaRPr lang="en-US" b="1" dirty="0">
              <a:latin typeface="Arial" charset="0"/>
              <a:ea typeface="Arial" charset="0"/>
              <a:cs typeface="Arial" charset="0"/>
            </a:endParaRP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98692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Density – proportion of members to help campaign./add their voice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Engaged members – keeping information relevant and specific, timely and useful.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Visible profile – is the union visible in the workplace, if you started a job tomorrow, would you know how to join the union?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Constructive dialogue – do you listen to members? Do you have opportunities to discuss issues? Is it worthwhile conversation?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 membership – Does every member in your branch have a say – or a rep to speak on their behalf. If you have a large percentage of under 35’s – do you/have you elected a young members rep? To ensure the proportion of the memberships’ voice is heard.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charset="0"/>
                <a:ea typeface="Arial" charset="0"/>
                <a:cs typeface="Arial" charset="0"/>
              </a:rPr>
              <a:t>Representatives – Key role in the communications between the employer and the members and the union and it’s members. Supporting/advisory roles. </a:t>
            </a:r>
          </a:p>
          <a:p>
            <a:r>
              <a:rPr lang="en-US" dirty="0">
                <a:latin typeface="Arial" panose="020B0604020202020204" pitchFamily="34" charset="0"/>
                <a:cs typeface="Arial" panose="020B0604020202020204" pitchFamily="34" charset="0"/>
              </a:rPr>
              <a:t>Equality and Diversity. – Encourage reps that this should be paramount in their thinking in line with union values. A key benefit to demonstrate to members – improving conditions for all. </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21672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0349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83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69719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94095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B3019397-2FC1-8F46-AC74-AF252D9DC581}"/>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88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e/eiTaixC7y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A rep’s rights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5</a:t>
            </a:r>
          </a:p>
        </p:txBody>
      </p:sp>
    </p:spTree>
    <p:extLst>
      <p:ext uri="{BB962C8B-B14F-4D97-AF65-F5344CB8AC3E}">
        <p14:creationId xmlns:p14="http://schemas.microsoft.com/office/powerpoint/2010/main" val="359705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8838792" cy="1121989"/>
          </a:xfrm>
        </p:spPr>
        <p:txBody>
          <a:bodyPr/>
          <a:lstStyle/>
          <a:p>
            <a:r>
              <a:rPr lang="en-US" sz="4000" dirty="0">
                <a:latin typeface="Arial"/>
                <a:cs typeface="Arial"/>
              </a:rPr>
              <a:t>The virtuous circle</a:t>
            </a:r>
          </a:p>
        </p:txBody>
      </p:sp>
      <p:graphicFrame>
        <p:nvGraphicFramePr>
          <p:cNvPr id="3" name="Diagram 2">
            <a:extLst>
              <a:ext uri="{FF2B5EF4-FFF2-40B4-BE49-F238E27FC236}">
                <a16:creationId xmlns:a16="http://schemas.microsoft.com/office/drawing/2014/main" id="{E934396E-F17F-7149-967B-91FC8ECA6B22}"/>
              </a:ext>
            </a:extLst>
          </p:cNvPr>
          <p:cNvGraphicFramePr/>
          <p:nvPr>
            <p:extLst>
              <p:ext uri="{D42A27DB-BD31-4B8C-83A1-F6EECF244321}">
                <p14:modId xmlns:p14="http://schemas.microsoft.com/office/powerpoint/2010/main" val="1985698206"/>
              </p:ext>
            </p:extLst>
          </p:nvPr>
        </p:nvGraphicFramePr>
        <p:xfrm>
          <a:off x="1793711" y="1553378"/>
          <a:ext cx="5268101" cy="477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41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Building a stronger union</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7</a:t>
            </a:r>
          </a:p>
        </p:txBody>
      </p:sp>
    </p:spTree>
    <p:extLst>
      <p:ext uri="{BB962C8B-B14F-4D97-AF65-F5344CB8AC3E}">
        <p14:creationId xmlns:p14="http://schemas.microsoft.com/office/powerpoint/2010/main" val="325135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L:</a:t>
            </a:r>
            <a:br>
              <a:rPr lang="en-US" sz="4000" dirty="0">
                <a:latin typeface="Arial"/>
                <a:cs typeface="Arial"/>
              </a:rPr>
            </a:br>
            <a:r>
              <a:rPr lang="en-US" sz="4000" dirty="0">
                <a:latin typeface="Arial"/>
                <a:cs typeface="Arial"/>
              </a:rPr>
              <a:t>Chart your work area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
        <p:nvSpPr>
          <p:cNvPr id="4" name="TextBox 3">
            <a:extLst>
              <a:ext uri="{FF2B5EF4-FFF2-40B4-BE49-F238E27FC236}">
                <a16:creationId xmlns:a16="http://schemas.microsoft.com/office/drawing/2014/main" id="{2549A012-4487-5614-9F01-CA6D282C8815}"/>
              </a:ext>
            </a:extLst>
          </p:cNvPr>
          <p:cNvSpPr txBox="1"/>
          <p:nvPr/>
        </p:nvSpPr>
        <p:spPr>
          <a:xfrm>
            <a:off x="952500" y="2478992"/>
            <a:ext cx="5516880" cy="4001095"/>
          </a:xfrm>
          <a:prstGeom prst="rect">
            <a:avLst/>
          </a:prstGeom>
          <a:noFill/>
        </p:spPr>
        <p:txBody>
          <a:bodyPr wrap="square">
            <a:spAutoFit/>
          </a:bodyPr>
          <a:lstStyle/>
          <a:p>
            <a:pPr>
              <a:spcBef>
                <a:spcPts val="900"/>
              </a:spcBef>
            </a:pPr>
            <a:r>
              <a:rPr lang="en-US" sz="2200" dirty="0">
                <a:latin typeface="Arial"/>
                <a:cs typeface="Arial"/>
              </a:rPr>
              <a:t>The tutor will provide a scenario for you (in workbooks) Activity L</a:t>
            </a:r>
          </a:p>
          <a:p>
            <a:pPr>
              <a:spcBef>
                <a:spcPts val="900"/>
              </a:spcBef>
            </a:pPr>
            <a:r>
              <a:rPr lang="en-US" dirty="0">
                <a:latin typeface="Arial"/>
                <a:cs typeface="Arial"/>
              </a:rPr>
              <a:t>Devise a strategy to</a:t>
            </a:r>
            <a:r>
              <a:rPr lang="en-GB" dirty="0">
                <a:effectLst/>
                <a:latin typeface="Arial" panose="020B0604020202020204" pitchFamily="34" charset="0"/>
                <a:ea typeface="Times" panose="02020603050405020304" pitchFamily="18" charset="0"/>
              </a:rPr>
              <a:t> </a:t>
            </a:r>
            <a:r>
              <a:rPr lang="en-GB" sz="1800" dirty="0">
                <a:effectLst/>
                <a:latin typeface="Arial" panose="020B0604020202020204" pitchFamily="34" charset="0"/>
                <a:ea typeface="Times" panose="02020603050405020304" pitchFamily="18" charset="0"/>
              </a:rPr>
              <a:t>organise the members of each department and effectively feedback to management. </a:t>
            </a:r>
          </a:p>
          <a:p>
            <a:pPr>
              <a:spcBef>
                <a:spcPts val="900"/>
              </a:spcBef>
            </a:pPr>
            <a:r>
              <a:rPr lang="en-GB" sz="1800" dirty="0">
                <a:effectLst/>
                <a:latin typeface="Arial" panose="020B0604020202020204" pitchFamily="34" charset="0"/>
                <a:ea typeface="Times" panose="02020603050405020304" pitchFamily="18" charset="0"/>
              </a:rPr>
              <a:t>Consider the following points.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co-ordinate dialogue between the various departments?</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How can the branch use this consultation for recruitment?</a:t>
            </a:r>
          </a:p>
          <a:p>
            <a:pPr marL="342900" lvl="0" indent="-342900">
              <a:spcBef>
                <a:spcPts val="600"/>
              </a:spcBef>
              <a:buFont typeface="Symbol" panose="05050102010706020507" pitchFamily="18" charset="2"/>
              <a:buChar char=""/>
              <a:tabLst>
                <a:tab pos="215900" algn="l"/>
              </a:tabLst>
            </a:pPr>
            <a:r>
              <a:rPr lang="en-GB" sz="1800" dirty="0">
                <a:effectLst/>
                <a:latin typeface="Arial" panose="020B0604020202020204" pitchFamily="34" charset="0"/>
                <a:ea typeface="Times" panose="02020603050405020304" pitchFamily="18" charset="0"/>
              </a:rPr>
              <a:t>What message do the branch want to communicate to the management?</a:t>
            </a:r>
          </a:p>
        </p:txBody>
      </p:sp>
    </p:spTree>
    <p:extLst>
      <p:ext uri="{BB962C8B-B14F-4D97-AF65-F5344CB8AC3E}">
        <p14:creationId xmlns:p14="http://schemas.microsoft.com/office/powerpoint/2010/main" val="105776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3AE0C8-E407-408D-8046-BD2700FA9760}"/>
              </a:ext>
            </a:extLst>
          </p:cNvPr>
          <p:cNvGraphicFramePr>
            <a:graphicFrameLocks noGrp="1"/>
          </p:cNvGraphicFramePr>
          <p:nvPr>
            <p:ph idx="1"/>
            <p:extLst>
              <p:ext uri="{D42A27DB-BD31-4B8C-83A1-F6EECF244321}">
                <p14:modId xmlns:p14="http://schemas.microsoft.com/office/powerpoint/2010/main" val="2390035834"/>
              </p:ext>
            </p:extLst>
          </p:nvPr>
        </p:nvGraphicFramePr>
        <p:xfrm>
          <a:off x="2048609" y="211015"/>
          <a:ext cx="5820508" cy="6048242"/>
        </p:xfrm>
        <a:graphic>
          <a:graphicData uri="http://schemas.openxmlformats.org/drawingml/2006/table">
            <a:tbl>
              <a:tblPr firstRow="1" firstCol="1" bandRow="1"/>
              <a:tblGrid>
                <a:gridCol w="5820508">
                  <a:extLst>
                    <a:ext uri="{9D8B030D-6E8A-4147-A177-3AD203B41FA5}">
                      <a16:colId xmlns:a16="http://schemas.microsoft.com/office/drawing/2014/main" val="3171397513"/>
                    </a:ext>
                  </a:extLst>
                </a:gridCol>
              </a:tblGrid>
              <a:tr h="239864">
                <a:tc>
                  <a:txBody>
                    <a:bodyPr/>
                    <a:lstStyle/>
                    <a:p>
                      <a:pPr>
                        <a:spcBef>
                          <a:spcPts val="900"/>
                        </a:spcBef>
                      </a:pPr>
                      <a:r>
                        <a:rPr lang="en-GB" sz="1200" b="1" dirty="0">
                          <a:solidFill>
                            <a:srgbClr val="FFFFFF"/>
                          </a:solidFill>
                          <a:effectLst/>
                          <a:latin typeface="Arial" panose="020B0604020202020204" pitchFamily="34" charset="0"/>
                          <a:ea typeface="Times" panose="02020603050405020304" pitchFamily="18" charset="0"/>
                        </a:rPr>
                        <a:t>Task</a:t>
                      </a:r>
                      <a:endParaRPr lang="en-GB" sz="1200" dirty="0">
                        <a:effectLst/>
                        <a:latin typeface="Arial" panose="020B0604020202020204" pitchFamily="34" charset="0"/>
                        <a:ea typeface="Times" panose="02020603050405020304" pitchFamily="18" charset="0"/>
                      </a:endParaRP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3095932127"/>
                  </a:ext>
                </a:extLst>
              </a:tr>
              <a:tr h="1246036">
                <a:tc>
                  <a:txBody>
                    <a:bodyPr/>
                    <a:lstStyle/>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chair</a:t>
                      </a:r>
                      <a:r>
                        <a:rPr lang="en-GB" sz="1200" dirty="0">
                          <a:effectLst/>
                          <a:latin typeface="Arial" panose="020B0604020202020204" pitchFamily="34" charset="0"/>
                          <a:ea typeface="Times" panose="02020603050405020304" pitchFamily="18" charset="0"/>
                        </a:rPr>
                        <a:t> and engage in conversation about recognition/ facilities agreements and what they can negotiate, be informed and consult on.</a:t>
                      </a:r>
                    </a:p>
                    <a:p>
                      <a:pPr>
                        <a:spcBef>
                          <a:spcPts val="900"/>
                        </a:spcBef>
                      </a:pPr>
                      <a:r>
                        <a:rPr lang="en-GB" sz="1200" dirty="0">
                          <a:effectLst/>
                          <a:latin typeface="Arial" panose="020B0604020202020204" pitchFamily="34" charset="0"/>
                          <a:ea typeface="Times" panose="02020603050405020304" pitchFamily="18" charset="0"/>
                        </a:rPr>
                        <a:t>Find out the name of the </a:t>
                      </a:r>
                      <a:r>
                        <a:rPr lang="en-GB" sz="1200" b="1" dirty="0">
                          <a:effectLst/>
                          <a:latin typeface="Arial" panose="020B0604020202020204" pitchFamily="34" charset="0"/>
                          <a:ea typeface="Times" panose="02020603050405020304" pitchFamily="18" charset="0"/>
                        </a:rPr>
                        <a:t>branch secretary</a:t>
                      </a:r>
                      <a:r>
                        <a:rPr lang="en-GB" sz="1200" dirty="0">
                          <a:effectLst/>
                          <a:latin typeface="Arial" panose="020B0604020202020204" pitchFamily="34" charset="0"/>
                          <a:ea typeface="Times" panose="02020603050405020304" pitchFamily="18" charset="0"/>
                        </a:rPr>
                        <a:t>.</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names of the </a:t>
                      </a:r>
                      <a:r>
                        <a:rPr lang="en-GB" sz="1200" b="1" dirty="0">
                          <a:effectLst/>
                          <a:latin typeface="Arial" panose="020B0604020202020204" pitchFamily="34" charset="0"/>
                          <a:ea typeface="Times" panose="02020603050405020304" pitchFamily="18" charset="0"/>
                        </a:rPr>
                        <a:t>committee members</a:t>
                      </a:r>
                      <a:r>
                        <a:rPr lang="en-GB" sz="1200" dirty="0">
                          <a:effectLst/>
                          <a:latin typeface="Arial" panose="020B0604020202020204" pitchFamily="34" charset="0"/>
                          <a:ea typeface="Times" panose="02020603050405020304" pitchFamily="18" charset="0"/>
                        </a:rPr>
                        <a:t>, and when they meet.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540959532"/>
                  </a:ext>
                </a:extLst>
              </a:tr>
              <a:tr h="766927">
                <a:tc>
                  <a:txBody>
                    <a:bodyPr/>
                    <a:lstStyle/>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organiser.</a:t>
                      </a:r>
                      <a:endParaRPr lang="en-GB" sz="1200" dirty="0">
                        <a:effectLst/>
                        <a:latin typeface="Arial" panose="020B0604020202020204" pitchFamily="34" charset="0"/>
                        <a:ea typeface="Times" panose="02020603050405020304" pitchFamily="18" charset="0"/>
                      </a:endParaRP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 </a:t>
                      </a:r>
                    </a:p>
                    <a:p>
                      <a:pPr marL="215900" indent="-215900">
                        <a:spcBef>
                          <a:spcPts val="600"/>
                        </a:spcBef>
                        <a:spcAft>
                          <a:spcPts val="0"/>
                        </a:spcAft>
                        <a:tabLst>
                          <a:tab pos="215900" algn="l"/>
                        </a:tabLst>
                      </a:pPr>
                      <a:r>
                        <a:rPr lang="en-GB" sz="1200" dirty="0">
                          <a:effectLst/>
                          <a:latin typeface="Arial" panose="020B0604020202020204" pitchFamily="34" charset="0"/>
                          <a:ea typeface="Times" panose="02020603050405020304" pitchFamily="18" charset="0"/>
                        </a:rPr>
                        <a:t>Find out the name of your </a:t>
                      </a:r>
                      <a:r>
                        <a:rPr lang="en-GB" sz="1200" b="1" dirty="0">
                          <a:effectLst/>
                          <a:latin typeface="Arial" panose="020B0604020202020204" pitchFamily="34" charset="0"/>
                          <a:ea typeface="Times" panose="02020603050405020304" pitchFamily="18" charset="0"/>
                        </a:rPr>
                        <a:t>negotiations officer</a:t>
                      </a:r>
                      <a:r>
                        <a:rPr lang="en-GB" sz="1200" dirty="0">
                          <a:effectLst/>
                          <a:latin typeface="Arial" panose="020B0604020202020204" pitchFamily="34" charset="0"/>
                          <a:ea typeface="Times" panose="02020603050405020304" pitchFamily="18" charset="0"/>
                        </a:rPr>
                        <a:t>.</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612394036"/>
                  </a:ext>
                </a:extLst>
              </a:tr>
              <a:tr h="481581">
                <a:tc>
                  <a:txBody>
                    <a:bodyPr/>
                    <a:lstStyle/>
                    <a:p>
                      <a:pPr>
                        <a:spcBef>
                          <a:spcPts val="900"/>
                        </a:spcBef>
                      </a:pPr>
                      <a:r>
                        <a:rPr lang="en-GB" sz="1200" dirty="0">
                          <a:effectLst/>
                          <a:latin typeface="Arial" panose="020B0604020202020204" pitchFamily="34" charset="0"/>
                          <a:ea typeface="Times" panose="02020603050405020304" pitchFamily="18" charset="0"/>
                        </a:rPr>
                        <a:t>Sign up to the Prospect or </a:t>
                      </a:r>
                      <a:r>
                        <a:rPr lang="en-GB" sz="1200" dirty="0" err="1">
                          <a:effectLst/>
                          <a:latin typeface="Arial" panose="020B0604020202020204" pitchFamily="34" charset="0"/>
                          <a:ea typeface="Times" panose="02020603050405020304" pitchFamily="18" charset="0"/>
                        </a:rPr>
                        <a:t>Bectu</a:t>
                      </a:r>
                      <a:r>
                        <a:rPr lang="en-GB" sz="1200" dirty="0">
                          <a:effectLst/>
                          <a:latin typeface="Arial" panose="020B0604020202020204" pitchFamily="34" charset="0"/>
                          <a:ea typeface="Times" panose="02020603050405020304" pitchFamily="18" charset="0"/>
                        </a:rPr>
                        <a:t> website and view your branch’s electronic communications.</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3251140935"/>
                  </a:ext>
                </a:extLst>
              </a:tr>
              <a:tr h="975946">
                <a:tc>
                  <a:txBody>
                    <a:bodyPr/>
                    <a:lstStyle/>
                    <a:p>
                      <a:pPr>
                        <a:spcBef>
                          <a:spcPts val="900"/>
                        </a:spcBef>
                      </a:pPr>
                      <a:r>
                        <a:rPr lang="en-GB" sz="1200" dirty="0">
                          <a:effectLst/>
                          <a:latin typeface="Arial" panose="020B0604020202020204" pitchFamily="34" charset="0"/>
                          <a:ea typeface="Times" panose="02020603050405020304" pitchFamily="18" charset="0"/>
                        </a:rPr>
                        <a:t>Reflecting on activity D and activity K, how could you improve how your branch is organised?</a:t>
                      </a:r>
                    </a:p>
                    <a:p>
                      <a:pPr>
                        <a:spcBef>
                          <a:spcPts val="900"/>
                        </a:spcBef>
                      </a:pPr>
                      <a:r>
                        <a:rPr lang="en-GB" sz="1200" dirty="0">
                          <a:effectLst/>
                          <a:latin typeface="Arial" panose="020B0604020202020204" pitchFamily="34" charset="0"/>
                          <a:ea typeface="Times" panose="02020603050405020304" pitchFamily="18" charset="0"/>
                        </a:rPr>
                        <a:t>Does your branch have a development plan?</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153094976"/>
                  </a:ext>
                </a:extLst>
              </a:tr>
              <a:tr h="54215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stop doing?</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121241658"/>
                  </a:ext>
                </a:extLst>
              </a:tr>
              <a:tr h="542150">
                <a:tc>
                  <a:txBody>
                    <a:bodyPr/>
                    <a:lstStyle/>
                    <a:p>
                      <a:pPr>
                        <a:spcBef>
                          <a:spcPts val="900"/>
                        </a:spcBef>
                      </a:pPr>
                      <a:r>
                        <a:rPr lang="en-GB" sz="1200" dirty="0">
                          <a:effectLst/>
                          <a:latin typeface="Arial" panose="020B0604020202020204" pitchFamily="34" charset="0"/>
                          <a:ea typeface="Times" panose="02020603050405020304" pitchFamily="18" charset="0"/>
                        </a:rPr>
                        <a:t>After attending this course, what will you continue to do?</a:t>
                      </a:r>
                    </a:p>
                    <a:p>
                      <a:pPr>
                        <a:spcBef>
                          <a:spcPts val="900"/>
                        </a:spcBef>
                      </a:pPr>
                      <a:r>
                        <a:rPr lang="en-GB" sz="1200" dirty="0">
                          <a:effectLst/>
                          <a:latin typeface="Arial" panose="020B0604020202020204" pitchFamily="34" charset="0"/>
                          <a:ea typeface="Times" panose="02020603050405020304" pitchFamily="18" charset="0"/>
                        </a:rPr>
                        <a:t> </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4043229806"/>
                  </a:ext>
                </a:extLst>
              </a:tr>
              <a:tr h="1216482">
                <a:tc>
                  <a:txBody>
                    <a:bodyPr/>
                    <a:lstStyle/>
                    <a:p>
                      <a:pPr>
                        <a:spcBef>
                          <a:spcPts val="900"/>
                        </a:spcBef>
                      </a:pPr>
                      <a:r>
                        <a:rPr lang="en-GB" sz="1200" dirty="0">
                          <a:effectLst/>
                          <a:latin typeface="Arial" panose="020B0604020202020204" pitchFamily="34" charset="0"/>
                          <a:ea typeface="Times" panose="02020603050405020304" pitchFamily="18" charset="0"/>
                        </a:rPr>
                        <a:t>Based on your new knowledge, what three practical things will you do?</a:t>
                      </a:r>
                    </a:p>
                    <a:p>
                      <a:pPr>
                        <a:spcBef>
                          <a:spcPts val="900"/>
                        </a:spcBef>
                      </a:pPr>
                      <a:r>
                        <a:rPr lang="en-GB" sz="1200" dirty="0">
                          <a:effectLst/>
                          <a:latin typeface="Arial" panose="020B0604020202020204" pitchFamily="34" charset="0"/>
                          <a:ea typeface="Times" panose="02020603050405020304" pitchFamily="18" charset="0"/>
                        </a:rPr>
                        <a:t> </a:t>
                      </a:r>
                    </a:p>
                    <a:p>
                      <a:pPr>
                        <a:spcBef>
                          <a:spcPts val="300"/>
                        </a:spcBef>
                      </a:pPr>
                      <a:r>
                        <a:rPr lang="en-GB" sz="1200" dirty="0">
                          <a:effectLst/>
                          <a:latin typeface="Arial" panose="020B0604020202020204" pitchFamily="34" charset="0"/>
                          <a:ea typeface="Times" panose="02020603050405020304" pitchFamily="18" charset="0"/>
                        </a:rPr>
                        <a:t>1.</a:t>
                      </a:r>
                    </a:p>
                    <a:p>
                      <a:pPr>
                        <a:spcBef>
                          <a:spcPts val="300"/>
                        </a:spcBef>
                      </a:pPr>
                      <a:r>
                        <a:rPr lang="en-GB" sz="1200" dirty="0">
                          <a:effectLst/>
                          <a:latin typeface="Arial" panose="020B0604020202020204" pitchFamily="34" charset="0"/>
                          <a:ea typeface="Times" panose="02020603050405020304" pitchFamily="18" charset="0"/>
                        </a:rPr>
                        <a:t>2.</a:t>
                      </a:r>
                    </a:p>
                    <a:p>
                      <a:pPr>
                        <a:spcBef>
                          <a:spcPts val="300"/>
                        </a:spcBef>
                      </a:pPr>
                      <a:r>
                        <a:rPr lang="en-GB" sz="1200" dirty="0">
                          <a:effectLst/>
                          <a:latin typeface="Arial" panose="020B0604020202020204" pitchFamily="34" charset="0"/>
                          <a:ea typeface="Times" panose="02020603050405020304" pitchFamily="18" charset="0"/>
                        </a:rPr>
                        <a:t>3.</a:t>
                      </a:r>
                    </a:p>
                  </a:txBody>
                  <a:tcPr marL="25295" marR="25295" marT="26466" marB="26466">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2931658327"/>
                  </a:ext>
                </a:extLst>
              </a:tr>
            </a:tbl>
          </a:graphicData>
        </a:graphic>
      </p:graphicFrame>
    </p:spTree>
    <p:extLst>
      <p:ext uri="{BB962C8B-B14F-4D97-AF65-F5344CB8AC3E}">
        <p14:creationId xmlns:p14="http://schemas.microsoft.com/office/powerpoint/2010/main" val="110874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7217-EA9D-4B35-8A54-4330702135CC}"/>
              </a:ext>
            </a:extLst>
          </p:cNvPr>
          <p:cNvSpPr>
            <a:spLocks noGrp="1"/>
          </p:cNvSpPr>
          <p:nvPr>
            <p:ph type="title"/>
          </p:nvPr>
        </p:nvSpPr>
        <p:spPr>
          <a:xfrm>
            <a:off x="1475523" y="604435"/>
            <a:ext cx="7760988" cy="604433"/>
          </a:xfrm>
        </p:spPr>
        <p:txBody>
          <a:bodyPr>
            <a:normAutofit fontScale="90000"/>
          </a:bodyPr>
          <a:lstStyle/>
          <a:p>
            <a:r>
              <a:rPr lang="en-GB" dirty="0"/>
              <a:t>What next?</a:t>
            </a:r>
          </a:p>
        </p:txBody>
      </p:sp>
      <p:sp>
        <p:nvSpPr>
          <p:cNvPr id="3" name="Content Placeholder 2">
            <a:extLst>
              <a:ext uri="{FF2B5EF4-FFF2-40B4-BE49-F238E27FC236}">
                <a16:creationId xmlns:a16="http://schemas.microsoft.com/office/drawing/2014/main" id="{73ED110A-B042-48D9-BBD8-94223E7D3B64}"/>
              </a:ext>
            </a:extLst>
          </p:cNvPr>
          <p:cNvSpPr>
            <a:spLocks noGrp="1"/>
          </p:cNvSpPr>
          <p:nvPr>
            <p:ph idx="1"/>
          </p:nvPr>
        </p:nvSpPr>
        <p:spPr>
          <a:xfrm>
            <a:off x="61546" y="1433146"/>
            <a:ext cx="11562183" cy="4192739"/>
          </a:xfrm>
        </p:spPr>
        <p:txBody>
          <a:bodyPr vert="horz" lIns="0" tIns="0" rIns="0" bIns="0" rtlCol="0" anchor="t">
            <a:normAutofit fontScale="85000" lnSpcReduction="10000"/>
          </a:bodyPr>
          <a:lstStyle/>
          <a:p>
            <a:endParaRPr lang="en-GB" dirty="0"/>
          </a:p>
          <a:p>
            <a:r>
              <a:rPr lang="en-GB">
                <a:latin typeface="Arial"/>
                <a:cs typeface="Arial"/>
              </a:rPr>
              <a:t>Reps part 2 (Case Handler) runs over 3 mornings Tuesday – Thursday in one </a:t>
            </a:r>
            <a:r>
              <a:rPr lang="en-GB" dirty="0">
                <a:latin typeface="Arial"/>
                <a:cs typeface="Arial"/>
              </a:rPr>
              <a:t>week, running 3-4 times monthly.</a:t>
            </a:r>
          </a:p>
          <a:p>
            <a:r>
              <a:rPr lang="en-GB" dirty="0"/>
              <a:t>Negotiation Skills – runs over 3 mornings, Tuesday – Thursday, in one week, running 3-4 times a year online (as demand requires</a:t>
            </a:r>
          </a:p>
          <a:p>
            <a:r>
              <a:rPr lang="en-GB" dirty="0"/>
              <a:t>Health and Safety (running once a month over 4 sessions)</a:t>
            </a:r>
          </a:p>
          <a:p>
            <a:r>
              <a:rPr lang="en-GB" dirty="0"/>
              <a:t>Public Speaking (running 3 session prior to conference)</a:t>
            </a:r>
          </a:p>
          <a:p>
            <a:endParaRPr lang="en-GB" dirty="0"/>
          </a:p>
          <a:p>
            <a:r>
              <a:rPr lang="en-GB" dirty="0"/>
              <a:t>Further details;</a:t>
            </a:r>
          </a:p>
          <a:p>
            <a:r>
              <a:rPr lang="en-GB" dirty="0">
                <a:hlinkClick r:id="rId3"/>
              </a:rPr>
              <a:t>https://prospect.org.uk/training-for-reps/</a:t>
            </a:r>
            <a:r>
              <a:rPr lang="en-GB" dirty="0"/>
              <a:t>   or contact your Prospect Organiser. </a:t>
            </a:r>
          </a:p>
          <a:p>
            <a:endParaRPr lang="en-GB" dirty="0"/>
          </a:p>
        </p:txBody>
      </p:sp>
    </p:spTree>
    <p:extLst>
      <p:ext uri="{BB962C8B-B14F-4D97-AF65-F5344CB8AC3E}">
        <p14:creationId xmlns:p14="http://schemas.microsoft.com/office/powerpoint/2010/main" val="300948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C5BF-B6A3-F9A6-8BFF-76D9E55AFAB9}"/>
              </a:ext>
            </a:extLst>
          </p:cNvPr>
          <p:cNvSpPr>
            <a:spLocks noGrp="1"/>
          </p:cNvSpPr>
          <p:nvPr>
            <p:ph type="title"/>
          </p:nvPr>
        </p:nvSpPr>
        <p:spPr>
          <a:xfrm>
            <a:off x="596730" y="1110365"/>
            <a:ext cx="7760988" cy="1653210"/>
          </a:xfrm>
        </p:spPr>
        <p:txBody>
          <a:bodyPr/>
          <a:lstStyle/>
          <a:p>
            <a:r>
              <a:rPr lang="en-GB" dirty="0"/>
              <a:t>Evaluation</a:t>
            </a:r>
          </a:p>
        </p:txBody>
      </p:sp>
      <p:sp>
        <p:nvSpPr>
          <p:cNvPr id="4" name="Rectangle 1">
            <a:extLst>
              <a:ext uri="{FF2B5EF4-FFF2-40B4-BE49-F238E27FC236}">
                <a16:creationId xmlns:a16="http://schemas.microsoft.com/office/drawing/2014/main" id="{1A02A6C2-5F34-4000-EE54-4DE1A069C90B}"/>
              </a:ext>
            </a:extLst>
          </p:cNvPr>
          <p:cNvSpPr>
            <a:spLocks noGrp="1" noChangeArrowheads="1"/>
          </p:cNvSpPr>
          <p:nvPr>
            <p:ph idx="1"/>
          </p:nvPr>
        </p:nvSpPr>
        <p:spPr bwMode="auto">
          <a:xfrm>
            <a:off x="582145" y="3359347"/>
            <a:ext cx="7760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dirty="0">
                <a:ln>
                  <a:noFill/>
                </a:ln>
                <a:solidFill>
                  <a:schemeClr val="tx1"/>
                </a:solidFill>
                <a:effectLst/>
                <a:latin typeface="Arial" panose="020B0604020202020204" pitchFamily="34" charset="0"/>
                <a:hlinkClick r:id="rId2"/>
              </a:rPr>
              <a:t>Evaluation form 2026  – Fill in form</a:t>
            </a:r>
            <a:endParaRPr kumimoji="0" lang="en-US" altLang="en-US" sz="2400" b="0" i="0" u="none" strike="noStrike" cap="none" normalizeH="0" dirty="0">
              <a:ln>
                <a:noFill/>
              </a:ln>
              <a:solidFill>
                <a:schemeClr val="tx1"/>
              </a:solidFill>
              <a:effectLst/>
              <a:latin typeface="Arial" panose="020B0604020202020204" pitchFamily="34" charset="0"/>
            </a:endParaRPr>
          </a:p>
        </p:txBody>
      </p:sp>
      <p:pic>
        <p:nvPicPr>
          <p:cNvPr id="6" name="Picture 5" descr="A qr code on a blue background&#10;&#10;AI-generated content may be incorrect.">
            <a:extLst>
              <a:ext uri="{FF2B5EF4-FFF2-40B4-BE49-F238E27FC236}">
                <a16:creationId xmlns:a16="http://schemas.microsoft.com/office/drawing/2014/main" id="{F3E67522-BE69-507E-35BC-CE017A551230}"/>
              </a:ext>
            </a:extLst>
          </p:cNvPr>
          <p:cNvPicPr>
            <a:picLocks noChangeAspect="1"/>
          </p:cNvPicPr>
          <p:nvPr/>
        </p:nvPicPr>
        <p:blipFill>
          <a:blip r:embed="rId3"/>
          <a:stretch>
            <a:fillRect/>
          </a:stretch>
        </p:blipFill>
        <p:spPr>
          <a:xfrm>
            <a:off x="6286259" y="1936970"/>
            <a:ext cx="3025462" cy="3025462"/>
          </a:xfrm>
          <a:prstGeom prst="rect">
            <a:avLst/>
          </a:prstGeom>
        </p:spPr>
      </p:pic>
    </p:spTree>
    <p:extLst>
      <p:ext uri="{BB962C8B-B14F-4D97-AF65-F5344CB8AC3E}">
        <p14:creationId xmlns:p14="http://schemas.microsoft.com/office/powerpoint/2010/main" val="353818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430306" y="461042"/>
            <a:ext cx="6654373" cy="6396958"/>
          </a:xfrm>
        </p:spPr>
        <p:txBody>
          <a:bodyPr anchor="t" anchorCtr="0">
            <a:noAutofit/>
          </a:bodyPr>
          <a:lstStyle/>
          <a:p>
            <a:br>
              <a:rPr lang="en-US" sz="4400" dirty="0"/>
            </a:br>
            <a:br>
              <a:rPr lang="en-US" sz="4400" dirty="0"/>
            </a:br>
            <a:br>
              <a:rPr lang="en-US" sz="4400" dirty="0"/>
            </a:br>
            <a:br>
              <a:rPr lang="en-US" sz="4400" dirty="0"/>
            </a:br>
            <a:r>
              <a:rPr lang="en-US" sz="4400" dirty="0"/>
              <a:t>Questions?</a:t>
            </a:r>
            <a:br>
              <a:rPr lang="en-US" sz="4400" dirty="0"/>
            </a:br>
            <a:br>
              <a:rPr lang="en-US" sz="4400" dirty="0"/>
            </a:br>
            <a:endParaRPr lang="en-US" sz="2800" dirty="0">
              <a:solidFill>
                <a:schemeClr val="tx1"/>
              </a:solidFill>
            </a:endParaRPr>
          </a:p>
        </p:txBody>
      </p:sp>
    </p:spTree>
    <p:extLst>
      <p:ext uri="{BB962C8B-B14F-4D97-AF65-F5344CB8AC3E}">
        <p14:creationId xmlns:p14="http://schemas.microsoft.com/office/powerpoint/2010/main" val="395617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266136"/>
            <a:ext cx="6676221" cy="2212659"/>
          </a:xfrm>
        </p:spPr>
        <p:txBody>
          <a:bodyPr/>
          <a:lstStyle/>
          <a:p>
            <a:r>
              <a:rPr lang="en-US" sz="4000" dirty="0">
                <a:latin typeface="Arial"/>
                <a:cs typeface="Arial"/>
              </a:rPr>
              <a:t>Your legal rights and responsibilities</a:t>
            </a:r>
          </a:p>
        </p:txBody>
      </p:sp>
      <p:sp>
        <p:nvSpPr>
          <p:cNvPr id="6" name="Rectangle 5"/>
          <p:cNvSpPr/>
          <p:nvPr/>
        </p:nvSpPr>
        <p:spPr>
          <a:xfrm>
            <a:off x="1454227" y="2710149"/>
            <a:ext cx="7420142" cy="3437684"/>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Your legal rights come under the Trade Union and Labour Relations (Consolidation) Act 1992.</a:t>
            </a:r>
          </a:p>
          <a:p>
            <a:pPr>
              <a:spcBef>
                <a:spcPts val="1200"/>
              </a:spcBef>
            </a:pPr>
            <a:r>
              <a:rPr lang="en-GB" sz="2200" dirty="0">
                <a:latin typeface="Arial" panose="020B0604020202020204" pitchFamily="34" charset="0"/>
                <a:cs typeface="Arial" panose="020B0604020202020204" pitchFamily="34" charset="0"/>
              </a:rPr>
              <a:t>Under section 199 of the Trade Union and Labour Relations (Consolidation) Act 1992 the Advisory, Conciliation and Arbitration Service (</a:t>
            </a:r>
            <a:r>
              <a:rPr lang="en-GB" sz="2200" dirty="0" err="1">
                <a:latin typeface="Arial" panose="020B0604020202020204" pitchFamily="34" charset="0"/>
                <a:cs typeface="Arial" panose="020B0604020202020204" pitchFamily="34" charset="0"/>
              </a:rPr>
              <a:t>Acas</a:t>
            </a:r>
            <a:r>
              <a:rPr lang="en-GB" sz="2200" dirty="0">
                <a:latin typeface="Arial" panose="020B0604020202020204" pitchFamily="34" charset="0"/>
                <a:cs typeface="Arial" panose="020B0604020202020204" pitchFamily="34" charset="0"/>
              </a:rPr>
              <a:t>) has a duty to provide practical guidance on the time off to be permitted by an employer</a:t>
            </a:r>
          </a:p>
          <a:p>
            <a:pPr>
              <a:spcBef>
                <a:spcPts val="1200"/>
              </a:spcBef>
            </a:pPr>
            <a:r>
              <a:rPr lang="en-GB" sz="2200" dirty="0">
                <a:latin typeface="Arial" panose="020B0604020202020204" pitchFamily="34" charset="0"/>
                <a:cs typeface="Arial" panose="020B0604020202020204" pitchFamily="34" charset="0"/>
              </a:rPr>
              <a:t>ACAS Code of Practice 3</a:t>
            </a:r>
          </a:p>
          <a:p>
            <a:pPr>
              <a:spcBef>
                <a:spcPts val="1200"/>
              </a:spcBef>
            </a:pPr>
            <a:endParaRPr lang="en-GB" sz="2200" dirty="0"/>
          </a:p>
        </p:txBody>
      </p:sp>
    </p:spTree>
    <p:extLst>
      <p:ext uri="{BB962C8B-B14F-4D97-AF65-F5344CB8AC3E}">
        <p14:creationId xmlns:p14="http://schemas.microsoft.com/office/powerpoint/2010/main" val="124984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Duties</a:t>
            </a:r>
          </a:p>
        </p:txBody>
      </p:sp>
      <p:sp>
        <p:nvSpPr>
          <p:cNvPr id="6" name="Rectangle 5"/>
          <p:cNvSpPr/>
          <p:nvPr/>
        </p:nvSpPr>
        <p:spPr>
          <a:xfrm>
            <a:off x="1454227" y="2068065"/>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Employees who are union representatives of an independent trade union recognised by their employer are to be permitted reasonable paid time off during working hours to carry out certain trade union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a:t>
            </a:r>
          </a:p>
          <a:p>
            <a:pPr>
              <a:spcBef>
                <a:spcPts val="1200"/>
              </a:spcBef>
            </a:pPr>
            <a:r>
              <a:rPr lang="en-GB" sz="2200" dirty="0">
                <a:latin typeface="Arial" panose="020B0604020202020204" pitchFamily="34" charset="0"/>
                <a:cs typeface="Arial" panose="020B0604020202020204" pitchFamily="34" charset="0"/>
              </a:rPr>
              <a:t>Examples are: pay negotiations, consultation on restructuring, or representing an individual member in a grievance. These tasks also include time to prepare for these duties and to do other things "concerned with" them (</a:t>
            </a:r>
            <a:r>
              <a:rPr lang="en-GB" sz="2200"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briefing and consulting members before and after meetings with management, or branch committee meetings to discuss such issues).</a:t>
            </a:r>
          </a:p>
        </p:txBody>
      </p:sp>
    </p:spTree>
    <p:extLst>
      <p:ext uri="{BB962C8B-B14F-4D97-AF65-F5344CB8AC3E}">
        <p14:creationId xmlns:p14="http://schemas.microsoft.com/office/powerpoint/2010/main" val="168307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Activities</a:t>
            </a:r>
          </a:p>
        </p:txBody>
      </p:sp>
      <p:sp>
        <p:nvSpPr>
          <p:cNvPr id="6" name="Rectangle 5"/>
          <p:cNvSpPr/>
          <p:nvPr/>
        </p:nvSpPr>
        <p:spPr>
          <a:xfrm>
            <a:off x="1454226" y="2126254"/>
            <a:ext cx="7788925"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Union reps are entitled to reasonable time off during working hours to carry out certain trade union </a:t>
            </a: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which are seen </a:t>
            </a:r>
            <a:r>
              <a:rPr lang="en-GB" sz="2200" dirty="0">
                <a:latin typeface="Arial" panose="020B0604020202020204" pitchFamily="34" charset="0"/>
                <a:cs typeface="Arial" panose="020B0604020202020204" pitchFamily="34" charset="0"/>
              </a:rPr>
              <a:t>as different from </a:t>
            </a:r>
            <a:r>
              <a:rPr lang="en-GB" sz="2200" b="1" dirty="0">
                <a:latin typeface="Arial" panose="020B0604020202020204" pitchFamily="34" charset="0"/>
                <a:cs typeface="Arial" panose="020B0604020202020204" pitchFamily="34" charset="0"/>
              </a:rPr>
              <a:t>duties</a:t>
            </a:r>
            <a:r>
              <a:rPr lang="en-GB" sz="2200" dirty="0">
                <a:latin typeface="Arial" panose="020B0604020202020204" pitchFamily="34" charset="0"/>
                <a:cs typeface="Arial" panose="020B0604020202020204" pitchFamily="34" charset="0"/>
              </a:rPr>
              <a:t>. </a:t>
            </a:r>
          </a:p>
          <a:p>
            <a:pPr>
              <a:spcBef>
                <a:spcPts val="1200"/>
              </a:spcBef>
            </a:pPr>
            <a:r>
              <a:rPr lang="en-GB" sz="2200" dirty="0">
                <a:latin typeface="Arial" panose="020B0604020202020204" pitchFamily="34" charset="0"/>
                <a:cs typeface="Arial" panose="020B0604020202020204" pitchFamily="34" charset="0"/>
              </a:rPr>
              <a:t>In essence, the law recognises that unions need the participation of their members to operate effectively. </a:t>
            </a:r>
          </a:p>
          <a:p>
            <a:pPr>
              <a:spcBef>
                <a:spcPts val="1200"/>
              </a:spcBef>
            </a:pPr>
            <a:r>
              <a:rPr lang="en-GB" sz="2200" b="1" dirty="0">
                <a:latin typeface="Arial" panose="020B0604020202020204" pitchFamily="34" charset="0"/>
                <a:cs typeface="Arial" panose="020B0604020202020204" pitchFamily="34" charset="0"/>
              </a:rPr>
              <a:t>Activities</a:t>
            </a:r>
            <a:r>
              <a:rPr lang="en-GB" sz="2200" dirty="0">
                <a:latin typeface="Arial" panose="020B0604020202020204" pitchFamily="34" charset="0"/>
                <a:cs typeface="Arial" panose="020B0604020202020204" pitchFamily="34" charset="0"/>
              </a:rPr>
              <a:t> might include: attending meetings to discuss internal union business, organising union elections. </a:t>
            </a: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045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227" y="-317758"/>
            <a:ext cx="6676221" cy="2212659"/>
          </a:xfrm>
        </p:spPr>
        <p:txBody>
          <a:bodyPr/>
          <a:lstStyle/>
          <a:p>
            <a:r>
              <a:rPr lang="en-US" sz="4000" dirty="0">
                <a:latin typeface="Arial"/>
                <a:cs typeface="Arial"/>
              </a:rPr>
              <a:t>Responsibilities</a:t>
            </a:r>
          </a:p>
        </p:txBody>
      </p:sp>
      <p:sp>
        <p:nvSpPr>
          <p:cNvPr id="6" name="Rectangle 5"/>
          <p:cNvSpPr/>
          <p:nvPr/>
        </p:nvSpPr>
        <p:spPr>
          <a:xfrm>
            <a:off x="1454227" y="2126254"/>
            <a:ext cx="6830458" cy="3591499"/>
          </a:xfrm>
          <a:prstGeom prst="rect">
            <a:avLst/>
          </a:prstGeom>
        </p:spPr>
        <p:txBody>
          <a:bodyPr wrap="square" lIns="0" tIns="0" rIns="0" bIns="0">
            <a:noAutofit/>
          </a:bodyPr>
          <a:lstStyle/>
          <a:p>
            <a:pPr>
              <a:spcBef>
                <a:spcPts val="1200"/>
              </a:spcBef>
            </a:pPr>
            <a:r>
              <a:rPr lang="en-GB" sz="2200" dirty="0">
                <a:latin typeface="Arial" panose="020B0604020202020204" pitchFamily="34" charset="0"/>
                <a:cs typeface="Arial" panose="020B0604020202020204" pitchFamily="34" charset="0"/>
              </a:rPr>
              <a:t>A Union rep has to inform the employer when they wish paid time off to undertake trade union duties or activities.</a:t>
            </a:r>
          </a:p>
          <a:p>
            <a:pPr>
              <a:spcBef>
                <a:spcPts val="1200"/>
              </a:spcBef>
            </a:pPr>
            <a:r>
              <a:rPr lang="en-GB" sz="2200" dirty="0">
                <a:latin typeface="Arial" panose="020B0604020202020204" pitchFamily="34" charset="0"/>
                <a:cs typeface="Arial" panose="020B0604020202020204" pitchFamily="34" charset="0"/>
              </a:rPr>
              <a:t>The procedure would normally found in the facilities agreement or in the recognition agreement.</a:t>
            </a:r>
          </a:p>
          <a:p>
            <a:pPr>
              <a:spcBef>
                <a:spcPts val="1200"/>
              </a:spcBef>
            </a:pPr>
            <a:r>
              <a:rPr lang="en-GB" sz="2200" dirty="0">
                <a:latin typeface="Arial" panose="020B0604020202020204" pitchFamily="34" charset="0"/>
                <a:cs typeface="Arial" panose="020B0604020202020204" pitchFamily="34" charset="0"/>
              </a:rPr>
              <a:t>This should provide clear guidelines on how a rep applies for time off.</a:t>
            </a:r>
          </a:p>
          <a:p>
            <a:pPr>
              <a:spcBef>
                <a:spcPts val="1200"/>
              </a:spcBef>
            </a:pPr>
            <a:r>
              <a:rPr lang="en-GB" sz="2200" dirty="0">
                <a:latin typeface="Arial" panose="020B0604020202020204" pitchFamily="34" charset="0"/>
                <a:cs typeface="Arial" panose="020B0604020202020204" pitchFamily="34" charset="0"/>
              </a:rPr>
              <a:t>Time for training can be declined as there is no cover, but a reasonable request can’t keep being denied.</a:t>
            </a:r>
          </a:p>
        </p:txBody>
      </p:sp>
    </p:spTree>
    <p:extLst>
      <p:ext uri="{BB962C8B-B14F-4D97-AF65-F5344CB8AC3E}">
        <p14:creationId xmlns:p14="http://schemas.microsoft.com/office/powerpoint/2010/main" val="87897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 </a:t>
            </a:r>
            <a:br>
              <a:rPr lang="en-US" sz="4000" dirty="0">
                <a:latin typeface="Arial"/>
                <a:cs typeface="Arial"/>
              </a:rPr>
            </a:br>
            <a:r>
              <a:rPr lang="en-US" sz="4000" dirty="0">
                <a:latin typeface="Arial"/>
                <a:cs typeface="Arial"/>
              </a:rPr>
              <a:t>What are your rights?</a:t>
            </a:r>
          </a:p>
        </p:txBody>
      </p:sp>
      <p:sp>
        <p:nvSpPr>
          <p:cNvPr id="5" name="TextBox 4"/>
          <p:cNvSpPr txBox="1"/>
          <p:nvPr/>
        </p:nvSpPr>
        <p:spPr>
          <a:xfrm>
            <a:off x="1505415" y="2427386"/>
            <a:ext cx="5130489" cy="2446824"/>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big group, for the following examples, come up with what are the reps rights and what they can check to confirm this?</a:t>
            </a:r>
          </a:p>
          <a:p>
            <a:pPr>
              <a:spcBef>
                <a:spcPts val="900"/>
              </a:spcBef>
            </a:pPr>
            <a:r>
              <a:rPr lang="en-US" sz="2400" dirty="0">
                <a:latin typeface="Arial"/>
                <a:cs typeface="Arial"/>
              </a:rPr>
              <a:t>What other options are there?</a:t>
            </a: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04141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394" y="266136"/>
            <a:ext cx="6422520" cy="1919503"/>
          </a:xfrm>
        </p:spPr>
        <p:txBody>
          <a:bodyPr/>
          <a:lstStyle/>
          <a:p>
            <a:r>
              <a:rPr lang="en-US" sz="4000" dirty="0">
                <a:latin typeface="Arial"/>
                <a:cs typeface="Arial"/>
              </a:rPr>
              <a:t>Activity G: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As a big group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380595"/>
            <a:ext cx="6107240" cy="1838865"/>
          </a:xfrm>
        </p:spPr>
        <p:txBody>
          <a:bodyPr/>
          <a:lstStyle/>
          <a:p>
            <a:r>
              <a:rPr lang="en-US" dirty="0">
                <a:latin typeface="Arial"/>
                <a:cs typeface="Arial"/>
              </a:rPr>
              <a:t>Ingredients of union influence</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6</a:t>
            </a:r>
          </a:p>
        </p:txBody>
      </p:sp>
    </p:spTree>
    <p:extLst>
      <p:ext uri="{BB962C8B-B14F-4D97-AF65-F5344CB8AC3E}">
        <p14:creationId xmlns:p14="http://schemas.microsoft.com/office/powerpoint/2010/main" val="27627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Ingredients</a:t>
            </a:r>
          </a:p>
        </p:txBody>
      </p:sp>
      <p:sp>
        <p:nvSpPr>
          <p:cNvPr id="6" name="Rectangle 5"/>
          <p:cNvSpPr/>
          <p:nvPr/>
        </p:nvSpPr>
        <p:spPr>
          <a:xfrm>
            <a:off x="1487605" y="2488816"/>
            <a:ext cx="4373367"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density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Engaged members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Visible Profile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Constructive Dialogue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 membership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Representatives</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&amp; Diversity</a:t>
            </a:r>
          </a:p>
        </p:txBody>
      </p:sp>
    </p:spTree>
    <p:extLst>
      <p:ext uri="{BB962C8B-B14F-4D97-AF65-F5344CB8AC3E}">
        <p14:creationId xmlns:p14="http://schemas.microsoft.com/office/powerpoint/2010/main" val="2298415949"/>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9ee50a468a1df45cb04c4cf7cf53f91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0682d65b56c2810fb0605dcc6fee6b1a"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88514-72EC-4E1B-995F-BE6162227C55}">
  <ds:schemaRefs>
    <ds:schemaRef ds:uri="http://schemas.microsoft.com/sharepoint/v3/contenttype/forms"/>
  </ds:schemaRefs>
</ds:datastoreItem>
</file>

<file path=customXml/itemProps2.xml><?xml version="1.0" encoding="utf-8"?>
<ds:datastoreItem xmlns:ds="http://schemas.openxmlformats.org/officeDocument/2006/customXml" ds:itemID="{06AB2944-E161-4ECC-B104-EE24E00C4CFA}">
  <ds:schemaRefs>
    <ds:schemaRef ds:uri="http://www.w3.org/XML/1998/namespace"/>
    <ds:schemaRef ds:uri="http://purl.org/dc/dcmitype/"/>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0ecf5486-e989-4379-bfee-e9488933998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D422D683-8D28-4348-95D3-58B333F3F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0</TotalTime>
  <Words>2160</Words>
  <Application>Microsoft Office PowerPoint</Application>
  <PresentationFormat>Widescreen</PresentationFormat>
  <Paragraphs>169</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Prospect-Bectu-theme</vt:lpstr>
      <vt:lpstr>A rep’s rights</vt:lpstr>
      <vt:lpstr>Your legal rights and responsibilities</vt:lpstr>
      <vt:lpstr>Duties</vt:lpstr>
      <vt:lpstr>Activities</vt:lpstr>
      <vt:lpstr>Responsibilities</vt:lpstr>
      <vt:lpstr>Activity F :  What are your rights?</vt:lpstr>
      <vt:lpstr>Activity G:  What would you do if?</vt:lpstr>
      <vt:lpstr>Ingredients of union influence</vt:lpstr>
      <vt:lpstr>Ingredients</vt:lpstr>
      <vt:lpstr>The virtuous circle</vt:lpstr>
      <vt:lpstr>Building a stronger union</vt:lpstr>
      <vt:lpstr>Activity L: Chart your work area</vt:lpstr>
      <vt:lpstr>PowerPoint Presentation</vt:lpstr>
      <vt:lpstr>What next?</vt:lpstr>
      <vt:lpstr>Evaluation</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Abbie Jenkinson</cp:lastModifiedBy>
  <cp:revision>118</cp:revision>
  <cp:lastPrinted>2026-01-13T09:31:30Z</cp:lastPrinted>
  <dcterms:created xsi:type="dcterms:W3CDTF">2019-10-02T11:31:35Z</dcterms:created>
  <dcterms:modified xsi:type="dcterms:W3CDTF">2026-04-21T08:59:36Z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687300961</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1607220354</vt:i4>
  </property>
  <property fmtid="{D5CDD505-2E9C-101B-9397-08002B2CF9AE}" pid="8" name="ContentTypeId">
    <vt:lpwstr>0x010100D8D7AC766A08B146B6390D5D437781FB</vt:lpwstr>
  </property>
  <property fmtid="{D5CDD505-2E9C-101B-9397-08002B2CF9AE}" pid="9" name="MediaServiceImageTags">
    <vt:lpwstr/>
  </property>
</Properties>
</file>