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1"/>
  </p:notesMasterIdLst>
  <p:handoutMasterIdLst>
    <p:handoutMasterId r:id="rId22"/>
  </p:handoutMasterIdLst>
  <p:sldIdLst>
    <p:sldId id="510" r:id="rId5"/>
    <p:sldId id="537" r:id="rId6"/>
    <p:sldId id="573" r:id="rId7"/>
    <p:sldId id="574" r:id="rId8"/>
    <p:sldId id="575" r:id="rId9"/>
    <p:sldId id="512" r:id="rId10"/>
    <p:sldId id="576" r:id="rId11"/>
    <p:sldId id="577" r:id="rId12"/>
    <p:sldId id="535" r:id="rId13"/>
    <p:sldId id="547" r:id="rId14"/>
    <p:sldId id="578" r:id="rId15"/>
    <p:sldId id="579" r:id="rId16"/>
    <p:sldId id="581" r:id="rId17"/>
    <p:sldId id="582" r:id="rId18"/>
    <p:sldId id="584" r:id="rId19"/>
    <p:sldId id="580"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973C6-334F-4B92-B837-7247FE6DB911}" v="5" dt="2026-01-15T08:36:48.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57107" autoAdjust="0"/>
  </p:normalViewPr>
  <p:slideViewPr>
    <p:cSldViewPr snapToGrid="0" snapToObjects="1">
      <p:cViewPr varScale="1">
        <p:scale>
          <a:sx n="49" d="100"/>
          <a:sy n="49" d="100"/>
        </p:scale>
        <p:origin x="1992" y="40"/>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90" d="100"/>
          <a:sy n="90" d="100"/>
        </p:scale>
        <p:origin x="3437"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1/15/2026</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1/15/2026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dirty="0">
              <a:latin typeface="Arial" charset="0"/>
              <a:ea typeface="Arial" charset="0"/>
              <a:cs typeface="Arial" charset="0"/>
            </a:endParaRPr>
          </a:p>
          <a:p>
            <a:r>
              <a:rPr lang="en-US" b="1" dirty="0">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426" y="4778722"/>
            <a:ext cx="6293223" cy="3909864"/>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dirty="0">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1050" dirty="0" err="1">
                <a:effectLst/>
                <a:latin typeface="Calibri" panose="020F0502020204030204" pitchFamily="34" charset="0"/>
                <a:ea typeface="Times New Roman" panose="02020603050405020304" pitchFamily="18" charset="0"/>
                <a:cs typeface="Arial" panose="020B0604020202020204" pitchFamily="34" charset="0"/>
              </a:rPr>
              <a:t>Bectu</a:t>
            </a:r>
            <a:r>
              <a:rPr lang="en-GB" sz="1050" dirty="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1050" dirty="0" err="1">
                <a:effectLst/>
                <a:latin typeface="Calibri" panose="020F0502020204030204" pitchFamily="34" charset="0"/>
                <a:ea typeface="Times New Roman" panose="02020603050405020304" pitchFamily="18" charset="0"/>
                <a:cs typeface="Arial" panose="020B0604020202020204" pitchFamily="34" charset="0"/>
              </a:rPr>
              <a:t>ebranch</a:t>
            </a:r>
            <a:r>
              <a:rPr lang="en-GB" sz="1050" dirty="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dirty="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action plan and ensure reps are clear on the task. To complete, where possible before the follow up with the organiser.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82395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a:p>
            <a:r>
              <a:rPr lang="en-GB" dirty="0"/>
              <a:t>There is another template form for activity F in the training resources – this has all  the answers added already (but with two red herrings), if short for time I would encourage tutor to use this version. It’s had very good feedback from Reps.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e/eiTaixC7y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extLst>
              <p:ext uri="{D42A27DB-BD31-4B8C-83A1-F6EECF244321}">
                <p14:modId xmlns:p14="http://schemas.microsoft.com/office/powerpoint/2010/main" val="1985698206"/>
              </p:ext>
            </p:extLst>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549A012-4487-5614-9F01-CA6D282C8815}"/>
              </a:ext>
            </a:extLst>
          </p:cNvPr>
          <p:cNvSpPr txBox="1"/>
          <p:nvPr/>
        </p:nvSpPr>
        <p:spPr>
          <a:xfrm>
            <a:off x="952500" y="2478992"/>
            <a:ext cx="5516880" cy="4001095"/>
          </a:xfrm>
          <a:prstGeom prst="rect">
            <a:avLst/>
          </a:prstGeom>
          <a:noFill/>
        </p:spPr>
        <p:txBody>
          <a:bodyPr wrap="square">
            <a:spAutoFit/>
          </a:bodyPr>
          <a:lstStyle/>
          <a:p>
            <a:pPr>
              <a:spcBef>
                <a:spcPts val="900"/>
              </a:spcBef>
            </a:pPr>
            <a:r>
              <a:rPr lang="en-US" sz="2200" dirty="0">
                <a:latin typeface="Arial"/>
                <a:cs typeface="Arial"/>
              </a:rPr>
              <a:t>The tutor will provide a scenario for you (in workbooks) Activity L</a:t>
            </a:r>
          </a:p>
          <a:p>
            <a:pPr>
              <a:spcBef>
                <a:spcPts val="900"/>
              </a:spcBef>
            </a:pPr>
            <a:r>
              <a:rPr lang="en-US" dirty="0">
                <a:latin typeface="Arial"/>
                <a:cs typeface="Arial"/>
              </a:rPr>
              <a:t>Devise a strategy to</a:t>
            </a:r>
            <a:r>
              <a:rPr lang="en-GB" dirty="0">
                <a:effectLst/>
                <a:latin typeface="Arial" panose="020B0604020202020204" pitchFamily="34" charset="0"/>
                <a:ea typeface="Times" panose="02020603050405020304" pitchFamily="18" charset="0"/>
              </a:rPr>
              <a:t> </a:t>
            </a:r>
            <a:r>
              <a:rPr lang="en-GB" sz="1800" dirty="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dirty="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3AE0C8-E407-408D-8046-BD2700FA9760}"/>
              </a:ext>
            </a:extLst>
          </p:cNvPr>
          <p:cNvGraphicFramePr>
            <a:graphicFrameLocks noGrp="1"/>
          </p:cNvGraphicFramePr>
          <p:nvPr>
            <p:ph idx="1"/>
            <p:extLst>
              <p:ext uri="{D42A27DB-BD31-4B8C-83A1-F6EECF244321}">
                <p14:modId xmlns:p14="http://schemas.microsoft.com/office/powerpoint/2010/main" val="2390035834"/>
              </p:ext>
            </p:extLst>
          </p:nvPr>
        </p:nvGraphicFramePr>
        <p:xfrm>
          <a:off x="2048609" y="211015"/>
          <a:ext cx="5820508" cy="6048242"/>
        </p:xfrm>
        <a:graphic>
          <a:graphicData uri="http://schemas.openxmlformats.org/drawingml/2006/table">
            <a:tbl>
              <a:tblPr firstRow="1" firstCol="1" bandRow="1"/>
              <a:tblGrid>
                <a:gridCol w="5820508">
                  <a:extLst>
                    <a:ext uri="{9D8B030D-6E8A-4147-A177-3AD203B41FA5}">
                      <a16:colId xmlns:a16="http://schemas.microsoft.com/office/drawing/2014/main" val="3171397513"/>
                    </a:ext>
                  </a:extLst>
                </a:gridCol>
              </a:tblGrid>
              <a:tr h="239864">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95932127"/>
                  </a:ext>
                </a:extLst>
              </a:tr>
              <a:tr h="1246036">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40959532"/>
                  </a:ext>
                </a:extLst>
              </a:tr>
              <a:tr h="766927">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12394036"/>
                  </a:ext>
                </a:extLst>
              </a:tr>
              <a:tr h="481581">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251140935"/>
                  </a:ext>
                </a:extLst>
              </a:tr>
              <a:tr h="975946">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153094976"/>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121241658"/>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4043229806"/>
                  </a:ext>
                </a:extLst>
              </a:tr>
              <a:tr h="1216482">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931658327"/>
                  </a:ext>
                </a:extLst>
              </a:tr>
            </a:tbl>
          </a:graphicData>
        </a:graphic>
      </p:graphicFrame>
    </p:spTree>
    <p:extLst>
      <p:ext uri="{BB962C8B-B14F-4D97-AF65-F5344CB8AC3E}">
        <p14:creationId xmlns:p14="http://schemas.microsoft.com/office/powerpoint/2010/main" val="11087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a:normAutofit fontScale="85000" lnSpcReduction="10000"/>
          </a:bodyPr>
          <a:lstStyle/>
          <a:p>
            <a:endParaRPr lang="en-GB" dirty="0"/>
          </a:p>
          <a:p>
            <a:r>
              <a:rPr lang="en-GB" dirty="0"/>
              <a:t>Reps part 2 (Case Handler)runs over 3 mornings Tuesday – Thursday in one week, running 3-4 times monthly.</a:t>
            </a:r>
          </a:p>
          <a:p>
            <a:r>
              <a:rPr lang="en-GB" dirty="0"/>
              <a:t>Negotiation Skills – runs over 3 mornings, Tuesday – Thursday, in one week, running 3-4 times a year online (as demand requires</a:t>
            </a:r>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C5BF-B6A3-F9A6-8BFF-76D9E55AFAB9}"/>
              </a:ext>
            </a:extLst>
          </p:cNvPr>
          <p:cNvSpPr>
            <a:spLocks noGrp="1"/>
          </p:cNvSpPr>
          <p:nvPr>
            <p:ph type="title"/>
          </p:nvPr>
        </p:nvSpPr>
        <p:spPr>
          <a:xfrm>
            <a:off x="596730" y="1110365"/>
            <a:ext cx="7760988" cy="1653210"/>
          </a:xfrm>
        </p:spPr>
        <p:txBody>
          <a:bodyPr/>
          <a:lstStyle/>
          <a:p>
            <a:r>
              <a:rPr lang="en-GB" dirty="0"/>
              <a:t>Evaluation</a:t>
            </a:r>
          </a:p>
        </p:txBody>
      </p:sp>
      <p:sp>
        <p:nvSpPr>
          <p:cNvPr id="4" name="Rectangle 1">
            <a:extLst>
              <a:ext uri="{FF2B5EF4-FFF2-40B4-BE49-F238E27FC236}">
                <a16:creationId xmlns:a16="http://schemas.microsoft.com/office/drawing/2014/main" id="{1A02A6C2-5F34-4000-EE54-4DE1A069C90B}"/>
              </a:ext>
            </a:extLst>
          </p:cNvPr>
          <p:cNvSpPr>
            <a:spLocks noGrp="1" noChangeArrowheads="1"/>
          </p:cNvSpPr>
          <p:nvPr>
            <p:ph idx="1"/>
          </p:nvPr>
        </p:nvSpPr>
        <p:spPr bwMode="auto">
          <a:xfrm>
            <a:off x="582145" y="3359347"/>
            <a:ext cx="7760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dirty="0">
                <a:ln>
                  <a:noFill/>
                </a:ln>
                <a:solidFill>
                  <a:schemeClr val="tx1"/>
                </a:solidFill>
                <a:effectLst/>
                <a:latin typeface="Arial" panose="020B0604020202020204" pitchFamily="34" charset="0"/>
                <a:hlinkClick r:id="rId2"/>
              </a:rPr>
              <a:t>Evaluation form 2026  – Fill in form</a:t>
            </a:r>
            <a:endParaRPr kumimoji="0" lang="en-US" altLang="en-US" sz="2400" b="0" i="0" u="none" strike="noStrike" cap="none" normalizeH="0" dirty="0">
              <a:ln>
                <a:noFill/>
              </a:ln>
              <a:solidFill>
                <a:schemeClr val="tx1"/>
              </a:solidFill>
              <a:effectLst/>
              <a:latin typeface="Arial" panose="020B0604020202020204" pitchFamily="34" charset="0"/>
            </a:endParaRPr>
          </a:p>
        </p:txBody>
      </p:sp>
      <p:pic>
        <p:nvPicPr>
          <p:cNvPr id="6" name="Picture 5" descr="A qr code on a blue background&#10;&#10;AI-generated content may be incorrect.">
            <a:extLst>
              <a:ext uri="{FF2B5EF4-FFF2-40B4-BE49-F238E27FC236}">
                <a16:creationId xmlns:a16="http://schemas.microsoft.com/office/drawing/2014/main" id="{F3E67522-BE69-507E-35BC-CE017A551230}"/>
              </a:ext>
            </a:extLst>
          </p:cNvPr>
          <p:cNvPicPr>
            <a:picLocks noChangeAspect="1"/>
          </p:cNvPicPr>
          <p:nvPr/>
        </p:nvPicPr>
        <p:blipFill>
          <a:blip r:embed="rId3"/>
          <a:stretch>
            <a:fillRect/>
          </a:stretch>
        </p:blipFill>
        <p:spPr>
          <a:xfrm>
            <a:off x="6286259" y="1936970"/>
            <a:ext cx="3025462" cy="3025462"/>
          </a:xfrm>
          <a:prstGeom prst="rect">
            <a:avLst/>
          </a:prstGeom>
        </p:spPr>
      </p:pic>
    </p:spTree>
    <p:extLst>
      <p:ext uri="{BB962C8B-B14F-4D97-AF65-F5344CB8AC3E}">
        <p14:creationId xmlns:p14="http://schemas.microsoft.com/office/powerpoint/2010/main" val="353818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430306" y="461042"/>
            <a:ext cx="6654373" cy="6396958"/>
          </a:xfrm>
        </p:spPr>
        <p:txBody>
          <a:bodyPr anchor="t" anchorCtr="0">
            <a:noAutofit/>
          </a:bodyPr>
          <a:lstStyle/>
          <a:p>
            <a:br>
              <a:rPr lang="en-US" sz="4400" dirty="0"/>
            </a:br>
            <a:br>
              <a:rPr lang="en-US" sz="4400" dirty="0"/>
            </a:br>
            <a:br>
              <a:rPr lang="en-US" sz="4400" dirty="0"/>
            </a:br>
            <a:br>
              <a:rPr lang="en-US" sz="4400" dirty="0"/>
            </a:br>
            <a:r>
              <a:rPr lang="en-US" sz="4400" dirty="0"/>
              <a:t>Questions?</a:t>
            </a:r>
            <a:br>
              <a:rPr lang="en-US" sz="4400" dirty="0"/>
            </a:br>
            <a:br>
              <a:rPr lang="en-US" sz="4400" dirty="0"/>
            </a:br>
            <a:endParaRPr lang="en-US" sz="2800" dirty="0">
              <a:solidFill>
                <a:schemeClr val="tx1"/>
              </a:solidFill>
            </a:endParaRP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94" y="266136"/>
            <a:ext cx="6422520"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88514-72EC-4E1B-995F-BE6162227C55}">
  <ds:schemaRefs>
    <ds:schemaRef ds:uri="http://schemas.microsoft.com/sharepoint/v3/contenttype/forms"/>
  </ds:schemaRefs>
</ds:datastoreItem>
</file>

<file path=customXml/itemProps2.xml><?xml version="1.0" encoding="utf-8"?>
<ds:datastoreItem xmlns:ds="http://schemas.openxmlformats.org/officeDocument/2006/customXml" ds:itemID="{06AB2944-E161-4ECC-B104-EE24E00C4CFA}">
  <ds:schemaRefs>
    <ds:schemaRef ds:uri="http://www.w3.org/XML/1998/namespace"/>
    <ds:schemaRef ds:uri="http://purl.org/dc/dcmitype/"/>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0ecf5486-e989-4379-bfee-e9488933998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422D683-8D28-4348-95D3-58B333F3F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0</TotalTime>
  <Words>2160</Words>
  <Application>Microsoft Office PowerPoint</Application>
  <PresentationFormat>Widescreen</PresentationFormat>
  <Paragraphs>169</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Wingdings 3</vt: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PowerPoint Presentation</vt:lpstr>
      <vt:lpstr>What next?</vt:lpstr>
      <vt:lpstr>Evaluation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Abbie Jenkinson</cp:lastModifiedBy>
  <cp:revision>116</cp:revision>
  <cp:lastPrinted>2026-01-13T09:31:30Z</cp:lastPrinted>
  <dcterms:created xsi:type="dcterms:W3CDTF">2019-10-02T11:31:35Z</dcterms:created>
  <dcterms:modified xsi:type="dcterms:W3CDTF">2026-01-15T08:36:48Z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0x010100D8D7AC766A08B146B6390D5D437781FB</vt:lpwstr>
  </property>
  <property fmtid="{D5CDD505-2E9C-101B-9397-08002B2CF9AE}" pid="9" name="MediaServiceImageTags">
    <vt:lpwstr/>
  </property>
</Properties>
</file>