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644" r:id="rId5"/>
    <p:sldId id="657" r:id="rId6"/>
    <p:sldId id="645" r:id="rId7"/>
    <p:sldId id="668" r:id="rId8"/>
    <p:sldId id="647" r:id="rId9"/>
    <p:sldId id="652" r:id="rId10"/>
    <p:sldId id="651" r:id="rId11"/>
    <p:sldId id="646" r:id="rId12"/>
    <p:sldId id="653" r:id="rId13"/>
    <p:sldId id="648" r:id="rId14"/>
    <p:sldId id="655" r:id="rId15"/>
    <p:sldId id="654" r:id="rId16"/>
    <p:sldId id="669" r:id="rId17"/>
    <p:sldId id="656" r:id="rId18"/>
    <p:sldId id="650" r:id="rId19"/>
    <p:sldId id="665" r:id="rId20"/>
    <p:sldId id="6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98F1A-9389-4159-9DCF-6348788D6592}" v="18" dt="2025-10-15T14:47:44.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3" autoAdjust="0"/>
    <p:restoredTop sz="68227" autoAdjust="0"/>
  </p:normalViewPr>
  <p:slideViewPr>
    <p:cSldViewPr snapToGrid="0">
      <p:cViewPr varScale="1">
        <p:scale>
          <a:sx n="25" d="100"/>
          <a:sy n="25" d="100"/>
        </p:scale>
        <p:origin x="944" y="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6A3EF416-3506-47D7-8931-231E38BC5C9D}"/>
    <pc:docChg chg="addSld delSld modSld">
      <pc:chgData name="Martin Roberts" userId="809e680c-7cbe-4ca5-8db2-be1c15666466" providerId="ADAL" clId="{6A3EF416-3506-47D7-8931-231E38BC5C9D}" dt="2025-10-15T14:47:51.935" v="22" actId="47"/>
      <pc:docMkLst>
        <pc:docMk/>
      </pc:docMkLst>
      <pc:sldChg chg="del">
        <pc:chgData name="Martin Roberts" userId="809e680c-7cbe-4ca5-8db2-be1c15666466" providerId="ADAL" clId="{6A3EF416-3506-47D7-8931-231E38BC5C9D}" dt="2025-10-15T14:47:48.775" v="21" actId="47"/>
        <pc:sldMkLst>
          <pc:docMk/>
          <pc:sldMk cId="2691544277" sldId="562"/>
        </pc:sldMkLst>
      </pc:sldChg>
      <pc:sldChg chg="del">
        <pc:chgData name="Martin Roberts" userId="809e680c-7cbe-4ca5-8db2-be1c15666466" providerId="ADAL" clId="{6A3EF416-3506-47D7-8931-231E38BC5C9D}" dt="2025-10-15T14:47:51.935" v="22" actId="47"/>
        <pc:sldMkLst>
          <pc:docMk/>
          <pc:sldMk cId="1167903467" sldId="575"/>
        </pc:sldMkLst>
      </pc:sldChg>
      <pc:sldChg chg="add">
        <pc:chgData name="Martin Roberts" userId="809e680c-7cbe-4ca5-8db2-be1c15666466" providerId="ADAL" clId="{6A3EF416-3506-47D7-8931-231E38BC5C9D}" dt="2025-10-15T13:00:07.352" v="0"/>
        <pc:sldMkLst>
          <pc:docMk/>
          <pc:sldMk cId="291995141" sldId="644"/>
        </pc:sldMkLst>
      </pc:sldChg>
      <pc:sldChg chg="add">
        <pc:chgData name="Martin Roberts" userId="809e680c-7cbe-4ca5-8db2-be1c15666466" providerId="ADAL" clId="{6A3EF416-3506-47D7-8931-231E38BC5C9D}" dt="2025-10-15T13:01:52.621" v="2"/>
        <pc:sldMkLst>
          <pc:docMk/>
          <pc:sldMk cId="501172709" sldId="645"/>
        </pc:sldMkLst>
      </pc:sldChg>
      <pc:sldChg chg="add">
        <pc:chgData name="Martin Roberts" userId="809e680c-7cbe-4ca5-8db2-be1c15666466" providerId="ADAL" clId="{6A3EF416-3506-47D7-8931-231E38BC5C9D}" dt="2025-10-15T13:03:26.644" v="7"/>
        <pc:sldMkLst>
          <pc:docMk/>
          <pc:sldMk cId="993928519" sldId="646"/>
        </pc:sldMkLst>
      </pc:sldChg>
      <pc:sldChg chg="add">
        <pc:chgData name="Martin Roberts" userId="809e680c-7cbe-4ca5-8db2-be1c15666466" providerId="ADAL" clId="{6A3EF416-3506-47D7-8931-231E38BC5C9D}" dt="2025-10-15T13:02:33.940" v="4"/>
        <pc:sldMkLst>
          <pc:docMk/>
          <pc:sldMk cId="1484555878" sldId="647"/>
        </pc:sldMkLst>
      </pc:sldChg>
      <pc:sldChg chg="add">
        <pc:chgData name="Martin Roberts" userId="809e680c-7cbe-4ca5-8db2-be1c15666466" providerId="ADAL" clId="{6A3EF416-3506-47D7-8931-231E38BC5C9D}" dt="2025-10-15T13:04:34.035" v="9"/>
        <pc:sldMkLst>
          <pc:docMk/>
          <pc:sldMk cId="1266365673" sldId="648"/>
        </pc:sldMkLst>
      </pc:sldChg>
      <pc:sldChg chg="modSp add mod">
        <pc:chgData name="Martin Roberts" userId="809e680c-7cbe-4ca5-8db2-be1c15666466" providerId="ADAL" clId="{6A3EF416-3506-47D7-8931-231E38BC5C9D}" dt="2025-10-15T14:46:56.151" v="16" actId="20577"/>
        <pc:sldMkLst>
          <pc:docMk/>
          <pc:sldMk cId="1763327292" sldId="650"/>
        </pc:sldMkLst>
        <pc:spChg chg="mod">
          <ac:chgData name="Martin Roberts" userId="809e680c-7cbe-4ca5-8db2-be1c15666466" providerId="ADAL" clId="{6A3EF416-3506-47D7-8931-231E38BC5C9D}" dt="2025-10-15T14:46:56.151" v="16" actId="20577"/>
          <ac:spMkLst>
            <pc:docMk/>
            <pc:sldMk cId="1763327292" sldId="650"/>
            <ac:spMk id="2" creationId="{00000000-0000-0000-0000-000000000000}"/>
          </ac:spMkLst>
        </pc:spChg>
      </pc:sldChg>
      <pc:sldChg chg="add">
        <pc:chgData name="Martin Roberts" userId="809e680c-7cbe-4ca5-8db2-be1c15666466" providerId="ADAL" clId="{6A3EF416-3506-47D7-8931-231E38BC5C9D}" dt="2025-10-15T13:03:15.679" v="6"/>
        <pc:sldMkLst>
          <pc:docMk/>
          <pc:sldMk cId="109473057" sldId="651"/>
        </pc:sldMkLst>
      </pc:sldChg>
      <pc:sldChg chg="add">
        <pc:chgData name="Martin Roberts" userId="809e680c-7cbe-4ca5-8db2-be1c15666466" providerId="ADAL" clId="{6A3EF416-3506-47D7-8931-231E38BC5C9D}" dt="2025-10-15T13:02:56.804" v="5"/>
        <pc:sldMkLst>
          <pc:docMk/>
          <pc:sldMk cId="1239594655" sldId="652"/>
        </pc:sldMkLst>
      </pc:sldChg>
      <pc:sldChg chg="add">
        <pc:chgData name="Martin Roberts" userId="809e680c-7cbe-4ca5-8db2-be1c15666466" providerId="ADAL" clId="{6A3EF416-3506-47D7-8931-231E38BC5C9D}" dt="2025-10-15T13:04:19.593" v="8"/>
        <pc:sldMkLst>
          <pc:docMk/>
          <pc:sldMk cId="870094589" sldId="653"/>
        </pc:sldMkLst>
      </pc:sldChg>
      <pc:sldChg chg="add">
        <pc:chgData name="Martin Roberts" userId="809e680c-7cbe-4ca5-8db2-be1c15666466" providerId="ADAL" clId="{6A3EF416-3506-47D7-8931-231E38BC5C9D}" dt="2025-10-15T13:05:17.966" v="11"/>
        <pc:sldMkLst>
          <pc:docMk/>
          <pc:sldMk cId="481318163" sldId="654"/>
        </pc:sldMkLst>
      </pc:sldChg>
      <pc:sldChg chg="add">
        <pc:chgData name="Martin Roberts" userId="809e680c-7cbe-4ca5-8db2-be1c15666466" providerId="ADAL" clId="{6A3EF416-3506-47D7-8931-231E38BC5C9D}" dt="2025-10-15T13:05:00.461" v="10"/>
        <pc:sldMkLst>
          <pc:docMk/>
          <pc:sldMk cId="1474882268" sldId="655"/>
        </pc:sldMkLst>
      </pc:sldChg>
      <pc:sldChg chg="add">
        <pc:chgData name="Martin Roberts" userId="809e680c-7cbe-4ca5-8db2-be1c15666466" providerId="ADAL" clId="{6A3EF416-3506-47D7-8931-231E38BC5C9D}" dt="2025-10-15T14:46:25.448" v="13"/>
        <pc:sldMkLst>
          <pc:docMk/>
          <pc:sldMk cId="1157066114" sldId="656"/>
        </pc:sldMkLst>
      </pc:sldChg>
      <pc:sldChg chg="add">
        <pc:chgData name="Martin Roberts" userId="809e680c-7cbe-4ca5-8db2-be1c15666466" providerId="ADAL" clId="{6A3EF416-3506-47D7-8931-231E38BC5C9D}" dt="2025-10-15T13:01:34.315" v="1"/>
        <pc:sldMkLst>
          <pc:docMk/>
          <pc:sldMk cId="2118111472" sldId="657"/>
        </pc:sldMkLst>
      </pc:sldChg>
      <pc:sldChg chg="add">
        <pc:chgData name="Martin Roberts" userId="809e680c-7cbe-4ca5-8db2-be1c15666466" providerId="ADAL" clId="{6A3EF416-3506-47D7-8931-231E38BC5C9D}" dt="2025-10-15T14:47:33.124" v="19"/>
        <pc:sldMkLst>
          <pc:docMk/>
          <pc:sldMk cId="657283366" sldId="665"/>
        </pc:sldMkLst>
      </pc:sldChg>
      <pc:sldChg chg="add">
        <pc:chgData name="Martin Roberts" userId="809e680c-7cbe-4ca5-8db2-be1c15666466" providerId="ADAL" clId="{6A3EF416-3506-47D7-8931-231E38BC5C9D}" dt="2025-10-15T14:47:44.727" v="20"/>
        <pc:sldMkLst>
          <pc:docMk/>
          <pc:sldMk cId="1840057006" sldId="667"/>
        </pc:sldMkLst>
      </pc:sldChg>
      <pc:sldChg chg="add">
        <pc:chgData name="Martin Roberts" userId="809e680c-7cbe-4ca5-8db2-be1c15666466" providerId="ADAL" clId="{6A3EF416-3506-47D7-8931-231E38BC5C9D}" dt="2025-10-15T13:02:02.334" v="3"/>
        <pc:sldMkLst>
          <pc:docMk/>
          <pc:sldMk cId="2422521584" sldId="668"/>
        </pc:sldMkLst>
      </pc:sldChg>
      <pc:sldChg chg="add">
        <pc:chgData name="Martin Roberts" userId="809e680c-7cbe-4ca5-8db2-be1c15666466" providerId="ADAL" clId="{6A3EF416-3506-47D7-8931-231E38BC5C9D}" dt="2025-10-15T13:05:40.084" v="12"/>
        <pc:sldMkLst>
          <pc:docMk/>
          <pc:sldMk cId="31813696" sldId="669"/>
        </pc:sldMkLst>
      </pc:sldChg>
      <pc:sldChg chg="add del">
        <pc:chgData name="Martin Roberts" userId="809e680c-7cbe-4ca5-8db2-be1c15666466" providerId="ADAL" clId="{6A3EF416-3506-47D7-8931-231E38BC5C9D}" dt="2025-10-15T14:47:24.700" v="18" actId="47"/>
        <pc:sldMkLst>
          <pc:docMk/>
          <pc:sldMk cId="1096261973" sldId="6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C068-DB5F-4040-8B39-1B438C52E1A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7142E59-1B66-4EC1-BF6D-3BB1B7CF5AD8}">
      <dgm:prSet phldrT="[Text]" custT="1"/>
      <dgm:spPr/>
      <dgm:t>
        <a:bodyPr/>
        <a:lstStyle/>
        <a:p>
          <a:r>
            <a:rPr lang="en-GB" sz="1800" dirty="0"/>
            <a:t>Employer’s </a:t>
          </a:r>
          <a:r>
            <a:rPr lang="en-GB" sz="1800" dirty="0">
              <a:latin typeface="Arial" panose="020B0604020202020204" pitchFamily="34" charset="0"/>
              <a:cs typeface="Arial" panose="020B0604020202020204" pitchFamily="34" charset="0"/>
            </a:rPr>
            <a:t>stance</a:t>
          </a:r>
          <a:r>
            <a:rPr lang="en-GB" sz="1800" dirty="0"/>
            <a:t>/offer</a:t>
          </a:r>
        </a:p>
      </dgm:t>
    </dgm:pt>
    <dgm:pt modelId="{11924AD0-8269-4106-902D-E61F452DCB85}" type="parTrans" cxnId="{A916C7C3-2D06-4AE5-BF50-B1C6F3A12513}">
      <dgm:prSet/>
      <dgm:spPr/>
      <dgm:t>
        <a:bodyPr/>
        <a:lstStyle/>
        <a:p>
          <a:endParaRPr lang="en-GB"/>
        </a:p>
      </dgm:t>
    </dgm:pt>
    <dgm:pt modelId="{B237F675-9241-4DE2-BCC4-1B388EFFEA88}" type="sibTrans" cxnId="{A916C7C3-2D06-4AE5-BF50-B1C6F3A12513}">
      <dgm:prSet/>
      <dgm:spPr/>
      <dgm:t>
        <a:bodyPr/>
        <a:lstStyle/>
        <a:p>
          <a:endParaRPr lang="en-GB"/>
        </a:p>
      </dgm:t>
    </dgm:pt>
    <dgm:pt modelId="{52524D78-6C8C-46AC-9187-1A9A410D4C3A}">
      <dgm:prSet phldrT="[Text]" custT="1"/>
      <dgm:spPr/>
      <dgm:t>
        <a:bodyPr/>
        <a:lstStyle/>
        <a:p>
          <a:r>
            <a:rPr lang="en-GB" sz="1800" dirty="0">
              <a:latin typeface="Arial" panose="020B0604020202020204" pitchFamily="34" charset="0"/>
              <a:cs typeface="Arial" panose="020B0604020202020204" pitchFamily="34" charset="0"/>
            </a:rPr>
            <a:t>Reps inform members</a:t>
          </a:r>
        </a:p>
      </dgm:t>
    </dgm:pt>
    <dgm:pt modelId="{FB6BCFDC-77C8-4AC0-93D7-8248A255C4F1}" type="parTrans" cxnId="{0A39BD03-5417-43A8-87AC-236BFEFC7B41}">
      <dgm:prSet/>
      <dgm:spPr/>
      <dgm:t>
        <a:bodyPr/>
        <a:lstStyle/>
        <a:p>
          <a:endParaRPr lang="en-GB"/>
        </a:p>
      </dgm:t>
    </dgm:pt>
    <dgm:pt modelId="{D5CDFD12-F7B2-4642-8066-3D178CB94FA7}" type="sibTrans" cxnId="{0A39BD03-5417-43A8-87AC-236BFEFC7B41}">
      <dgm:prSet/>
      <dgm:spPr/>
      <dgm:t>
        <a:bodyPr/>
        <a:lstStyle/>
        <a:p>
          <a:endParaRPr lang="en-GB"/>
        </a:p>
      </dgm:t>
    </dgm:pt>
    <dgm:pt modelId="{5C07A3FD-44ED-4442-A61B-BA82524B9303}">
      <dgm:prSet phldrT="[Text]" custT="1"/>
      <dgm:spPr/>
      <dgm:t>
        <a:bodyPr/>
        <a:lstStyle/>
        <a:p>
          <a:r>
            <a:rPr lang="en-GB" sz="1800" dirty="0">
              <a:latin typeface="Arial" panose="020B0604020202020204" pitchFamily="34" charset="0"/>
              <a:cs typeface="Arial" panose="020B0604020202020204" pitchFamily="34" charset="0"/>
            </a:rPr>
            <a:t>Members decide</a:t>
          </a: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response/claim</a:t>
          </a:r>
          <a:endParaRPr lang="en-GB" sz="2000" dirty="0">
            <a:latin typeface="Arial" panose="020B0604020202020204" pitchFamily="34" charset="0"/>
            <a:cs typeface="Arial" panose="020B0604020202020204" pitchFamily="34" charset="0"/>
          </a:endParaRPr>
        </a:p>
      </dgm:t>
    </dgm:pt>
    <dgm:pt modelId="{6D73F540-2090-4B81-991A-72C323DC67A1}" type="parTrans" cxnId="{0B25892D-4C54-4498-967F-BC6243422D6B}">
      <dgm:prSet/>
      <dgm:spPr/>
      <dgm:t>
        <a:bodyPr/>
        <a:lstStyle/>
        <a:p>
          <a:endParaRPr lang="en-GB"/>
        </a:p>
      </dgm:t>
    </dgm:pt>
    <dgm:pt modelId="{DA5B0BA9-3D06-4C27-B7F5-FB01E6322AE6}" type="sibTrans" cxnId="{0B25892D-4C54-4498-967F-BC6243422D6B}">
      <dgm:prSet/>
      <dgm:spPr/>
      <dgm:t>
        <a:bodyPr/>
        <a:lstStyle/>
        <a:p>
          <a:endParaRPr lang="en-GB"/>
        </a:p>
      </dgm:t>
    </dgm:pt>
    <dgm:pt modelId="{503C3094-9710-49BB-84E7-D2CC3AD357CC}">
      <dgm:prSet phldrT="[Text]" custT="1"/>
      <dgm:spPr/>
      <dgm:t>
        <a:bodyPr/>
        <a:lstStyle/>
        <a:p>
          <a:r>
            <a:rPr lang="en-GB" sz="1800" dirty="0">
              <a:latin typeface="Arial" panose="020B0604020202020204" pitchFamily="34" charset="0"/>
              <a:cs typeface="Arial" panose="020B0604020202020204" pitchFamily="34" charset="0"/>
            </a:rPr>
            <a:t>Reps put response/claim to employer </a:t>
          </a:r>
        </a:p>
      </dgm:t>
    </dgm:pt>
    <dgm:pt modelId="{EB65B061-5FE9-4CB5-8E23-6B4803590802}" type="parTrans" cxnId="{A9467965-E979-4FFE-AF7F-C9861D780C7F}">
      <dgm:prSet/>
      <dgm:spPr/>
      <dgm:t>
        <a:bodyPr/>
        <a:lstStyle/>
        <a:p>
          <a:endParaRPr lang="en-GB"/>
        </a:p>
      </dgm:t>
    </dgm:pt>
    <dgm:pt modelId="{371A83EF-3192-4AF6-B13C-488822B34AF2}" type="sibTrans" cxnId="{A9467965-E979-4FFE-AF7F-C9861D780C7F}">
      <dgm:prSet/>
      <dgm:spPr/>
      <dgm:t>
        <a:bodyPr/>
        <a:lstStyle/>
        <a:p>
          <a:endParaRPr lang="en-GB"/>
        </a:p>
      </dgm:t>
    </dgm:pt>
    <dgm:pt modelId="{AACAD0BB-9AE4-498A-89B2-1CF9FD2B37A0}">
      <dgm:prSet phldrT="[Text]" custT="1"/>
      <dgm:spPr/>
      <dgm:t>
        <a:bodyPr/>
        <a:lstStyle/>
        <a:p>
          <a:r>
            <a:rPr lang="en-GB" sz="1800" dirty="0">
              <a:latin typeface="Arial" panose="020B0604020202020204" pitchFamily="34" charset="0"/>
              <a:cs typeface="Arial" panose="020B0604020202020204" pitchFamily="34" charset="0"/>
            </a:rPr>
            <a:t>Negotiation process</a:t>
          </a:r>
        </a:p>
      </dgm:t>
    </dgm:pt>
    <dgm:pt modelId="{5EAB0F9D-181A-4F73-87C3-01EE7F1F140A}" type="parTrans" cxnId="{92FFBAA5-D04D-4EEF-BAC7-BC9532D9285E}">
      <dgm:prSet/>
      <dgm:spPr/>
      <dgm:t>
        <a:bodyPr/>
        <a:lstStyle/>
        <a:p>
          <a:endParaRPr lang="en-GB"/>
        </a:p>
      </dgm:t>
    </dgm:pt>
    <dgm:pt modelId="{542C25B3-99AE-413C-A727-75E0E322C52E}" type="sibTrans" cxnId="{92FFBAA5-D04D-4EEF-BAC7-BC9532D9285E}">
      <dgm:prSet/>
      <dgm:spPr/>
      <dgm:t>
        <a:bodyPr/>
        <a:lstStyle/>
        <a:p>
          <a:endParaRPr lang="en-GB"/>
        </a:p>
      </dgm:t>
    </dgm:pt>
    <dgm:pt modelId="{69837049-01B2-4764-854A-C13D7CCD37F5}" type="pres">
      <dgm:prSet presAssocID="{4164C068-DB5F-4040-8B39-1B438C52E1A4}" presName="cycle" presStyleCnt="0">
        <dgm:presLayoutVars>
          <dgm:dir/>
          <dgm:resizeHandles val="exact"/>
        </dgm:presLayoutVars>
      </dgm:prSet>
      <dgm:spPr/>
    </dgm:pt>
    <dgm:pt modelId="{7606BCC3-42D7-43B7-8D0F-E7929FD226CD}" type="pres">
      <dgm:prSet presAssocID="{87142E59-1B66-4EC1-BF6D-3BB1B7CF5AD8}" presName="dummy" presStyleCnt="0"/>
      <dgm:spPr/>
    </dgm:pt>
    <dgm:pt modelId="{DE9DD261-2C17-400C-A9D0-A14D6424F1AA}" type="pres">
      <dgm:prSet presAssocID="{87142E59-1B66-4EC1-BF6D-3BB1B7CF5AD8}" presName="node" presStyleLbl="revTx" presStyleIdx="0" presStyleCnt="5" custScaleX="149020">
        <dgm:presLayoutVars>
          <dgm:bulletEnabled val="1"/>
        </dgm:presLayoutVars>
      </dgm:prSet>
      <dgm:spPr/>
    </dgm:pt>
    <dgm:pt modelId="{C5A07E5D-DA73-436E-9292-125E20BA77AA}" type="pres">
      <dgm:prSet presAssocID="{B237F675-9241-4DE2-BCC4-1B388EFFEA88}" presName="sibTrans" presStyleLbl="node1" presStyleIdx="0" presStyleCnt="5"/>
      <dgm:spPr/>
    </dgm:pt>
    <dgm:pt modelId="{50FB6F02-808F-40D1-A308-ECA8AB184841}" type="pres">
      <dgm:prSet presAssocID="{52524D78-6C8C-46AC-9187-1A9A410D4C3A}" presName="dummy" presStyleCnt="0"/>
      <dgm:spPr/>
    </dgm:pt>
    <dgm:pt modelId="{44DFF346-D347-4C26-9395-EAE8CABEB10D}" type="pres">
      <dgm:prSet presAssocID="{52524D78-6C8C-46AC-9187-1A9A410D4C3A}" presName="node" presStyleLbl="revTx" presStyleIdx="1" presStyleCnt="5" custScaleX="179994">
        <dgm:presLayoutVars>
          <dgm:bulletEnabled val="1"/>
        </dgm:presLayoutVars>
      </dgm:prSet>
      <dgm:spPr/>
    </dgm:pt>
    <dgm:pt modelId="{29A652AD-F9A9-4C34-8D92-0EFC6D14F60D}" type="pres">
      <dgm:prSet presAssocID="{D5CDFD12-F7B2-4642-8066-3D178CB94FA7}" presName="sibTrans" presStyleLbl="node1" presStyleIdx="1" presStyleCnt="5"/>
      <dgm:spPr/>
    </dgm:pt>
    <dgm:pt modelId="{5E7CE7F2-D50E-42BD-B622-61DA475D5C7D}" type="pres">
      <dgm:prSet presAssocID="{5C07A3FD-44ED-4442-A61B-BA82524B9303}" presName="dummy" presStyleCnt="0"/>
      <dgm:spPr/>
    </dgm:pt>
    <dgm:pt modelId="{DE61991D-B8E0-49C2-A201-449985CB5125}" type="pres">
      <dgm:prSet presAssocID="{5C07A3FD-44ED-4442-A61B-BA82524B9303}" presName="node" presStyleLbl="revTx" presStyleIdx="2" presStyleCnt="5" custScaleX="133292" custScaleY="61592">
        <dgm:presLayoutVars>
          <dgm:bulletEnabled val="1"/>
        </dgm:presLayoutVars>
      </dgm:prSet>
      <dgm:spPr/>
    </dgm:pt>
    <dgm:pt modelId="{E67052DE-A24F-4834-A8D7-79B0AC747903}" type="pres">
      <dgm:prSet presAssocID="{DA5B0BA9-3D06-4C27-B7F5-FB01E6322AE6}" presName="sibTrans" presStyleLbl="node1" presStyleIdx="2" presStyleCnt="5"/>
      <dgm:spPr/>
    </dgm:pt>
    <dgm:pt modelId="{7A296BBD-40B2-4990-88FB-039D9A6421D9}" type="pres">
      <dgm:prSet presAssocID="{503C3094-9710-49BB-84E7-D2CC3AD357CC}" presName="dummy" presStyleCnt="0"/>
      <dgm:spPr/>
    </dgm:pt>
    <dgm:pt modelId="{0D93FF7A-5209-4C3F-948A-FCB2F517B965}" type="pres">
      <dgm:prSet presAssocID="{503C3094-9710-49BB-84E7-D2CC3AD357CC}" presName="node" presStyleLbl="revTx" presStyleIdx="3" presStyleCnt="5" custScaleX="148655">
        <dgm:presLayoutVars>
          <dgm:bulletEnabled val="1"/>
        </dgm:presLayoutVars>
      </dgm:prSet>
      <dgm:spPr/>
    </dgm:pt>
    <dgm:pt modelId="{A45E2041-9437-4648-A388-455E07397110}" type="pres">
      <dgm:prSet presAssocID="{371A83EF-3192-4AF6-B13C-488822B34AF2}" presName="sibTrans" presStyleLbl="node1" presStyleIdx="3" presStyleCnt="5"/>
      <dgm:spPr/>
    </dgm:pt>
    <dgm:pt modelId="{D1F8BC8A-DF61-40F5-A548-D7883A2837E2}" type="pres">
      <dgm:prSet presAssocID="{AACAD0BB-9AE4-498A-89B2-1CF9FD2B37A0}" presName="dummy" presStyleCnt="0"/>
      <dgm:spPr/>
    </dgm:pt>
    <dgm:pt modelId="{1869DF45-9B40-46CE-A352-C9F535C131AD}" type="pres">
      <dgm:prSet presAssocID="{AACAD0BB-9AE4-498A-89B2-1CF9FD2B37A0}" presName="node" presStyleLbl="revTx" presStyleIdx="4" presStyleCnt="5" custRadScaleRad="97640" custRadScaleInc="-17301">
        <dgm:presLayoutVars>
          <dgm:bulletEnabled val="1"/>
        </dgm:presLayoutVars>
      </dgm:prSet>
      <dgm:spPr/>
    </dgm:pt>
    <dgm:pt modelId="{2E390DD6-E808-4461-A79F-EDD8212788AE}" type="pres">
      <dgm:prSet presAssocID="{542C25B3-99AE-413C-A727-75E0E322C52E}" presName="sibTrans" presStyleLbl="node1" presStyleIdx="4" presStyleCnt="5" custLinFactNeighborX="-392" custLinFactNeighborY="1370"/>
      <dgm:spPr/>
    </dgm:pt>
  </dgm:ptLst>
  <dgm:cxnLst>
    <dgm:cxn modelId="{0A39BD03-5417-43A8-87AC-236BFEFC7B41}" srcId="{4164C068-DB5F-4040-8B39-1B438C52E1A4}" destId="{52524D78-6C8C-46AC-9187-1A9A410D4C3A}" srcOrd="1" destOrd="0" parTransId="{FB6BCFDC-77C8-4AC0-93D7-8248A255C4F1}" sibTransId="{D5CDFD12-F7B2-4642-8066-3D178CB94FA7}"/>
    <dgm:cxn modelId="{F9F40322-D943-429E-BC04-2FA307EE8C05}" type="presOf" srcId="{AACAD0BB-9AE4-498A-89B2-1CF9FD2B37A0}" destId="{1869DF45-9B40-46CE-A352-C9F535C131AD}" srcOrd="0" destOrd="0" presId="urn:microsoft.com/office/officeart/2005/8/layout/cycle1"/>
    <dgm:cxn modelId="{27B90C2A-EAC3-4976-98EF-447A61F8ED38}" type="presOf" srcId="{DA5B0BA9-3D06-4C27-B7F5-FB01E6322AE6}" destId="{E67052DE-A24F-4834-A8D7-79B0AC747903}" srcOrd="0" destOrd="0" presId="urn:microsoft.com/office/officeart/2005/8/layout/cycle1"/>
    <dgm:cxn modelId="{0B25892D-4C54-4498-967F-BC6243422D6B}" srcId="{4164C068-DB5F-4040-8B39-1B438C52E1A4}" destId="{5C07A3FD-44ED-4442-A61B-BA82524B9303}" srcOrd="2" destOrd="0" parTransId="{6D73F540-2090-4B81-991A-72C323DC67A1}" sibTransId="{DA5B0BA9-3D06-4C27-B7F5-FB01E6322AE6}"/>
    <dgm:cxn modelId="{8D8E052F-574D-49B1-9A3D-BD0EF06971E7}" type="presOf" srcId="{503C3094-9710-49BB-84E7-D2CC3AD357CC}" destId="{0D93FF7A-5209-4C3F-948A-FCB2F517B965}" srcOrd="0" destOrd="0" presId="urn:microsoft.com/office/officeart/2005/8/layout/cycle1"/>
    <dgm:cxn modelId="{4EC20E33-2F8D-479E-AC14-96B7A0019932}" type="presOf" srcId="{5C07A3FD-44ED-4442-A61B-BA82524B9303}" destId="{DE61991D-B8E0-49C2-A201-449985CB5125}" srcOrd="0" destOrd="0" presId="urn:microsoft.com/office/officeart/2005/8/layout/cycle1"/>
    <dgm:cxn modelId="{A9467965-E979-4FFE-AF7F-C9861D780C7F}" srcId="{4164C068-DB5F-4040-8B39-1B438C52E1A4}" destId="{503C3094-9710-49BB-84E7-D2CC3AD357CC}" srcOrd="3" destOrd="0" parTransId="{EB65B061-5FE9-4CB5-8E23-6B4803590802}" sibTransId="{371A83EF-3192-4AF6-B13C-488822B34AF2}"/>
    <dgm:cxn modelId="{52BB0C46-99B3-46BB-BB7D-7F459449F6E4}" type="presOf" srcId="{B237F675-9241-4DE2-BCC4-1B388EFFEA88}" destId="{C5A07E5D-DA73-436E-9292-125E20BA77AA}" srcOrd="0" destOrd="0" presId="urn:microsoft.com/office/officeart/2005/8/layout/cycle1"/>
    <dgm:cxn modelId="{94D4E581-1D32-4489-A978-2930AE9AD14C}" type="presOf" srcId="{52524D78-6C8C-46AC-9187-1A9A410D4C3A}" destId="{44DFF346-D347-4C26-9395-EAE8CABEB10D}" srcOrd="0" destOrd="0" presId="urn:microsoft.com/office/officeart/2005/8/layout/cycle1"/>
    <dgm:cxn modelId="{92FFBAA5-D04D-4EEF-BAC7-BC9532D9285E}" srcId="{4164C068-DB5F-4040-8B39-1B438C52E1A4}" destId="{AACAD0BB-9AE4-498A-89B2-1CF9FD2B37A0}" srcOrd="4" destOrd="0" parTransId="{5EAB0F9D-181A-4F73-87C3-01EE7F1F140A}" sibTransId="{542C25B3-99AE-413C-A727-75E0E322C52E}"/>
    <dgm:cxn modelId="{A916C7C3-2D06-4AE5-BF50-B1C6F3A12513}" srcId="{4164C068-DB5F-4040-8B39-1B438C52E1A4}" destId="{87142E59-1B66-4EC1-BF6D-3BB1B7CF5AD8}" srcOrd="0" destOrd="0" parTransId="{11924AD0-8269-4106-902D-E61F452DCB85}" sibTransId="{B237F675-9241-4DE2-BCC4-1B388EFFEA88}"/>
    <dgm:cxn modelId="{302E06C5-79E8-48BB-98F8-6AD1BA069C82}" type="presOf" srcId="{D5CDFD12-F7B2-4642-8066-3D178CB94FA7}" destId="{29A652AD-F9A9-4C34-8D92-0EFC6D14F60D}" srcOrd="0" destOrd="0" presId="urn:microsoft.com/office/officeart/2005/8/layout/cycle1"/>
    <dgm:cxn modelId="{B29948C7-E21F-4CB6-AA39-96E635645CBD}" type="presOf" srcId="{4164C068-DB5F-4040-8B39-1B438C52E1A4}" destId="{69837049-01B2-4764-854A-C13D7CCD37F5}" srcOrd="0" destOrd="0" presId="urn:microsoft.com/office/officeart/2005/8/layout/cycle1"/>
    <dgm:cxn modelId="{F8713FCD-FEAF-435D-A4C9-DEDF24835990}" type="presOf" srcId="{371A83EF-3192-4AF6-B13C-488822B34AF2}" destId="{A45E2041-9437-4648-A388-455E07397110}" srcOrd="0" destOrd="0" presId="urn:microsoft.com/office/officeart/2005/8/layout/cycle1"/>
    <dgm:cxn modelId="{B0B4A7E4-162C-44B4-9F41-F7AC174E53E6}" type="presOf" srcId="{542C25B3-99AE-413C-A727-75E0E322C52E}" destId="{2E390DD6-E808-4461-A79F-EDD8212788AE}" srcOrd="0" destOrd="0" presId="urn:microsoft.com/office/officeart/2005/8/layout/cycle1"/>
    <dgm:cxn modelId="{1A0C8AEC-F99F-45BF-A78D-B27E1F8B453D}" type="presOf" srcId="{87142E59-1B66-4EC1-BF6D-3BB1B7CF5AD8}" destId="{DE9DD261-2C17-400C-A9D0-A14D6424F1AA}" srcOrd="0" destOrd="0" presId="urn:microsoft.com/office/officeart/2005/8/layout/cycle1"/>
    <dgm:cxn modelId="{F41CE109-FCF2-4268-A85D-8B6A80F64182}" type="presParOf" srcId="{69837049-01B2-4764-854A-C13D7CCD37F5}" destId="{7606BCC3-42D7-43B7-8D0F-E7929FD226CD}" srcOrd="0" destOrd="0" presId="urn:microsoft.com/office/officeart/2005/8/layout/cycle1"/>
    <dgm:cxn modelId="{1589DE61-05E5-41D6-A675-074D9D907621}" type="presParOf" srcId="{69837049-01B2-4764-854A-C13D7CCD37F5}" destId="{DE9DD261-2C17-400C-A9D0-A14D6424F1AA}" srcOrd="1" destOrd="0" presId="urn:microsoft.com/office/officeart/2005/8/layout/cycle1"/>
    <dgm:cxn modelId="{1A21BB6F-C3E8-4508-BA02-B8000AAD334F}" type="presParOf" srcId="{69837049-01B2-4764-854A-C13D7CCD37F5}" destId="{C5A07E5D-DA73-436E-9292-125E20BA77AA}" srcOrd="2" destOrd="0" presId="urn:microsoft.com/office/officeart/2005/8/layout/cycle1"/>
    <dgm:cxn modelId="{AF767D68-C5A6-477D-9C91-B250B6C65C4B}" type="presParOf" srcId="{69837049-01B2-4764-854A-C13D7CCD37F5}" destId="{50FB6F02-808F-40D1-A308-ECA8AB184841}" srcOrd="3" destOrd="0" presId="urn:microsoft.com/office/officeart/2005/8/layout/cycle1"/>
    <dgm:cxn modelId="{F7F1437C-E359-4F98-845F-6A1D2FEB6B3E}" type="presParOf" srcId="{69837049-01B2-4764-854A-C13D7CCD37F5}" destId="{44DFF346-D347-4C26-9395-EAE8CABEB10D}" srcOrd="4" destOrd="0" presId="urn:microsoft.com/office/officeart/2005/8/layout/cycle1"/>
    <dgm:cxn modelId="{380A3E85-4F1D-4B04-BDBF-8F2410824278}" type="presParOf" srcId="{69837049-01B2-4764-854A-C13D7CCD37F5}" destId="{29A652AD-F9A9-4C34-8D92-0EFC6D14F60D}" srcOrd="5" destOrd="0" presId="urn:microsoft.com/office/officeart/2005/8/layout/cycle1"/>
    <dgm:cxn modelId="{EC121CE4-5594-42CF-8B89-68FEB890608B}" type="presParOf" srcId="{69837049-01B2-4764-854A-C13D7CCD37F5}" destId="{5E7CE7F2-D50E-42BD-B622-61DA475D5C7D}" srcOrd="6" destOrd="0" presId="urn:microsoft.com/office/officeart/2005/8/layout/cycle1"/>
    <dgm:cxn modelId="{B4A69EF5-1BED-48B5-9E07-2355E7070306}" type="presParOf" srcId="{69837049-01B2-4764-854A-C13D7CCD37F5}" destId="{DE61991D-B8E0-49C2-A201-449985CB5125}" srcOrd="7" destOrd="0" presId="urn:microsoft.com/office/officeart/2005/8/layout/cycle1"/>
    <dgm:cxn modelId="{07BCE824-6FE9-4B13-AFFC-3E8BB6A66A60}" type="presParOf" srcId="{69837049-01B2-4764-854A-C13D7CCD37F5}" destId="{E67052DE-A24F-4834-A8D7-79B0AC747903}" srcOrd="8" destOrd="0" presId="urn:microsoft.com/office/officeart/2005/8/layout/cycle1"/>
    <dgm:cxn modelId="{CDC07120-5654-4D7D-8E69-2193350EA3C9}" type="presParOf" srcId="{69837049-01B2-4764-854A-C13D7CCD37F5}" destId="{7A296BBD-40B2-4990-88FB-039D9A6421D9}" srcOrd="9" destOrd="0" presId="urn:microsoft.com/office/officeart/2005/8/layout/cycle1"/>
    <dgm:cxn modelId="{78E6C3EF-E3B1-4490-B8BC-43E5E9C67189}" type="presParOf" srcId="{69837049-01B2-4764-854A-C13D7CCD37F5}" destId="{0D93FF7A-5209-4C3F-948A-FCB2F517B965}" srcOrd="10" destOrd="0" presId="urn:microsoft.com/office/officeart/2005/8/layout/cycle1"/>
    <dgm:cxn modelId="{1F7C615B-4FCC-46DC-9CD5-ABB67E522BEA}" type="presParOf" srcId="{69837049-01B2-4764-854A-C13D7CCD37F5}" destId="{A45E2041-9437-4648-A388-455E07397110}" srcOrd="11" destOrd="0" presId="urn:microsoft.com/office/officeart/2005/8/layout/cycle1"/>
    <dgm:cxn modelId="{438A2F64-0352-433D-9EFE-A020DC38730E}" type="presParOf" srcId="{69837049-01B2-4764-854A-C13D7CCD37F5}" destId="{D1F8BC8A-DF61-40F5-A548-D7883A2837E2}" srcOrd="12" destOrd="0" presId="urn:microsoft.com/office/officeart/2005/8/layout/cycle1"/>
    <dgm:cxn modelId="{3691895A-C3E0-45D5-BB0F-A8277DB79BC1}" type="presParOf" srcId="{69837049-01B2-4764-854A-C13D7CCD37F5}" destId="{1869DF45-9B40-46CE-A352-C9F535C131AD}" srcOrd="13" destOrd="0" presId="urn:microsoft.com/office/officeart/2005/8/layout/cycle1"/>
    <dgm:cxn modelId="{D2740C88-9839-412E-9EC1-48A8E2788C66}" type="presParOf" srcId="{69837049-01B2-4764-854A-C13D7CCD37F5}" destId="{2E390DD6-E808-4461-A79F-EDD8212788A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DD261-2C17-400C-A9D0-A14D6424F1AA}">
      <dsp:nvSpPr>
        <dsp:cNvPr id="0" name=""/>
        <dsp:cNvSpPr/>
      </dsp:nvSpPr>
      <dsp:spPr>
        <a:xfrm>
          <a:off x="4994200" y="156058"/>
          <a:ext cx="1865424"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Employer’s </a:t>
          </a:r>
          <a:r>
            <a:rPr lang="en-GB" sz="1800" kern="1200" dirty="0">
              <a:latin typeface="Arial" panose="020B0604020202020204" pitchFamily="34" charset="0"/>
              <a:cs typeface="Arial" panose="020B0604020202020204" pitchFamily="34" charset="0"/>
            </a:rPr>
            <a:t>stance</a:t>
          </a:r>
          <a:r>
            <a:rPr lang="en-GB" sz="1800" kern="1200" dirty="0"/>
            <a:t>/offer</a:t>
          </a:r>
        </a:p>
      </dsp:txBody>
      <dsp:txXfrm>
        <a:off x="4994200" y="156058"/>
        <a:ext cx="1865424" cy="1251794"/>
      </dsp:txXfrm>
    </dsp:sp>
    <dsp:sp modelId="{C5A07E5D-DA73-436E-9292-125E20BA77AA}">
      <dsp:nvSpPr>
        <dsp:cNvPr id="0" name=""/>
        <dsp:cNvSpPr/>
      </dsp:nvSpPr>
      <dsp:spPr>
        <a:xfrm>
          <a:off x="2355815" y="119780"/>
          <a:ext cx="4694000" cy="4694000"/>
        </a:xfrm>
        <a:prstGeom prst="circularArrow">
          <a:avLst>
            <a:gd name="adj1" fmla="val 5200"/>
            <a:gd name="adj2" fmla="val 335920"/>
            <a:gd name="adj3" fmla="val 21293214"/>
            <a:gd name="adj4" fmla="val 19766264"/>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FF346-D347-4C26-9395-EAE8CABEB10D}">
      <dsp:nvSpPr>
        <dsp:cNvPr id="0" name=""/>
        <dsp:cNvSpPr/>
      </dsp:nvSpPr>
      <dsp:spPr>
        <a:xfrm>
          <a:off x="5556868" y="2484429"/>
          <a:ext cx="2253155"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Reps inform members</a:t>
          </a:r>
        </a:p>
      </dsp:txBody>
      <dsp:txXfrm>
        <a:off x="5556868" y="2484429"/>
        <a:ext cx="2253155" cy="1251794"/>
      </dsp:txXfrm>
    </dsp:sp>
    <dsp:sp modelId="{29A652AD-F9A9-4C34-8D92-0EFC6D14F60D}">
      <dsp:nvSpPr>
        <dsp:cNvPr id="0" name=""/>
        <dsp:cNvSpPr/>
      </dsp:nvSpPr>
      <dsp:spPr>
        <a:xfrm>
          <a:off x="2355815" y="119780"/>
          <a:ext cx="4694000" cy="4694000"/>
        </a:xfrm>
        <a:prstGeom prst="circularArrow">
          <a:avLst>
            <a:gd name="adj1" fmla="val 5200"/>
            <a:gd name="adj2" fmla="val 335920"/>
            <a:gd name="adj3" fmla="val 3647142"/>
            <a:gd name="adj4" fmla="val 225345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1991D-B8E0-49C2-A201-449985CB5125}">
      <dsp:nvSpPr>
        <dsp:cNvPr id="0" name=""/>
        <dsp:cNvSpPr/>
      </dsp:nvSpPr>
      <dsp:spPr>
        <a:xfrm>
          <a:off x="3868544" y="4163837"/>
          <a:ext cx="1668542" cy="77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Members decide</a:t>
          </a:r>
          <a:r>
            <a:rPr lang="en-GB" sz="2000" kern="1200" dirty="0">
              <a:latin typeface="Arial" panose="020B0604020202020204" pitchFamily="34" charset="0"/>
              <a:cs typeface="Arial" panose="020B0604020202020204" pitchFamily="34" charset="0"/>
            </a:rPr>
            <a:t> </a:t>
          </a:r>
          <a:r>
            <a:rPr lang="en-GB" sz="1800" kern="1200" dirty="0">
              <a:latin typeface="Arial" panose="020B0604020202020204" pitchFamily="34" charset="0"/>
              <a:cs typeface="Arial" panose="020B0604020202020204" pitchFamily="34" charset="0"/>
            </a:rPr>
            <a:t>response/claim</a:t>
          </a:r>
          <a:endParaRPr lang="en-GB" sz="2000" kern="1200" dirty="0">
            <a:latin typeface="Arial" panose="020B0604020202020204" pitchFamily="34" charset="0"/>
            <a:cs typeface="Arial" panose="020B0604020202020204" pitchFamily="34" charset="0"/>
          </a:endParaRPr>
        </a:p>
      </dsp:txBody>
      <dsp:txXfrm>
        <a:off x="3868544" y="4163837"/>
        <a:ext cx="1668542" cy="771005"/>
      </dsp:txXfrm>
    </dsp:sp>
    <dsp:sp modelId="{E67052DE-A24F-4834-A8D7-79B0AC747903}">
      <dsp:nvSpPr>
        <dsp:cNvPr id="0" name=""/>
        <dsp:cNvSpPr/>
      </dsp:nvSpPr>
      <dsp:spPr>
        <a:xfrm>
          <a:off x="2355815" y="119780"/>
          <a:ext cx="4694000" cy="4694000"/>
        </a:xfrm>
        <a:prstGeom prst="circularArrow">
          <a:avLst>
            <a:gd name="adj1" fmla="val 5200"/>
            <a:gd name="adj2" fmla="val 335920"/>
            <a:gd name="adj3" fmla="val 8210621"/>
            <a:gd name="adj4" fmla="val 6816938"/>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3FF7A-5209-4C3F-948A-FCB2F517B965}">
      <dsp:nvSpPr>
        <dsp:cNvPr id="0" name=""/>
        <dsp:cNvSpPr/>
      </dsp:nvSpPr>
      <dsp:spPr>
        <a:xfrm>
          <a:off x="1791756" y="2484429"/>
          <a:ext cx="1860855"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Reps put response/claim to employer </a:t>
          </a:r>
        </a:p>
      </dsp:txBody>
      <dsp:txXfrm>
        <a:off x="1791756" y="2484429"/>
        <a:ext cx="1860855" cy="1251794"/>
      </dsp:txXfrm>
    </dsp:sp>
    <dsp:sp modelId="{A45E2041-9437-4648-A388-455E07397110}">
      <dsp:nvSpPr>
        <dsp:cNvPr id="0" name=""/>
        <dsp:cNvSpPr/>
      </dsp:nvSpPr>
      <dsp:spPr>
        <a:xfrm>
          <a:off x="2353997" y="226180"/>
          <a:ext cx="4694000" cy="4694000"/>
        </a:xfrm>
        <a:prstGeom prst="circularArrow">
          <a:avLst>
            <a:gd name="adj1" fmla="val 5200"/>
            <a:gd name="adj2" fmla="val 335920"/>
            <a:gd name="adj3" fmla="val 12251566"/>
            <a:gd name="adj4" fmla="val 1094654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9DF45-9B40-46CE-A352-C9F535C131AD}">
      <dsp:nvSpPr>
        <dsp:cNvPr id="0" name=""/>
        <dsp:cNvSpPr/>
      </dsp:nvSpPr>
      <dsp:spPr>
        <a:xfrm>
          <a:off x="2765732" y="286679"/>
          <a:ext cx="1251794"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Negotiation process</a:t>
          </a:r>
        </a:p>
      </dsp:txBody>
      <dsp:txXfrm>
        <a:off x="2765732" y="286679"/>
        <a:ext cx="1251794" cy="1251794"/>
      </dsp:txXfrm>
    </dsp:sp>
    <dsp:sp modelId="{2E390DD6-E808-4461-A79F-EDD8212788AE}">
      <dsp:nvSpPr>
        <dsp:cNvPr id="0" name=""/>
        <dsp:cNvSpPr/>
      </dsp:nvSpPr>
      <dsp:spPr>
        <a:xfrm>
          <a:off x="2442815" y="196252"/>
          <a:ext cx="4694000" cy="4694000"/>
        </a:xfrm>
        <a:prstGeom prst="circularArrow">
          <a:avLst>
            <a:gd name="adj1" fmla="val 5200"/>
            <a:gd name="adj2" fmla="val 335920"/>
            <a:gd name="adj3" fmla="val 16171500"/>
            <a:gd name="adj4" fmla="val 1486119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10/15/2025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Activity D: in their groups get them to decide using their scores on the previous activity as a guide. Refer them to the roles on page 23 of the workbooks</a:t>
            </a:r>
          </a:p>
          <a:p>
            <a:r>
              <a:rPr lang="en-GB" sz="1200" kern="1200" dirty="0">
                <a:solidFill>
                  <a:schemeClr val="tx1"/>
                </a:solidFill>
                <a:effectLst/>
                <a:latin typeface="+mn-lt"/>
                <a:ea typeface="+mn-ea"/>
                <a:cs typeface="+mn-cs"/>
              </a:rPr>
              <a:t>Allow 10 mins for this</a:t>
            </a:r>
          </a:p>
          <a:p>
            <a:r>
              <a:rPr lang="en-GB" sz="1200" kern="1200" dirty="0">
                <a:solidFill>
                  <a:schemeClr val="tx1"/>
                </a:solidFill>
                <a:effectLst/>
                <a:latin typeface="+mn-lt"/>
                <a:ea typeface="+mn-ea"/>
                <a:cs typeface="+mn-cs"/>
              </a:rPr>
              <a:t>Reinforce about playing to your team strengths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Feedback for 10 mins who picked who for each role and why?</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56220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GB" sz="1200" b="1" kern="1200" dirty="0">
                <a:solidFill>
                  <a:schemeClr val="tx1"/>
                </a:solidFill>
                <a:effectLst/>
                <a:latin typeface="+mn-lt"/>
                <a:ea typeface="+mn-ea"/>
                <a:cs typeface="+mn-cs"/>
              </a:rPr>
              <a:t>Persuading</a:t>
            </a:r>
            <a:r>
              <a:rPr lang="en-GB" sz="1200" kern="1200" dirty="0">
                <a:solidFill>
                  <a:schemeClr val="tx1"/>
                </a:solidFill>
                <a:effectLst/>
                <a:latin typeface="+mn-lt"/>
                <a:ea typeface="+mn-ea"/>
                <a:cs typeface="+mn-cs"/>
              </a:rPr>
              <a:t> involves being able to convince others to take appropriate action.</a:t>
            </a:r>
          </a:p>
          <a:p>
            <a:r>
              <a:rPr lang="en-GB" sz="1200" b="1" kern="1200" dirty="0">
                <a:solidFill>
                  <a:schemeClr val="tx1"/>
                </a:solidFill>
                <a:effectLst/>
                <a:latin typeface="+mn-lt"/>
                <a:ea typeface="+mn-ea"/>
                <a:cs typeface="+mn-cs"/>
              </a:rPr>
              <a:t>Negotiating</a:t>
            </a:r>
            <a:r>
              <a:rPr lang="en-GB" sz="1200" kern="1200" dirty="0">
                <a:solidFill>
                  <a:schemeClr val="tx1"/>
                </a:solidFill>
                <a:effectLst/>
                <a:latin typeface="+mn-lt"/>
                <a:ea typeface="+mn-ea"/>
                <a:cs typeface="+mn-cs"/>
              </a:rPr>
              <a:t> involves being able to discuss and reach a mutually satisfactory agreement.</a:t>
            </a:r>
          </a:p>
          <a:p>
            <a:r>
              <a:rPr lang="en-GB" sz="1200" b="1" kern="1200" dirty="0">
                <a:solidFill>
                  <a:schemeClr val="tx1"/>
                </a:solidFill>
                <a:effectLst/>
                <a:latin typeface="+mn-lt"/>
                <a:ea typeface="+mn-ea"/>
                <a:cs typeface="+mn-cs"/>
              </a:rPr>
              <a:t>Influencing</a:t>
            </a:r>
            <a:r>
              <a:rPr lang="en-GB" sz="1200" kern="1200" dirty="0">
                <a:solidFill>
                  <a:schemeClr val="tx1"/>
                </a:solidFill>
                <a:effectLst/>
                <a:latin typeface="+mn-lt"/>
                <a:ea typeface="+mn-ea"/>
                <a:cs typeface="+mn-cs"/>
              </a:rPr>
              <a:t> encompasses both of these.</a:t>
            </a:r>
          </a:p>
          <a:p>
            <a:r>
              <a:rPr lang="en-GB" sz="1200" b="1" kern="1200" dirty="0">
                <a:solidFill>
                  <a:schemeClr val="tx1"/>
                </a:solidFill>
                <a:effectLst/>
                <a:latin typeface="+mn-lt"/>
                <a:ea typeface="+mn-ea"/>
                <a:cs typeface="+mn-cs"/>
              </a:rPr>
              <a:t>Mirroring the other person's mannerisms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(e.g. hand and body movements). A study at INSEAD Business School found that 67% of sellers who used mirroring achieved a sale compared to 12% who did not. People you mirror subconsciously feel more empathy with you. However, it can be very embarrassing if the other person detects conscious mirroring so it must be very subtle. You need to leave a delay of between two and four seconds before the mirroring action.</a:t>
            </a:r>
          </a:p>
          <a:p>
            <a:r>
              <a:rPr lang="en-GB" sz="1200" b="1" kern="1200" dirty="0">
                <a:solidFill>
                  <a:schemeClr val="tx1"/>
                </a:solidFill>
                <a:effectLst/>
                <a:latin typeface="+mn-lt"/>
                <a:ea typeface="+mn-ea"/>
                <a:cs typeface="+mn-cs"/>
              </a:rPr>
              <a:t>It is very easy to defeat someone, but it is very hard to win someone. A.P.J. Abdul </a:t>
            </a:r>
            <a:r>
              <a:rPr lang="en-GB" sz="1200" b="1" kern="1200" dirty="0" err="1">
                <a:solidFill>
                  <a:schemeClr val="tx1"/>
                </a:solidFill>
                <a:effectLst/>
                <a:latin typeface="+mn-lt"/>
                <a:ea typeface="+mn-ea"/>
                <a:cs typeface="+mn-cs"/>
              </a:rPr>
              <a:t>Kalam</a:t>
            </a:r>
            <a:r>
              <a:rPr lang="en-GB" sz="1200" b="1" kern="1200" dirty="0">
                <a:solidFill>
                  <a:schemeClr val="tx1"/>
                </a:solidFill>
                <a:effectLst/>
                <a:latin typeface="+mn-lt"/>
                <a:ea typeface="+mn-ea"/>
                <a:cs typeface="+mn-cs"/>
              </a:rPr>
              <a:t> (former President of India)</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92666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Creating Win-Win</a:t>
            </a:r>
            <a:endParaRPr lang="en-GB" altLang="en-US" dirty="0"/>
          </a:p>
          <a:p>
            <a:r>
              <a:rPr lang="en-GB" altLang="en-US" dirty="0"/>
              <a:t>Sounding as if you are talking from their point of view gives you a stronger position</a:t>
            </a:r>
          </a:p>
          <a:p>
            <a:r>
              <a:rPr lang="en-GB" altLang="en-US" dirty="0"/>
              <a:t>If you can say that circumstances have changed (and how), that may give both sides room and incentive to move</a:t>
            </a:r>
          </a:p>
          <a:p>
            <a:r>
              <a:rPr lang="en-GB" altLang="en-US" dirty="0"/>
              <a:t>Grace under pressure – reward concessions, don’t gloat over them (even when it’s tempting…) </a:t>
            </a:r>
          </a:p>
          <a:p>
            <a:r>
              <a:rPr lang="en-GB" altLang="en-US" dirty="0"/>
              <a:t>Make relevant evaluations: you may feel as if you’re a long way off your preferred outcome – but have you made gains relative to where the negotiations started?</a:t>
            </a:r>
          </a:p>
          <a:p>
            <a:endParaRPr lang="en-GB" altLang="en-US" dirty="0"/>
          </a:p>
          <a:p>
            <a:r>
              <a:rPr lang="en-GB" altLang="en-US" dirty="0"/>
              <a:t>Go over do’s and don’t on page 40</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22852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You/they may be able to think of practical experience of some of these – opportunity for discussion (and it’s OK to have made mistakes)</a:t>
            </a:r>
          </a:p>
          <a:p>
            <a:r>
              <a:rPr lang="en-GB" altLang="en-US" dirty="0"/>
              <a:t>Again – even if you get a win you need to look to the longer term impact and future relationship</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09095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Creating Win-Win</a:t>
            </a:r>
            <a:endParaRPr lang="en-GB" altLang="en-US" dirty="0"/>
          </a:p>
          <a:p>
            <a:r>
              <a:rPr lang="en-GB" altLang="en-US" dirty="0"/>
              <a:t>Sounding as if you are talking from their point of view gives you a stronger position</a:t>
            </a:r>
          </a:p>
          <a:p>
            <a:r>
              <a:rPr lang="en-GB" altLang="en-US" dirty="0"/>
              <a:t>If you can say that circumstances have changed (and how), that may give both sides room and incentive to move</a:t>
            </a:r>
          </a:p>
          <a:p>
            <a:r>
              <a:rPr lang="en-GB" altLang="en-US" dirty="0"/>
              <a:t>Grace under pressure – reward concessions, don’t gloat over them (even when it’s tempting…) </a:t>
            </a:r>
          </a:p>
          <a:p>
            <a:r>
              <a:rPr lang="en-GB" altLang="en-US" dirty="0"/>
              <a:t>Make relevant evaluations: you may feel as if you’re a long way off your preferred outcome – but have you made gains relative to where the negotiations started?</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122852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WIFTA = What If you Fail To Agree?</a:t>
            </a:r>
          </a:p>
          <a:p>
            <a:r>
              <a:rPr lang="en-GB" altLang="en-US" dirty="0"/>
              <a:t>Emphasise that there are consequences to not being able to agree</a:t>
            </a:r>
          </a:p>
          <a:p>
            <a:r>
              <a:rPr lang="en-GB" altLang="en-US" dirty="0"/>
              <a:t>Alternatives all have their drawbacks </a:t>
            </a:r>
            <a:r>
              <a:rPr lang="en-GB" altLang="en-US" dirty="0" err="1"/>
              <a:t>eg</a:t>
            </a:r>
            <a:r>
              <a:rPr lang="en-GB" altLang="en-US" dirty="0"/>
              <a:t> escalation or arbitration can compromise relationships for the future, also a third party may take a harder line</a:t>
            </a:r>
          </a:p>
          <a:p>
            <a:r>
              <a:rPr lang="en-GB" altLang="en-US" dirty="0"/>
              <a:t>Industrial action – may be falling into a trap!</a:t>
            </a:r>
          </a:p>
          <a:p>
            <a:r>
              <a:rPr lang="en-GB" altLang="en-US" dirty="0"/>
              <a:t>BATNA = Best Alternative to Negotiated Agreement</a:t>
            </a:r>
          </a:p>
          <a:p>
            <a:r>
              <a:rPr lang="en-GB" altLang="en-US" dirty="0" err="1"/>
              <a:t>eg</a:t>
            </a:r>
            <a:r>
              <a:rPr lang="en-GB" altLang="en-US" dirty="0"/>
              <a:t> securing a broader review of issues, agreeing to return to some questions next year, obtaining commitment to a fact-finding exercise </a:t>
            </a:r>
            <a:r>
              <a:rPr lang="en-GB" altLang="en-US" dirty="0" err="1"/>
              <a:t>etc</a:t>
            </a:r>
            <a:endParaRPr lang="en-GB" altLang="en-US" dirty="0"/>
          </a:p>
          <a:p>
            <a:r>
              <a:rPr lang="en-GB" altLang="en-US" dirty="0"/>
              <a:t>negotiators who think ahead and define (realistic!) BATNAs avoid falling into traps or getting painted into a corner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134575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the tactics on pages  30 -32</a:t>
            </a:r>
          </a:p>
          <a:p>
            <a:r>
              <a:rPr lang="en-GB" sz="1200" kern="1200" dirty="0">
                <a:solidFill>
                  <a:schemeClr val="tx1"/>
                </a:solidFill>
                <a:effectLst/>
                <a:latin typeface="+mn-lt"/>
                <a:ea typeface="+mn-ea"/>
                <a:cs typeface="+mn-cs"/>
              </a:rPr>
              <a:t>Look at the following tactics, in your groups decide if you would use that tactic or challenge it if it was done to you.</a:t>
            </a:r>
          </a:p>
          <a:p>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the tutor notes</a:t>
            </a:r>
            <a:r>
              <a:rPr lang="en-GB" sz="1200" kern="1200" dirty="0">
                <a:solidFill>
                  <a:schemeClr val="tx1"/>
                </a:solidFill>
                <a:effectLst/>
                <a:latin typeface="+mn-lt"/>
                <a:ea typeface="+mn-ea"/>
                <a:cs typeface="+mn-cs"/>
              </a:rPr>
              <a:t> are some suggested answers:</a:t>
            </a:r>
          </a:p>
        </p:txBody>
      </p:sp>
      <p:sp>
        <p:nvSpPr>
          <p:cNvPr id="4" name="Slide Number Placeholder 3"/>
          <p:cNvSpPr>
            <a:spLocks noGrp="1"/>
          </p:cNvSpPr>
          <p:nvPr>
            <p:ph type="sldNum" sz="quarter" idx="10"/>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148394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Activity I Negotiations with members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Split them into small groups of 4 or 5 people and refer them to the discussion questions in their course workbooks: [page 49]</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can you keep members engaged with the union's negotiating agenda?</a:t>
            </a:r>
          </a:p>
          <a:p>
            <a:pPr lvl="0"/>
            <a:r>
              <a:rPr lang="en-GB" sz="1200" kern="1200" dirty="0">
                <a:solidFill>
                  <a:schemeClr val="tx1"/>
                </a:solidFill>
                <a:effectLst/>
                <a:latin typeface="+mn-lt"/>
                <a:ea typeface="+mn-ea"/>
                <a:cs typeface="+mn-cs"/>
              </a:rPr>
              <a:t>What are the advantages and disadvantages of communications and campaigns during the negotiations?</a:t>
            </a:r>
          </a:p>
          <a:p>
            <a:pPr lvl="0"/>
            <a:r>
              <a:rPr lang="en-GB" sz="1200" kern="1200" dirty="0">
                <a:solidFill>
                  <a:schemeClr val="tx1"/>
                </a:solidFill>
                <a:effectLst/>
                <a:latin typeface="+mn-lt"/>
                <a:ea typeface="+mn-ea"/>
                <a:cs typeface="+mn-cs"/>
              </a:rPr>
              <a:t>What constraints or problems might you face in your efforts to keep members engaged with your negotiating agenda?</a:t>
            </a:r>
          </a:p>
          <a:p>
            <a:pPr lvl="0"/>
            <a:r>
              <a:rPr lang="en-GB" sz="1200" kern="1200" dirty="0">
                <a:solidFill>
                  <a:schemeClr val="tx1"/>
                </a:solidFill>
                <a:effectLst/>
                <a:latin typeface="+mn-lt"/>
                <a:ea typeface="+mn-ea"/>
                <a:cs typeface="+mn-cs"/>
              </a:rPr>
              <a:t>What could you do to get around these?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them 20 minutes to discuss these questions - they don't need to prepare a formal report back but should all be ready to discuss in the plenary session.</a:t>
            </a:r>
          </a:p>
          <a:p>
            <a:r>
              <a:rPr lang="en-GB" sz="1200" kern="1200" dirty="0">
                <a:solidFill>
                  <a:schemeClr val="tx1"/>
                </a:solidFill>
                <a:effectLst/>
                <a:latin typeface="+mn-lt"/>
                <a:ea typeface="+mn-ea"/>
                <a:cs typeface="+mn-cs"/>
              </a:rPr>
              <a:t>After 20 minutes, bring them back in. Lead a discussion around each question. You could capture answers on a flip chart if it seems helpful</a:t>
            </a:r>
          </a:p>
          <a:p>
            <a:r>
              <a:rPr lang="en-GB" sz="1200" kern="1200" dirty="0">
                <a:solidFill>
                  <a:schemeClr val="tx1"/>
                </a:solidFill>
                <a:effectLst/>
                <a:latin typeface="+mn-lt"/>
                <a:ea typeface="+mn-ea"/>
                <a:cs typeface="+mn-cs"/>
              </a:rPr>
              <a:t>Potential discussion areas: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to keep members engaged with the issue without tying the negotiators' hands</a:t>
            </a:r>
          </a:p>
          <a:p>
            <a:pPr lvl="0"/>
            <a:r>
              <a:rPr lang="en-GB" sz="1200" kern="1200" dirty="0">
                <a:solidFill>
                  <a:schemeClr val="tx1"/>
                </a:solidFill>
                <a:effectLst/>
                <a:latin typeface="+mn-lt"/>
                <a:ea typeface="+mn-ea"/>
                <a:cs typeface="+mn-cs"/>
              </a:rPr>
              <a:t>How to manage employer attitudes to member engagement</a:t>
            </a:r>
          </a:p>
          <a:p>
            <a:pPr lvl="0"/>
            <a:r>
              <a:rPr lang="en-GB" sz="1200" kern="1200" dirty="0">
                <a:solidFill>
                  <a:schemeClr val="tx1"/>
                </a:solidFill>
                <a:effectLst/>
                <a:latin typeface="+mn-lt"/>
                <a:ea typeface="+mn-ea"/>
                <a:cs typeface="+mn-cs"/>
              </a:rPr>
              <a:t>Do campaigns help negotiations? If so, how? If not, why not? Does anyone have any practical experience of this?</a:t>
            </a:r>
          </a:p>
          <a:p>
            <a:pPr lvl="0"/>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end - refer them to the Engaging Members with Negotiations - Dos and Don'ts on page 48 of their workbooks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49668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activity is designed to open up issues of stress and mental health</a:t>
            </a:r>
          </a:p>
          <a:p>
            <a:r>
              <a:rPr lang="en-GB" sz="1200" kern="1200" dirty="0">
                <a:solidFill>
                  <a:schemeClr val="tx1"/>
                </a:solidFill>
                <a:effectLst/>
                <a:latin typeface="+mn-lt"/>
                <a:ea typeface="+mn-ea"/>
                <a:cs typeface="+mn-cs"/>
              </a:rPr>
              <a:t>Split into groups allow 40minutes for activity and 20 minutes for feedback</a:t>
            </a:r>
          </a:p>
          <a:p>
            <a:r>
              <a:rPr lang="en-GB" sz="1200" kern="1200" dirty="0">
                <a:solidFill>
                  <a:schemeClr val="tx1"/>
                </a:solidFill>
                <a:effectLst/>
                <a:latin typeface="+mn-lt"/>
                <a:ea typeface="+mn-ea"/>
                <a:cs typeface="+mn-cs"/>
              </a:rPr>
              <a:t>Read the scenario below and in groups come up with a strategy to take to management.</a:t>
            </a:r>
          </a:p>
          <a:p>
            <a:pPr lvl="0"/>
            <a:r>
              <a:rPr lang="en-GB" sz="1200" kern="1200" dirty="0">
                <a:solidFill>
                  <a:schemeClr val="tx1"/>
                </a:solidFill>
                <a:effectLst/>
                <a:latin typeface="+mn-lt"/>
                <a:ea typeface="+mn-ea"/>
                <a:cs typeface="+mn-cs"/>
              </a:rPr>
              <a:t>What do you need to know from members?</a:t>
            </a:r>
          </a:p>
          <a:p>
            <a:pPr lvl="0"/>
            <a:r>
              <a:rPr lang="en-GB" sz="1200" kern="1200" dirty="0">
                <a:solidFill>
                  <a:schemeClr val="tx1"/>
                </a:solidFill>
                <a:effectLst/>
                <a:latin typeface="+mn-lt"/>
                <a:ea typeface="+mn-ea"/>
                <a:cs typeface="+mn-cs"/>
              </a:rPr>
              <a:t>How can you get this information?</a:t>
            </a:r>
          </a:p>
          <a:p>
            <a:pPr lvl="0"/>
            <a:r>
              <a:rPr lang="en-GB" sz="1200" kern="1200" dirty="0">
                <a:solidFill>
                  <a:schemeClr val="tx1"/>
                </a:solidFill>
                <a:effectLst/>
                <a:latin typeface="+mn-lt"/>
                <a:ea typeface="+mn-ea"/>
                <a:cs typeface="+mn-cs"/>
              </a:rPr>
              <a:t>What will be your ‘fog-horn message’ to management?</a:t>
            </a:r>
          </a:p>
          <a:p>
            <a:pPr lvl="0"/>
            <a:r>
              <a:rPr lang="en-GB" sz="1200" kern="1200" dirty="0">
                <a:solidFill>
                  <a:schemeClr val="tx1"/>
                </a:solidFill>
                <a:effectLst/>
                <a:latin typeface="+mn-lt"/>
                <a:ea typeface="+mn-ea"/>
                <a:cs typeface="+mn-cs"/>
              </a:rPr>
              <a:t>How can members contribute to these negotiations?</a:t>
            </a:r>
          </a:p>
          <a:p>
            <a:r>
              <a:rPr lang="en-GB" sz="1200" kern="1200" dirty="0">
                <a:solidFill>
                  <a:schemeClr val="tx1"/>
                </a:solidFill>
                <a:effectLst/>
                <a:latin typeface="+mn-lt"/>
                <a:ea typeface="+mn-ea"/>
                <a:cs typeface="+mn-cs"/>
              </a:rPr>
              <a:t>Use the outline negotiating plan to formulate the upcoming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sort of things we are looking for:</a:t>
            </a:r>
          </a:p>
          <a:p>
            <a:pPr lvl="0"/>
            <a:r>
              <a:rPr lang="en-GB" sz="1200" b="1" kern="1200" dirty="0">
                <a:solidFill>
                  <a:schemeClr val="tx1"/>
                </a:solidFill>
                <a:effectLst/>
                <a:latin typeface="+mn-lt"/>
                <a:ea typeface="+mn-ea"/>
                <a:cs typeface="+mn-cs"/>
              </a:rPr>
              <a:t>What do you need to know from members? </a:t>
            </a:r>
            <a:r>
              <a:rPr lang="en-GB" sz="1200" kern="1200" dirty="0">
                <a:solidFill>
                  <a:schemeClr val="tx1"/>
                </a:solidFill>
                <a:effectLst/>
                <a:latin typeface="+mn-lt"/>
                <a:ea typeface="+mn-ea"/>
                <a:cs typeface="+mn-cs"/>
              </a:rPr>
              <a:t> What sort of changes do they want.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How can you get this information? </a:t>
            </a:r>
            <a:r>
              <a:rPr lang="en-GB" sz="1200" kern="1200" dirty="0">
                <a:solidFill>
                  <a:schemeClr val="tx1"/>
                </a:solidFill>
                <a:effectLst/>
                <a:latin typeface="+mn-lt"/>
                <a:ea typeface="+mn-ea"/>
                <a:cs typeface="+mn-cs"/>
              </a:rPr>
              <a:t>Stress survey, how much unpaid work is being done survey, meeting</a:t>
            </a:r>
          </a:p>
          <a:p>
            <a:pPr lvl="0"/>
            <a:r>
              <a:rPr lang="en-GB" sz="1200" b="1" kern="1200" dirty="0">
                <a:solidFill>
                  <a:schemeClr val="tx1"/>
                </a:solidFill>
                <a:effectLst/>
                <a:latin typeface="+mn-lt"/>
                <a:ea typeface="+mn-ea"/>
                <a:cs typeface="+mn-cs"/>
              </a:rPr>
              <a:t>What will be your ‘fog-horn message’ to management? </a:t>
            </a:r>
            <a:r>
              <a:rPr lang="en-GB" sz="1200" kern="1200" dirty="0">
                <a:solidFill>
                  <a:schemeClr val="tx1"/>
                </a:solidFill>
                <a:effectLst/>
                <a:latin typeface="+mn-lt"/>
                <a:ea typeface="+mn-ea"/>
                <a:cs typeface="+mn-cs"/>
              </a:rPr>
              <a:t>A nice place to work</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 more unpaid hours</a:t>
            </a:r>
          </a:p>
          <a:p>
            <a:pPr lvl="0"/>
            <a:r>
              <a:rPr lang="en-GB" sz="1200" b="1" kern="1200" dirty="0">
                <a:solidFill>
                  <a:schemeClr val="tx1"/>
                </a:solidFill>
                <a:effectLst/>
                <a:latin typeface="+mn-lt"/>
                <a:ea typeface="+mn-ea"/>
                <a:cs typeface="+mn-cs"/>
              </a:rPr>
              <a:t>How can members contribute to these negotiations? </a:t>
            </a:r>
            <a:r>
              <a:rPr lang="en-GB" sz="1200" kern="1200" dirty="0">
                <a:solidFill>
                  <a:schemeClr val="tx1"/>
                </a:solidFill>
                <a:effectLst/>
                <a:latin typeface="+mn-lt"/>
                <a:ea typeface="+mn-ea"/>
                <a:cs typeface="+mn-cs"/>
              </a:rPr>
              <a:t>Attending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meetings filling in survey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5978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session looks at the process of negotiation and how it is not always easy</a:t>
            </a:r>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26309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Quick overview of when negotiating situations arise.</a:t>
            </a:r>
          </a:p>
          <a:p>
            <a:pPr lvl="0"/>
            <a:r>
              <a:rPr lang="en-GB" sz="1200" kern="1200" dirty="0">
                <a:solidFill>
                  <a:schemeClr val="tx1"/>
                </a:solidFill>
                <a:effectLst/>
                <a:latin typeface="+mn-lt"/>
                <a:ea typeface="+mn-ea"/>
                <a:cs typeface="+mn-cs"/>
              </a:rPr>
              <a:t>It’s worth pointing out that it’s not necessarily enough to make a claim to bring about a negotiating situation – the employer isn’t always under an obligation to respond, so they might need to give a tip-off/have some informal exploratory chats first</a:t>
            </a:r>
          </a:p>
          <a:p>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92197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349228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 use the workbook</a:t>
            </a:r>
          </a:p>
          <a:p>
            <a:r>
              <a:rPr lang="en-GB" sz="1200" kern="1200" dirty="0">
                <a:solidFill>
                  <a:schemeClr val="tx1"/>
                </a:solidFill>
                <a:effectLst/>
                <a:latin typeface="+mn-lt"/>
                <a:ea typeface="+mn-ea"/>
                <a:cs typeface="+mn-cs"/>
              </a:rPr>
              <a:t>It is important than the union side knows what it wants and that it is feasible.</a:t>
            </a:r>
          </a:p>
          <a:p>
            <a:pPr lvl="0"/>
            <a:r>
              <a:rPr lang="en-GB" sz="1200" b="1" kern="1200" dirty="0">
                <a:solidFill>
                  <a:schemeClr val="tx1"/>
                </a:solidFill>
                <a:effectLst/>
                <a:latin typeface="+mn-lt"/>
                <a:ea typeface="+mn-ea"/>
                <a:cs typeface="+mn-cs"/>
              </a:rPr>
              <a:t>Decide which fight to fight: </a:t>
            </a:r>
            <a:r>
              <a:rPr lang="en-GB" sz="1200" kern="1200" dirty="0">
                <a:solidFill>
                  <a:schemeClr val="tx1"/>
                </a:solidFill>
                <a:effectLst/>
                <a:latin typeface="+mn-lt"/>
                <a:ea typeface="+mn-ea"/>
                <a:cs typeface="+mn-cs"/>
              </a:rPr>
              <a:t>Is this the right issue to negotiate on? is it worth the time and effort. Do the stakes stack up? Is the gain higher than the risk of loss? How flexible do you think the other side will be? One of the big things that unions try to do is preserve the status quo, when an equal solution could be to negotiate better terms for change. How much power does the other side have? Do they have the power to negotiate an agreement or are simply carrying out orders e.g. lower management in a bigger organisation?</a:t>
            </a:r>
          </a:p>
          <a:p>
            <a:pPr lvl="0"/>
            <a:r>
              <a:rPr lang="en-GB" sz="1200" b="1" kern="1200" dirty="0">
                <a:solidFill>
                  <a:schemeClr val="tx1"/>
                </a:solidFill>
                <a:effectLst/>
                <a:latin typeface="+mn-lt"/>
                <a:ea typeface="+mn-ea"/>
                <a:cs typeface="+mn-cs"/>
              </a:rPr>
              <a:t>Plan, plan,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yourself these questions:</a:t>
            </a:r>
          </a:p>
          <a:p>
            <a:r>
              <a:rPr lang="en-GB" sz="1200" kern="1200" dirty="0">
                <a:solidFill>
                  <a:schemeClr val="tx1"/>
                </a:solidFill>
                <a:effectLst/>
                <a:latin typeface="+mn-lt"/>
                <a:ea typeface="+mn-ea"/>
                <a:cs typeface="+mn-cs"/>
              </a:rPr>
              <a:t>What do you want from the negotiation?</a:t>
            </a:r>
          </a:p>
          <a:p>
            <a:r>
              <a:rPr lang="en-GB" sz="1200" kern="1200" dirty="0">
                <a:solidFill>
                  <a:schemeClr val="tx1"/>
                </a:solidFill>
                <a:effectLst/>
                <a:latin typeface="+mn-lt"/>
                <a:ea typeface="+mn-ea"/>
                <a:cs typeface="+mn-cs"/>
              </a:rPr>
              <a:t>What does the other side want?</a:t>
            </a:r>
          </a:p>
          <a:p>
            <a:r>
              <a:rPr lang="en-GB" sz="1200" kern="1200" dirty="0">
                <a:solidFill>
                  <a:schemeClr val="tx1"/>
                </a:solidFill>
                <a:effectLst/>
                <a:latin typeface="+mn-lt"/>
                <a:ea typeface="+mn-ea"/>
                <a:cs typeface="+mn-cs"/>
              </a:rPr>
              <a:t>When do you want it?</a:t>
            </a:r>
          </a:p>
          <a:p>
            <a:r>
              <a:rPr lang="en-GB" sz="1200" kern="1200" dirty="0">
                <a:solidFill>
                  <a:schemeClr val="tx1"/>
                </a:solidFill>
                <a:effectLst/>
                <a:latin typeface="+mn-lt"/>
                <a:ea typeface="+mn-ea"/>
                <a:cs typeface="+mn-cs"/>
              </a:rPr>
              <a:t>How much will you give up for it? </a:t>
            </a:r>
          </a:p>
          <a:p>
            <a:r>
              <a:rPr lang="en-GB" sz="1200" kern="1200" dirty="0">
                <a:solidFill>
                  <a:schemeClr val="tx1"/>
                </a:solidFill>
                <a:effectLst/>
                <a:latin typeface="+mn-lt"/>
                <a:ea typeface="+mn-ea"/>
                <a:cs typeface="+mn-cs"/>
              </a:rPr>
              <a:t>How much will the other side give up for it?</a:t>
            </a:r>
          </a:p>
          <a:p>
            <a:pPr lvl="0"/>
            <a:r>
              <a:rPr lang="en-GB" sz="1200" b="1" kern="1200" dirty="0">
                <a:solidFill>
                  <a:schemeClr val="tx1"/>
                </a:solidFill>
                <a:effectLst/>
                <a:latin typeface="+mn-lt"/>
                <a:ea typeface="+mn-ea"/>
                <a:cs typeface="+mn-cs"/>
              </a:rPr>
              <a:t>Be SMART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 Specific</a:t>
            </a:r>
          </a:p>
          <a:p>
            <a:r>
              <a:rPr lang="en-GB" sz="1200" kern="1200" dirty="0">
                <a:solidFill>
                  <a:schemeClr val="tx1"/>
                </a:solidFill>
                <a:effectLst/>
                <a:latin typeface="+mn-lt"/>
                <a:ea typeface="+mn-ea"/>
                <a:cs typeface="+mn-cs"/>
              </a:rPr>
              <a:t>M... Measurable</a:t>
            </a:r>
          </a:p>
          <a:p>
            <a:r>
              <a:rPr lang="en-GB" sz="1200" kern="1200" dirty="0">
                <a:solidFill>
                  <a:schemeClr val="tx1"/>
                </a:solidFill>
                <a:effectLst/>
                <a:latin typeface="+mn-lt"/>
                <a:ea typeface="+mn-ea"/>
                <a:cs typeface="+mn-cs"/>
              </a:rPr>
              <a:t>A... Achievable/Agreed</a:t>
            </a:r>
          </a:p>
          <a:p>
            <a:r>
              <a:rPr lang="en-GB" sz="1200" kern="1200" dirty="0">
                <a:solidFill>
                  <a:schemeClr val="tx1"/>
                </a:solidFill>
                <a:effectLst/>
                <a:latin typeface="+mn-lt"/>
                <a:ea typeface="+mn-ea"/>
                <a:cs typeface="+mn-cs"/>
              </a:rPr>
              <a:t>R... Realistic</a:t>
            </a:r>
          </a:p>
          <a:p>
            <a:r>
              <a:rPr lang="en-GB" sz="1200" kern="1200" dirty="0">
                <a:solidFill>
                  <a:schemeClr val="tx1"/>
                </a:solidFill>
                <a:effectLst/>
                <a:latin typeface="+mn-lt"/>
                <a:ea typeface="+mn-ea"/>
                <a:cs typeface="+mn-cs"/>
              </a:rPr>
              <a:t>T... Time bound</a:t>
            </a:r>
          </a:p>
          <a:p>
            <a:r>
              <a:rPr lang="en-GB" sz="1200" kern="1200" dirty="0">
                <a:solidFill>
                  <a:schemeClr val="tx1"/>
                </a:solidFill>
                <a:effectLst/>
                <a:latin typeface="+mn-lt"/>
                <a:ea typeface="+mn-ea"/>
                <a:cs typeface="+mn-cs"/>
              </a:rPr>
              <a:t>Once you have a plan write it down and share it with your team</a:t>
            </a:r>
          </a:p>
          <a:p>
            <a:pPr lvl="0"/>
            <a:r>
              <a:rPr lang="en-GB" sz="1200" b="1" kern="1200" dirty="0">
                <a:solidFill>
                  <a:schemeClr val="tx1"/>
                </a:solidFill>
                <a:effectLst/>
                <a:latin typeface="+mn-lt"/>
                <a:ea typeface="+mn-ea"/>
                <a:cs typeface="+mn-cs"/>
              </a:rPr>
              <a:t>Stop, look and listen: </a:t>
            </a:r>
            <a:r>
              <a:rPr lang="en-GB" sz="1200" kern="1200" dirty="0">
                <a:solidFill>
                  <a:schemeClr val="tx1"/>
                </a:solidFill>
                <a:effectLst/>
                <a:latin typeface="+mn-lt"/>
                <a:ea typeface="+mn-ea"/>
                <a:cs typeface="+mn-cs"/>
              </a:rPr>
              <a:t>Remember You have two ears and one mouth and that is so you can listen to twice as much as you speak. You need to get every scrap of information you can from the other side and you won't get any from you talking.</a:t>
            </a:r>
          </a:p>
          <a:p>
            <a:pPr lvl="0"/>
            <a:r>
              <a:rPr lang="en-GB" sz="1200" b="1" kern="1200" dirty="0">
                <a:solidFill>
                  <a:schemeClr val="tx1"/>
                </a:solidFill>
                <a:effectLst/>
                <a:latin typeface="+mn-lt"/>
                <a:ea typeface="+mn-ea"/>
                <a:cs typeface="+mn-cs"/>
              </a:rPr>
              <a:t>Don't make it personal: </a:t>
            </a:r>
            <a:r>
              <a:rPr lang="en-GB" sz="1200" kern="1200" dirty="0">
                <a:solidFill>
                  <a:schemeClr val="tx1"/>
                </a:solidFill>
                <a:effectLst/>
                <a:latin typeface="+mn-lt"/>
                <a:ea typeface="+mn-ea"/>
                <a:cs typeface="+mn-cs"/>
              </a:rPr>
              <a:t>Even if someone on the other side is rubbing you up the wrong way stick to tackling the problem, sometimes easier said than done.</a:t>
            </a:r>
          </a:p>
          <a:p>
            <a:pPr lvl="0"/>
            <a:r>
              <a:rPr lang="en-GB" sz="1200" b="1" kern="1200" dirty="0">
                <a:solidFill>
                  <a:schemeClr val="tx1"/>
                </a:solidFill>
                <a:effectLst/>
                <a:latin typeface="+mn-lt"/>
                <a:ea typeface="+mn-ea"/>
                <a:cs typeface="+mn-cs"/>
              </a:rPr>
              <a:t>Define your position: </a:t>
            </a:r>
            <a:r>
              <a:rPr lang="en-GB" sz="1200" kern="1200" dirty="0">
                <a:solidFill>
                  <a:schemeClr val="tx1"/>
                </a:solidFill>
                <a:effectLst/>
                <a:latin typeface="+mn-lt"/>
                <a:ea typeface="+mn-ea"/>
                <a:cs typeface="+mn-cs"/>
              </a:rPr>
              <a:t>Do this clearly while leaving the door open to negotiate. The more hesitant language you use such as "isn't it", "you know", "um mm" and "I mean" the less people are likely to believe your argument. (Journal of Applied Psychology)</a:t>
            </a:r>
          </a:p>
          <a:p>
            <a:pPr lvl="0"/>
            <a:r>
              <a:rPr lang="en-GB" sz="1200" b="1" kern="1200" dirty="0">
                <a:solidFill>
                  <a:schemeClr val="tx1"/>
                </a:solidFill>
                <a:effectLst/>
                <a:latin typeface="+mn-lt"/>
                <a:ea typeface="+mn-ea"/>
                <a:cs typeface="+mn-cs"/>
              </a:rPr>
              <a:t>Whom must you convince to say yes? </a:t>
            </a:r>
            <a:r>
              <a:rPr lang="en-GB" sz="1200" kern="1200" dirty="0">
                <a:solidFill>
                  <a:schemeClr val="tx1"/>
                </a:solidFill>
                <a:effectLst/>
                <a:latin typeface="+mn-lt"/>
                <a:ea typeface="+mn-ea"/>
                <a:cs typeface="+mn-cs"/>
              </a:rPr>
              <a:t>Sometimes both sides have to convince their members/board members that this is the best deal on the table.</a:t>
            </a:r>
          </a:p>
          <a:p>
            <a:r>
              <a:rPr lang="en-GB" sz="1200" kern="1200" dirty="0">
                <a:solidFill>
                  <a:schemeClr val="tx1"/>
                </a:solidFill>
                <a:effectLst/>
                <a:latin typeface="+mn-lt"/>
                <a:ea typeface="+mn-ea"/>
                <a:cs typeface="+mn-cs"/>
              </a:rPr>
              <a:t>What is the timetable? Does the other side need a quick resolution or can they walk away without any damage?</a:t>
            </a:r>
          </a:p>
          <a:p>
            <a:r>
              <a:rPr lang="en-GB" sz="1200" kern="1200" dirty="0">
                <a:solidFill>
                  <a:schemeClr val="tx1"/>
                </a:solidFill>
                <a:effectLst/>
                <a:latin typeface="+mn-lt"/>
                <a:ea typeface="+mn-ea"/>
                <a:cs typeface="+mn-cs"/>
              </a:rPr>
              <a:t>Persuasion involves creating a storyline to support a position e.g. if the workers do not have a minimum call they could actually lose money by the cost of travelling to work costing more than they earn on that shift. This can be undermined by challenging the facts. This can be done by asking at how these facts were arrived at, any assumptions break the story.</a:t>
            </a:r>
          </a:p>
          <a:p>
            <a:r>
              <a:rPr lang="en-GB" sz="1200" kern="1200" dirty="0">
                <a:solidFill>
                  <a:schemeClr val="tx1"/>
                </a:solidFill>
                <a:effectLst/>
                <a:latin typeface="+mn-lt"/>
                <a:ea typeface="+mn-ea"/>
                <a:cs typeface="+mn-cs"/>
              </a:rPr>
              <a:t>Use positive rather than negative language: instead of saying "You're wrong about this", say "That's true, however ...", "That's an excellent idea, but if we look more deeply ....." or "I agree with what you say but have you considered ....".</a:t>
            </a:r>
          </a:p>
          <a:p>
            <a:r>
              <a:rPr lang="en-GB" sz="1200" kern="1200" dirty="0">
                <a:solidFill>
                  <a:schemeClr val="tx1"/>
                </a:solidFill>
                <a:effectLst/>
                <a:latin typeface="+mn-lt"/>
                <a:ea typeface="+mn-ea"/>
                <a:cs typeface="+mn-cs"/>
              </a:rPr>
              <a:t>Stating your case, is it going to be a business case, one of fairness, a moral one or a bit of each?</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01122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more you know someone, the more you’re able to communicate effectively with them.</a:t>
            </a:r>
          </a:p>
          <a:p>
            <a:r>
              <a:rPr lang="en-GB" sz="1200" kern="1200" dirty="0">
                <a:solidFill>
                  <a:schemeClr val="tx1"/>
                </a:solidFill>
                <a:effectLst/>
                <a:latin typeface="+mn-lt"/>
                <a:ea typeface="+mn-ea"/>
                <a:cs typeface="+mn-cs"/>
              </a:rPr>
              <a:t>Especially new contacts may not have worked with unions before – they’ll be worried you’re going to out-smart them! Ask reps how they would start a negotiation process</a:t>
            </a:r>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102083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Spend 5 mins going through the statements on page 33 and ask for feedback as to how they could build some bridges between the two.</a:t>
            </a:r>
            <a:r>
              <a:rPr lang="en-GB" dirty="0">
                <a:effectLst/>
              </a:rPr>
              <a:t> </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9808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r>
              <a:rPr lang="en-GB" sz="1200" b="1" kern="1200" dirty="0">
                <a:solidFill>
                  <a:schemeClr val="tx1"/>
                </a:solidFill>
                <a:effectLst/>
                <a:latin typeface="+mn-lt"/>
                <a:ea typeface="+mn-ea"/>
                <a:cs typeface="+mn-cs"/>
              </a:rPr>
              <a:t>In the meeting: </a:t>
            </a:r>
            <a:r>
              <a:rPr lang="en-GB" sz="1200" kern="1200" dirty="0">
                <a:solidFill>
                  <a:schemeClr val="tx1"/>
                </a:solidFill>
                <a:effectLst/>
                <a:latin typeface="+mn-lt"/>
                <a:ea typeface="+mn-ea"/>
                <a:cs typeface="+mn-cs"/>
              </a:rPr>
              <a:t>A few dos and don’ts to remind them about professionalism and discretion. </a:t>
            </a:r>
          </a:p>
          <a:p>
            <a:r>
              <a:rPr lang="en-GB" sz="1200" b="1" kern="1200" dirty="0">
                <a:solidFill>
                  <a:schemeClr val="tx1"/>
                </a:solidFill>
                <a:effectLst/>
                <a:latin typeface="+mn-lt"/>
                <a:ea typeface="+mn-ea"/>
                <a:cs typeface="+mn-cs"/>
              </a:rPr>
              <a:t>Key points: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they’re there to get a deal, not to ‘have their say’</a:t>
            </a:r>
          </a:p>
          <a:p>
            <a:r>
              <a:rPr lang="en-GB" sz="1200" kern="1200" dirty="0">
                <a:solidFill>
                  <a:schemeClr val="tx1"/>
                </a:solidFill>
                <a:effectLst/>
                <a:latin typeface="+mn-lt"/>
                <a:ea typeface="+mn-ea"/>
                <a:cs typeface="+mn-cs"/>
              </a:rPr>
              <a:t>employer negotiators are people too – not the embodiment of evil</a:t>
            </a:r>
          </a:p>
          <a:p>
            <a:r>
              <a:rPr lang="en-GB" sz="1200" kern="1200" dirty="0">
                <a:solidFill>
                  <a:schemeClr val="tx1"/>
                </a:solidFill>
                <a:effectLst/>
                <a:latin typeface="+mn-lt"/>
                <a:ea typeface="+mn-ea"/>
                <a:cs typeface="+mn-cs"/>
              </a:rPr>
              <a:t>going off at the deep end should only happen if planned in advance</a:t>
            </a:r>
          </a:p>
          <a:p>
            <a:r>
              <a:rPr lang="en-GB" sz="1200" kern="1200" dirty="0">
                <a:solidFill>
                  <a:schemeClr val="tx1"/>
                </a:solidFill>
                <a:effectLst/>
                <a:latin typeface="+mn-lt"/>
                <a:ea typeface="+mn-ea"/>
                <a:cs typeface="+mn-cs"/>
              </a:rPr>
              <a:t>The ‘other side’ are sometimes members! – does that influence negotiations? How?</a:t>
            </a:r>
          </a:p>
          <a:p>
            <a:r>
              <a:rPr lang="en-GB" sz="1200" kern="1200" dirty="0">
                <a:solidFill>
                  <a:schemeClr val="tx1"/>
                </a:solidFill>
                <a:effectLst/>
                <a:latin typeface="+mn-lt"/>
                <a:ea typeface="+mn-ea"/>
                <a:cs typeface="+mn-cs"/>
              </a:rPr>
              <a:t>Feelings will influence possible outcomes – so don’t let things get personal</a:t>
            </a:r>
          </a:p>
          <a:p>
            <a:r>
              <a:rPr lang="en-GB" sz="1200" kern="1200" dirty="0">
                <a:solidFill>
                  <a:schemeClr val="tx1"/>
                </a:solidFill>
                <a:effectLst/>
                <a:latin typeface="+mn-lt"/>
                <a:ea typeface="+mn-ea"/>
                <a:cs typeface="+mn-cs"/>
              </a:rPr>
              <a:t>It’s the other side’s job to deliver – just as it’s ours</a:t>
            </a:r>
          </a:p>
          <a:p>
            <a:r>
              <a:rPr lang="en-GB" sz="1200" kern="1200" dirty="0">
                <a:solidFill>
                  <a:schemeClr val="tx1"/>
                </a:solidFill>
                <a:effectLst/>
                <a:latin typeface="+mn-lt"/>
                <a:ea typeface="+mn-ea"/>
                <a:cs typeface="+mn-cs"/>
              </a:rPr>
              <a:t>Support is bankable – improves relationship and can be traded</a:t>
            </a:r>
          </a:p>
          <a:p>
            <a:r>
              <a:rPr lang="en-GB" sz="1200" kern="1200" dirty="0">
                <a:solidFill>
                  <a:schemeClr val="tx1"/>
                </a:solidFill>
                <a:effectLst/>
                <a:latin typeface="+mn-lt"/>
                <a:ea typeface="+mn-ea"/>
                <a:cs typeface="+mn-cs"/>
              </a:rPr>
              <a:t>Part of ongoing dialogue – so always has consequences, and they matter</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Be professional: </a:t>
            </a:r>
            <a:r>
              <a:rPr lang="en-GB" sz="1200" kern="1200" dirty="0">
                <a:solidFill>
                  <a:schemeClr val="tx1"/>
                </a:solidFill>
                <a:effectLst/>
                <a:latin typeface="+mn-lt"/>
                <a:ea typeface="+mn-ea"/>
                <a:cs typeface="+mn-cs"/>
              </a:rPr>
              <a:t>You are representing members and should be done professionally and with discretion. Decide on your team roles and stick to them.</a:t>
            </a:r>
          </a:p>
          <a:p>
            <a:pPr lvl="0"/>
            <a:r>
              <a:rPr lang="en-GB" sz="1200" b="1" kern="1200" dirty="0">
                <a:solidFill>
                  <a:schemeClr val="tx1"/>
                </a:solidFill>
                <a:effectLst/>
                <a:latin typeface="+mn-lt"/>
                <a:ea typeface="+mn-ea"/>
                <a:cs typeface="+mn-cs"/>
              </a:rPr>
              <a:t>Challenge the other side’s behaviour: </a:t>
            </a:r>
            <a:r>
              <a:rPr lang="en-GB" sz="1200" kern="1200" dirty="0">
                <a:solidFill>
                  <a:schemeClr val="tx1"/>
                </a:solidFill>
                <a:effectLst/>
                <a:latin typeface="+mn-lt"/>
                <a:ea typeface="+mn-ea"/>
                <a:cs typeface="+mn-cs"/>
              </a:rPr>
              <a:t>They are there to get a deal, not to ‘have their say’. Constant interruptions should be challenged, such as receiving phone calls in the meeting or not letting you get through your claim without interruption.</a:t>
            </a:r>
          </a:p>
          <a:p>
            <a:pPr lvl="0"/>
            <a:r>
              <a:rPr lang="en-GB" sz="1200" b="1" kern="1200" dirty="0">
                <a:solidFill>
                  <a:schemeClr val="tx1"/>
                </a:solidFill>
                <a:effectLst/>
                <a:latin typeface="+mn-lt"/>
                <a:ea typeface="+mn-ea"/>
                <a:cs typeface="+mn-cs"/>
              </a:rPr>
              <a:t>Refuse to be intimidated! </a:t>
            </a:r>
            <a:r>
              <a:rPr lang="en-GB" sz="1200" kern="1200" dirty="0">
                <a:solidFill>
                  <a:schemeClr val="tx1"/>
                </a:solidFill>
                <a:effectLst/>
                <a:latin typeface="+mn-lt"/>
                <a:ea typeface="+mn-ea"/>
                <a:cs typeface="+mn-cs"/>
              </a:rPr>
              <a:t>Even when the odds are most unlikely, few situations are rigidly fixed. If you don't ask, you won't get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Never assume you know how events are going to play out, what the other side wants, or how they will react. Always expect the unexpected.</a:t>
            </a:r>
          </a:p>
          <a:p>
            <a:pPr lvl="0"/>
            <a:r>
              <a:rPr lang="en-GB" sz="1200" b="1" kern="1200" dirty="0">
                <a:solidFill>
                  <a:schemeClr val="tx1"/>
                </a:solidFill>
                <a:effectLst/>
                <a:latin typeface="+mn-lt"/>
                <a:ea typeface="+mn-ea"/>
                <a:cs typeface="+mn-cs"/>
              </a:rPr>
              <a:t>Never be afraid to ask:  </a:t>
            </a:r>
            <a:r>
              <a:rPr lang="en-GB" sz="1200" kern="1200" dirty="0">
                <a:solidFill>
                  <a:schemeClr val="tx1"/>
                </a:solidFill>
                <a:effectLst/>
                <a:latin typeface="+mn-lt"/>
                <a:ea typeface="+mn-ea"/>
                <a:cs typeface="+mn-cs"/>
              </a:rPr>
              <a:t>Let the other side say "no" for themselves. But when you ask for something, be prepared that you may have to give up something in return.</a:t>
            </a:r>
          </a:p>
          <a:p>
            <a:pPr lvl="0"/>
            <a:r>
              <a:rPr lang="en-GB" sz="1200" b="1" kern="1200" dirty="0">
                <a:solidFill>
                  <a:schemeClr val="tx1"/>
                </a:solidFill>
                <a:effectLst/>
                <a:latin typeface="+mn-lt"/>
                <a:ea typeface="+mn-ea"/>
                <a:cs typeface="+mn-cs"/>
              </a:rPr>
              <a:t>Don't get personal: </a:t>
            </a:r>
            <a:r>
              <a:rPr lang="en-GB" sz="1200" kern="1200" dirty="0">
                <a:solidFill>
                  <a:schemeClr val="tx1"/>
                </a:solidFill>
                <a:effectLst/>
                <a:latin typeface="+mn-lt"/>
                <a:ea typeface="+mn-ea"/>
                <a:cs typeface="+mn-cs"/>
              </a:rPr>
              <a:t> Steer clear of personal antagonism in your negotiations. Be alert to personal agendas, both yours and the other sides. Resist the temptation to bring up the past as you deal with the present.</a:t>
            </a:r>
          </a:p>
          <a:p>
            <a:pPr lvl="0"/>
            <a:r>
              <a:rPr lang="en-GB" sz="1200" b="1" kern="1200" dirty="0">
                <a:solidFill>
                  <a:schemeClr val="tx1"/>
                </a:solidFill>
                <a:effectLst/>
                <a:latin typeface="+mn-lt"/>
                <a:ea typeface="+mn-ea"/>
                <a:cs typeface="+mn-cs"/>
              </a:rPr>
              <a:t>Build up trust:</a:t>
            </a:r>
            <a:r>
              <a:rPr lang="en-GB" sz="1200" kern="1200" dirty="0">
                <a:solidFill>
                  <a:schemeClr val="tx1"/>
                </a:solidFill>
                <a:effectLst/>
                <a:latin typeface="+mn-lt"/>
                <a:ea typeface="+mn-ea"/>
                <a:cs typeface="+mn-cs"/>
              </a:rPr>
              <a:t> Good faith breaks down for several reasons: Innocent misunderstandings; Perceived dishonesty; Negligence and irresponsibility; Fear. Always clarify the reasons for your actions and position, don't assume the other side knows. Mean what you say and say what you mean. If you make a mistake admit it. If you say you will do something, do it and in the time, you say you will. Respect confidences and the other side. Ease any fears that can be identified.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different type of conflicts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One-sided: only one side has a request e.g. asking for flexible working</a:t>
            </a:r>
          </a:p>
          <a:p>
            <a:pPr lvl="0"/>
            <a:r>
              <a:rPr lang="en-GB" sz="1200" kern="1200" dirty="0">
                <a:solidFill>
                  <a:schemeClr val="tx1"/>
                </a:solidFill>
                <a:effectLst/>
                <a:latin typeface="+mn-lt"/>
                <a:ea typeface="+mn-ea"/>
                <a:cs typeface="+mn-cs"/>
              </a:rPr>
              <a:t>Two-sided: each side has an objective and no agreement can be reached until both are satisfied</a:t>
            </a:r>
          </a:p>
          <a:p>
            <a:pPr lvl="0"/>
            <a:r>
              <a:rPr lang="en-GB" sz="1200" kern="1200" dirty="0">
                <a:solidFill>
                  <a:schemeClr val="tx1"/>
                </a:solidFill>
                <a:effectLst/>
                <a:latin typeface="+mn-lt"/>
                <a:ea typeface="+mn-ea"/>
                <a:cs typeface="+mn-cs"/>
              </a:rPr>
              <a:t>Personal grievance: conflict arises from acts of individual volition</a:t>
            </a:r>
          </a:p>
          <a:p>
            <a:pPr lvl="0"/>
            <a:r>
              <a:rPr lang="en-GB" sz="1200" kern="1200" dirty="0">
                <a:solidFill>
                  <a:schemeClr val="tx1"/>
                </a:solidFill>
                <a:effectLst/>
                <a:latin typeface="+mn-lt"/>
                <a:ea typeface="+mn-ea"/>
                <a:cs typeface="+mn-cs"/>
              </a:rPr>
              <a:t>Systemic: disagreements are the results of the different organisational agendas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e.g. Management want to increase profit and union want to safeguard the workers terms and conditions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159939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r>
              <a:rPr lang="en-GB" sz="1200" kern="1200" dirty="0">
                <a:solidFill>
                  <a:schemeClr val="tx1"/>
                </a:solidFill>
                <a:effectLst/>
                <a:latin typeface="+mn-lt"/>
                <a:ea typeface="+mn-ea"/>
                <a:cs typeface="+mn-cs"/>
              </a:rPr>
              <a:t>It is important that reps find out the other sides position by probing and getting the other side to explain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6360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78" y="0"/>
            <a:ext cx="8419108" cy="6858000"/>
          </a:xfrm>
        </p:spPr>
        <p:txBody>
          <a:bodyPr anchor="t">
            <a:normAutofit/>
          </a:bodyPr>
          <a:lstStyle/>
          <a:p>
            <a:br>
              <a:rPr lang="en-GB" sz="3000" dirty="0"/>
            </a:br>
            <a:r>
              <a:rPr lang="en-GB" sz="3000" dirty="0"/>
              <a:t>Activity D: Picking a team</a:t>
            </a:r>
          </a:p>
        </p:txBody>
      </p:sp>
      <p:sp>
        <p:nvSpPr>
          <p:cNvPr id="3" name="Content Placeholder 2"/>
          <p:cNvSpPr>
            <a:spLocks noGrp="1"/>
          </p:cNvSpPr>
          <p:nvPr>
            <p:ph idx="1"/>
          </p:nvPr>
        </p:nvSpPr>
        <p:spPr>
          <a:xfrm>
            <a:off x="760077" y="0"/>
            <a:ext cx="7238834" cy="6858000"/>
          </a:xfrm>
        </p:spPr>
        <p:txBody>
          <a:bodyPr anchor="ctr">
            <a:normAutofit/>
          </a:bodyPr>
          <a:lstStyle/>
          <a:p>
            <a:r>
              <a:rPr lang="en-GB" sz="2500" dirty="0"/>
              <a:t>In your groups and from your scores, pick the roles that best suit you. </a:t>
            </a:r>
          </a:p>
          <a:p>
            <a:r>
              <a:rPr lang="en-GB" sz="2500" dirty="0"/>
              <a:t>The higher scorers in listening should be the Observer, the higher scorers in planning should be the Task Manager, and the overall highest scorers should be the Leaders. </a:t>
            </a:r>
          </a:p>
        </p:txBody>
      </p:sp>
    </p:spTree>
    <p:extLst>
      <p:ext uri="{BB962C8B-B14F-4D97-AF65-F5344CB8AC3E}">
        <p14:creationId xmlns:p14="http://schemas.microsoft.com/office/powerpoint/2010/main" val="29199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558" y="0"/>
            <a:ext cx="7283705" cy="6858000"/>
          </a:xfrm>
        </p:spPr>
        <p:txBody>
          <a:bodyPr anchor="ctr">
            <a:normAutofit/>
          </a:bodyPr>
          <a:lstStyle/>
          <a:p>
            <a:r>
              <a:rPr lang="en-GB" sz="2500" b="1" dirty="0"/>
              <a:t>Persuading</a:t>
            </a:r>
            <a:r>
              <a:rPr lang="en-GB" sz="2500" dirty="0"/>
              <a:t> involves being able to convince others to take appropriate action.</a:t>
            </a:r>
          </a:p>
          <a:p>
            <a:endParaRPr lang="en-GB" sz="2500" b="1" dirty="0"/>
          </a:p>
          <a:p>
            <a:r>
              <a:rPr lang="en-GB" sz="2500" b="1" dirty="0"/>
              <a:t>Negotiating</a:t>
            </a:r>
            <a:r>
              <a:rPr lang="en-GB" sz="2500" dirty="0"/>
              <a:t> involves being able to discuss and reach a mutually satisfactory agreement.</a:t>
            </a:r>
          </a:p>
          <a:p>
            <a:endParaRPr lang="en-GB" sz="2500" b="1" dirty="0"/>
          </a:p>
          <a:p>
            <a:r>
              <a:rPr lang="en-GB" sz="2500" b="1" dirty="0"/>
              <a:t>Influencing</a:t>
            </a:r>
            <a:r>
              <a:rPr lang="en-GB" sz="2500" dirty="0"/>
              <a:t> encompasses both of these.</a:t>
            </a:r>
          </a:p>
        </p:txBody>
      </p:sp>
      <p:sp>
        <p:nvSpPr>
          <p:cNvPr id="4" name="Title 1"/>
          <p:cNvSpPr>
            <a:spLocks noGrp="1"/>
          </p:cNvSpPr>
          <p:nvPr>
            <p:ph type="title"/>
          </p:nvPr>
        </p:nvSpPr>
        <p:spPr>
          <a:xfrm>
            <a:off x="833033" y="0"/>
            <a:ext cx="7169742" cy="6858000"/>
          </a:xfrm>
        </p:spPr>
        <p:txBody>
          <a:bodyPr anchor="t">
            <a:normAutofit/>
          </a:bodyPr>
          <a:lstStyle/>
          <a:p>
            <a:br>
              <a:rPr lang="en-GB" sz="3000" dirty="0"/>
            </a:br>
            <a:r>
              <a:rPr lang="en-GB" sz="3000" dirty="0"/>
              <a:t>Summary</a:t>
            </a:r>
          </a:p>
        </p:txBody>
      </p:sp>
    </p:spTree>
    <p:extLst>
      <p:ext uri="{BB962C8B-B14F-4D97-AF65-F5344CB8AC3E}">
        <p14:creationId xmlns:p14="http://schemas.microsoft.com/office/powerpoint/2010/main" val="126636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36" y="0"/>
            <a:ext cx="6308662" cy="6857999"/>
          </a:xfrm>
        </p:spPr>
        <p:txBody>
          <a:bodyPr anchor="t">
            <a:noAutofit/>
          </a:bodyPr>
          <a:lstStyle/>
          <a:p>
            <a:br>
              <a:rPr lang="en-GB" sz="3000" dirty="0"/>
            </a:br>
            <a:r>
              <a:rPr lang="en-GB" sz="3000" dirty="0"/>
              <a:t>Creating Win-Win</a:t>
            </a:r>
          </a:p>
        </p:txBody>
      </p:sp>
      <p:sp>
        <p:nvSpPr>
          <p:cNvPr id="3" name="Content Placeholder 2"/>
          <p:cNvSpPr>
            <a:spLocks noGrp="1"/>
          </p:cNvSpPr>
          <p:nvPr>
            <p:ph idx="1"/>
          </p:nvPr>
        </p:nvSpPr>
        <p:spPr>
          <a:xfrm>
            <a:off x="694649" y="208547"/>
            <a:ext cx="7326404" cy="6649452"/>
          </a:xfrm>
        </p:spPr>
        <p:txBody>
          <a:bodyPr anchor="ctr">
            <a:normAutofit/>
          </a:bodyPr>
          <a:lstStyle/>
          <a:p>
            <a:r>
              <a:rPr lang="en-GB" sz="2500" dirty="0"/>
              <a:t>Understand their world</a:t>
            </a:r>
          </a:p>
          <a:p>
            <a:r>
              <a:rPr lang="en-GB" sz="2500" dirty="0"/>
              <a:t>Sound consensual and reasonable</a:t>
            </a:r>
          </a:p>
          <a:p>
            <a:r>
              <a:rPr lang="en-GB" sz="2500" dirty="0"/>
              <a:t>Talk different viewpoints (not ‘interests’)</a:t>
            </a:r>
          </a:p>
          <a:p>
            <a:r>
              <a:rPr lang="en-GB" sz="2500" dirty="0"/>
              <a:t>Identify advantages of your alternatives</a:t>
            </a:r>
          </a:p>
          <a:p>
            <a:r>
              <a:rPr lang="en-GB" sz="2500" dirty="0"/>
              <a:t>Focus on the outcomes, not the problem</a:t>
            </a:r>
          </a:p>
          <a:p>
            <a:r>
              <a:rPr lang="en-GB" sz="2500" dirty="0"/>
              <a:t>Find reasons for them (and you) to move...</a:t>
            </a:r>
          </a:p>
          <a:p>
            <a:r>
              <a:rPr lang="en-GB" sz="2500" dirty="0"/>
              <a:t>...e.g. changed circumstances (internal/external)</a:t>
            </a:r>
          </a:p>
          <a:p>
            <a:r>
              <a:rPr lang="en-GB" sz="2500" dirty="0"/>
              <a:t>If you get concessions, let them take credit</a:t>
            </a:r>
          </a:p>
        </p:txBody>
      </p:sp>
    </p:spTree>
    <p:extLst>
      <p:ext uri="{BB962C8B-B14F-4D97-AF65-F5344CB8AC3E}">
        <p14:creationId xmlns:p14="http://schemas.microsoft.com/office/powerpoint/2010/main" val="147488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797" y="0"/>
            <a:ext cx="6314763" cy="6858000"/>
          </a:xfrm>
        </p:spPr>
        <p:txBody>
          <a:bodyPr anchor="t">
            <a:normAutofit/>
          </a:bodyPr>
          <a:lstStyle/>
          <a:p>
            <a:br>
              <a:rPr lang="en-GB" sz="3000" dirty="0"/>
            </a:br>
            <a:r>
              <a:rPr lang="en-GB" sz="3000" dirty="0"/>
              <a:t>Practical tips</a:t>
            </a:r>
          </a:p>
        </p:txBody>
      </p:sp>
      <p:sp>
        <p:nvSpPr>
          <p:cNvPr id="3" name="Content Placeholder 2"/>
          <p:cNvSpPr>
            <a:spLocks noGrp="1"/>
          </p:cNvSpPr>
          <p:nvPr>
            <p:ph idx="1"/>
          </p:nvPr>
        </p:nvSpPr>
        <p:spPr>
          <a:xfrm>
            <a:off x="819797" y="433136"/>
            <a:ext cx="8179824" cy="6424863"/>
          </a:xfrm>
        </p:spPr>
        <p:txBody>
          <a:bodyPr anchor="ctr">
            <a:normAutofit/>
          </a:bodyPr>
          <a:lstStyle/>
          <a:p>
            <a:r>
              <a:rPr lang="en-GB" sz="2500" dirty="0"/>
              <a:t>Keep it clear and simple</a:t>
            </a:r>
          </a:p>
          <a:p>
            <a:r>
              <a:rPr lang="en-GB" sz="2500" dirty="0"/>
              <a:t>Avoid confrontation as a starting point</a:t>
            </a:r>
          </a:p>
          <a:p>
            <a:r>
              <a:rPr lang="en-GB" sz="2500" dirty="0"/>
              <a:t>Think through their likely position/responses in advance</a:t>
            </a:r>
          </a:p>
          <a:p>
            <a:r>
              <a:rPr lang="en-GB" sz="2500" dirty="0"/>
              <a:t>Don’t waste time on less important issues</a:t>
            </a:r>
          </a:p>
          <a:p>
            <a:r>
              <a:rPr lang="en-GB" sz="2500" dirty="0"/>
              <a:t>Use side-talks/adjournments to try out alternative approaches</a:t>
            </a:r>
          </a:p>
          <a:p>
            <a:r>
              <a:rPr lang="en-GB" sz="2500" dirty="0"/>
              <a:t>Be straightforward – remember to build trust</a:t>
            </a:r>
          </a:p>
          <a:p>
            <a:r>
              <a:rPr lang="en-GB" sz="2500" dirty="0"/>
              <a:t>Don’t try and force a public climb-down</a:t>
            </a:r>
          </a:p>
          <a:p>
            <a:r>
              <a:rPr lang="en-GB" sz="2500" dirty="0"/>
              <a:t>Don’t spoil a win by rubbing their noses in it</a:t>
            </a:r>
          </a:p>
          <a:p>
            <a:r>
              <a:rPr lang="en-GB" sz="2500" dirty="0"/>
              <a:t>Make </a:t>
            </a:r>
            <a:r>
              <a:rPr lang="en-GB" sz="2500" i="1" dirty="0"/>
              <a:t>an</a:t>
            </a:r>
            <a:r>
              <a:rPr lang="en-GB" sz="2500" dirty="0"/>
              <a:t> agreement – not your last agreement!</a:t>
            </a:r>
          </a:p>
        </p:txBody>
      </p:sp>
    </p:spTree>
    <p:extLst>
      <p:ext uri="{BB962C8B-B14F-4D97-AF65-F5344CB8AC3E}">
        <p14:creationId xmlns:p14="http://schemas.microsoft.com/office/powerpoint/2010/main" val="48131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36" y="0"/>
            <a:ext cx="6308662" cy="6857999"/>
          </a:xfrm>
        </p:spPr>
        <p:txBody>
          <a:bodyPr anchor="t">
            <a:noAutofit/>
          </a:bodyPr>
          <a:lstStyle/>
          <a:p>
            <a:br>
              <a:rPr lang="en-GB" sz="3000" dirty="0"/>
            </a:br>
            <a:r>
              <a:rPr lang="en-GB" sz="3000" dirty="0"/>
              <a:t>Creating Win-Win</a:t>
            </a:r>
          </a:p>
        </p:txBody>
      </p:sp>
      <p:sp>
        <p:nvSpPr>
          <p:cNvPr id="3" name="Content Placeholder 2"/>
          <p:cNvSpPr>
            <a:spLocks noGrp="1"/>
          </p:cNvSpPr>
          <p:nvPr>
            <p:ph idx="1"/>
          </p:nvPr>
        </p:nvSpPr>
        <p:spPr>
          <a:xfrm>
            <a:off x="694649" y="208547"/>
            <a:ext cx="7326404" cy="6649452"/>
          </a:xfrm>
        </p:spPr>
        <p:txBody>
          <a:bodyPr anchor="ctr">
            <a:normAutofit/>
          </a:bodyPr>
          <a:lstStyle/>
          <a:p>
            <a:r>
              <a:rPr lang="en-GB" sz="2500" dirty="0"/>
              <a:t>Understand their world</a:t>
            </a:r>
          </a:p>
          <a:p>
            <a:r>
              <a:rPr lang="en-GB" sz="2500" dirty="0"/>
              <a:t>Sound consensual and reasonable</a:t>
            </a:r>
          </a:p>
          <a:p>
            <a:r>
              <a:rPr lang="en-GB" sz="2500" dirty="0"/>
              <a:t>Talk different viewpoints (not ‘interests’)</a:t>
            </a:r>
          </a:p>
          <a:p>
            <a:r>
              <a:rPr lang="en-GB" sz="2500" dirty="0"/>
              <a:t>Identify advantages of your alternatives</a:t>
            </a:r>
          </a:p>
          <a:p>
            <a:r>
              <a:rPr lang="en-GB" sz="2500" dirty="0"/>
              <a:t>Focus on the outcomes, not the problem</a:t>
            </a:r>
          </a:p>
          <a:p>
            <a:r>
              <a:rPr lang="en-GB" sz="2500" dirty="0"/>
              <a:t>Find reasons for them (and you) to move...</a:t>
            </a:r>
          </a:p>
          <a:p>
            <a:r>
              <a:rPr lang="en-GB" sz="2500" dirty="0"/>
              <a:t>...e.g. changed circumstances (internal/external)</a:t>
            </a:r>
          </a:p>
          <a:p>
            <a:r>
              <a:rPr lang="en-GB" sz="2500" dirty="0"/>
              <a:t>If you get concessions, let them take credit</a:t>
            </a:r>
          </a:p>
          <a:p>
            <a:r>
              <a:rPr lang="en-GB" sz="2500" dirty="0"/>
              <a:t>Don’t try and force a climb down</a:t>
            </a:r>
          </a:p>
        </p:txBody>
      </p:sp>
    </p:spTree>
    <p:extLst>
      <p:ext uri="{BB962C8B-B14F-4D97-AF65-F5344CB8AC3E}">
        <p14:creationId xmlns:p14="http://schemas.microsoft.com/office/powerpoint/2010/main" val="3181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245" y="0"/>
            <a:ext cx="5846750" cy="6857999"/>
          </a:xfrm>
        </p:spPr>
        <p:txBody>
          <a:bodyPr anchor="t">
            <a:noAutofit/>
          </a:bodyPr>
          <a:lstStyle/>
          <a:p>
            <a:br>
              <a:rPr lang="en-GB" sz="3000" dirty="0"/>
            </a:br>
            <a:r>
              <a:rPr lang="en-GB" sz="3000" dirty="0"/>
              <a:t>WIFTA and BATNA</a:t>
            </a:r>
          </a:p>
        </p:txBody>
      </p:sp>
      <p:sp>
        <p:nvSpPr>
          <p:cNvPr id="3" name="Content Placeholder 2"/>
          <p:cNvSpPr>
            <a:spLocks noGrp="1"/>
          </p:cNvSpPr>
          <p:nvPr>
            <p:ph idx="1"/>
          </p:nvPr>
        </p:nvSpPr>
        <p:spPr>
          <a:xfrm>
            <a:off x="731962" y="1"/>
            <a:ext cx="6971072" cy="6858000"/>
          </a:xfrm>
        </p:spPr>
        <p:txBody>
          <a:bodyPr anchor="ctr">
            <a:normAutofit/>
          </a:bodyPr>
          <a:lstStyle/>
          <a:p>
            <a:r>
              <a:rPr lang="en-GB" sz="2500" b="1" dirty="0"/>
              <a:t>W</a:t>
            </a:r>
            <a:r>
              <a:rPr lang="en-GB" sz="2500" dirty="0"/>
              <a:t>hat </a:t>
            </a:r>
            <a:r>
              <a:rPr lang="en-GB" sz="2500" b="1" dirty="0"/>
              <a:t>I</a:t>
            </a:r>
            <a:r>
              <a:rPr lang="en-GB" sz="2500" dirty="0"/>
              <a:t>f you </a:t>
            </a:r>
            <a:r>
              <a:rPr lang="en-GB" sz="2500" b="1" dirty="0"/>
              <a:t>F</a:t>
            </a:r>
            <a:r>
              <a:rPr lang="en-GB" sz="2500" dirty="0"/>
              <a:t>ail </a:t>
            </a:r>
            <a:r>
              <a:rPr lang="en-GB" sz="2500" b="1" dirty="0"/>
              <a:t>T</a:t>
            </a:r>
            <a:r>
              <a:rPr lang="en-GB" sz="2500" dirty="0"/>
              <a:t>o </a:t>
            </a:r>
            <a:r>
              <a:rPr lang="en-GB" sz="2500" b="1" dirty="0"/>
              <a:t>A</a:t>
            </a:r>
            <a:r>
              <a:rPr lang="en-GB" sz="2500" dirty="0"/>
              <a:t>gree?</a:t>
            </a:r>
          </a:p>
          <a:p>
            <a:r>
              <a:rPr lang="en-GB" sz="2500" dirty="0"/>
              <a:t>Alternatives – escalation/arbitration/implementation (check the recognition agreement</a:t>
            </a:r>
          </a:p>
          <a:p>
            <a:r>
              <a:rPr lang="en-GB" sz="2500" dirty="0"/>
              <a:t>What are the advantages and risks?</a:t>
            </a:r>
          </a:p>
          <a:p>
            <a:r>
              <a:rPr lang="en-GB" sz="2500" dirty="0"/>
              <a:t>Think beyond this issue, to future negotiations</a:t>
            </a:r>
          </a:p>
          <a:p>
            <a:r>
              <a:rPr lang="en-GB" sz="2500" dirty="0"/>
              <a:t>Industrial action?</a:t>
            </a:r>
          </a:p>
          <a:p>
            <a:r>
              <a:rPr lang="en-GB" sz="2500" dirty="0"/>
              <a:t>Is the employer actually forcing your hand?</a:t>
            </a:r>
          </a:p>
          <a:p>
            <a:r>
              <a:rPr lang="en-GB" sz="2500" b="1" dirty="0"/>
              <a:t>B</a:t>
            </a:r>
            <a:r>
              <a:rPr lang="en-GB" sz="2500" dirty="0"/>
              <a:t>est </a:t>
            </a:r>
            <a:r>
              <a:rPr lang="en-GB" sz="2500" b="1" dirty="0"/>
              <a:t>A</a:t>
            </a:r>
            <a:r>
              <a:rPr lang="en-GB" sz="2500" dirty="0"/>
              <a:t>lternative </a:t>
            </a:r>
            <a:r>
              <a:rPr lang="en-GB" sz="2500" b="1" dirty="0"/>
              <a:t>T</a:t>
            </a:r>
            <a:r>
              <a:rPr lang="en-GB" sz="2500" dirty="0"/>
              <a:t>o </a:t>
            </a:r>
            <a:r>
              <a:rPr lang="en-GB" sz="2500" b="1" dirty="0"/>
              <a:t>N</a:t>
            </a:r>
            <a:r>
              <a:rPr lang="en-GB" sz="2500" dirty="0"/>
              <a:t>egotiated </a:t>
            </a:r>
            <a:r>
              <a:rPr lang="en-GB" sz="2500" b="1" dirty="0"/>
              <a:t>A</a:t>
            </a:r>
            <a:r>
              <a:rPr lang="en-GB" sz="2500" dirty="0"/>
              <a:t>greement</a:t>
            </a:r>
          </a:p>
          <a:p>
            <a:r>
              <a:rPr lang="en-GB" sz="2500" dirty="0"/>
              <a:t>Define yours in advance – control the outcome</a:t>
            </a:r>
            <a:endParaRPr lang="en-GB" dirty="0"/>
          </a:p>
        </p:txBody>
      </p:sp>
    </p:spTree>
    <p:extLst>
      <p:ext uri="{BB962C8B-B14F-4D97-AF65-F5344CB8AC3E}">
        <p14:creationId xmlns:p14="http://schemas.microsoft.com/office/powerpoint/2010/main" val="115706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64" y="0"/>
            <a:ext cx="6703472" cy="6858000"/>
          </a:xfrm>
        </p:spPr>
        <p:txBody>
          <a:bodyPr anchor="t">
            <a:normAutofit/>
          </a:bodyPr>
          <a:lstStyle/>
          <a:p>
            <a:br>
              <a:rPr lang="en-GB" sz="3000" dirty="0"/>
            </a:br>
            <a:r>
              <a:rPr lang="en-GB" sz="3000" dirty="0"/>
              <a:t>Activity F: Tactics</a:t>
            </a:r>
          </a:p>
        </p:txBody>
      </p:sp>
      <p:sp>
        <p:nvSpPr>
          <p:cNvPr id="3" name="Content Placeholder 2"/>
          <p:cNvSpPr>
            <a:spLocks noGrp="1"/>
          </p:cNvSpPr>
          <p:nvPr>
            <p:ph idx="1"/>
          </p:nvPr>
        </p:nvSpPr>
        <p:spPr>
          <a:xfrm>
            <a:off x="703897" y="0"/>
            <a:ext cx="6703778" cy="6858000"/>
          </a:xfrm>
        </p:spPr>
        <p:txBody>
          <a:bodyPr anchor="ctr">
            <a:normAutofit/>
          </a:bodyPr>
          <a:lstStyle/>
          <a:p>
            <a:pPr marL="0" indent="0">
              <a:buNone/>
            </a:pPr>
            <a:r>
              <a:rPr lang="en-GB" sz="2500" dirty="0"/>
              <a:t>Look at the following tactics. In your groups, decide if you would use that tactic or challenge it if it was done to you.</a:t>
            </a:r>
            <a:endParaRPr lang="en-GB" sz="2500" dirty="0">
              <a:ea typeface="ＭＳ 明朝" charset="-128"/>
              <a:cs typeface="Times New Roman" charset="0"/>
            </a:endParaRPr>
          </a:p>
          <a:p>
            <a:pPr marL="285750" indent="-285750"/>
            <a:r>
              <a:rPr lang="en-GB" sz="2500" dirty="0">
                <a:ea typeface="ＭＳ 明朝" charset="-128"/>
                <a:cs typeface="Times New Roman" charset="0"/>
              </a:rPr>
              <a:t>Opening gambits</a:t>
            </a:r>
          </a:p>
          <a:p>
            <a:pPr marL="285750" indent="-285750"/>
            <a:r>
              <a:rPr lang="en-GB" sz="2500" dirty="0">
                <a:ea typeface="ＭＳ 明朝" charset="-128"/>
                <a:cs typeface="Times New Roman" charset="0"/>
              </a:rPr>
              <a:t>Winning the middle of a negotiation</a:t>
            </a:r>
          </a:p>
          <a:p>
            <a:pPr marL="285750" indent="-285750"/>
            <a:r>
              <a:rPr lang="en-GB" sz="2500" dirty="0">
                <a:ea typeface="ＭＳ 明朝" charset="-128"/>
                <a:cs typeface="Times New Roman" charset="0"/>
              </a:rPr>
              <a:t>Closing the deal</a:t>
            </a:r>
          </a:p>
        </p:txBody>
      </p:sp>
    </p:spTree>
    <p:extLst>
      <p:ext uri="{BB962C8B-B14F-4D97-AF65-F5344CB8AC3E}">
        <p14:creationId xmlns:p14="http://schemas.microsoft.com/office/powerpoint/2010/main" val="176332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76" y="0"/>
            <a:ext cx="8592471" cy="6858000"/>
          </a:xfrm>
        </p:spPr>
        <p:txBody>
          <a:bodyPr anchor="t">
            <a:normAutofit/>
          </a:bodyPr>
          <a:lstStyle/>
          <a:p>
            <a:br>
              <a:rPr lang="en-GB" sz="3000" dirty="0"/>
            </a:br>
            <a:r>
              <a:rPr lang="en-GB" sz="3000" dirty="0"/>
              <a:t>Activity I: Negotiations and your members</a:t>
            </a:r>
          </a:p>
        </p:txBody>
      </p:sp>
      <p:sp>
        <p:nvSpPr>
          <p:cNvPr id="3" name="Content Placeholder 2"/>
          <p:cNvSpPr>
            <a:spLocks noGrp="1"/>
          </p:cNvSpPr>
          <p:nvPr>
            <p:ph idx="1"/>
          </p:nvPr>
        </p:nvSpPr>
        <p:spPr>
          <a:xfrm>
            <a:off x="760077" y="0"/>
            <a:ext cx="7238834" cy="6858000"/>
          </a:xfrm>
        </p:spPr>
        <p:txBody>
          <a:bodyPr anchor="ctr">
            <a:normAutofit/>
          </a:bodyPr>
          <a:lstStyle/>
          <a:p>
            <a:r>
              <a:rPr lang="en-GB" sz="2500" dirty="0"/>
              <a:t>How can you keep members engaged with the union’s negotiating agenda?</a:t>
            </a:r>
          </a:p>
          <a:p>
            <a:r>
              <a:rPr lang="en-GB" sz="2500" dirty="0"/>
              <a:t>What are the advantages and disadvantages of communications and campaigns during the negotiations?</a:t>
            </a:r>
          </a:p>
          <a:p>
            <a:r>
              <a:rPr lang="en-GB" sz="2500" dirty="0"/>
              <a:t>What constraints or problems might you face in your efforts to keep members engaged with your negotiating agenda? </a:t>
            </a:r>
          </a:p>
          <a:p>
            <a:r>
              <a:rPr lang="en-GB" sz="2500" dirty="0"/>
              <a:t>What could you do to get around these?</a:t>
            </a:r>
          </a:p>
        </p:txBody>
      </p:sp>
    </p:spTree>
    <p:extLst>
      <p:ext uri="{BB962C8B-B14F-4D97-AF65-F5344CB8AC3E}">
        <p14:creationId xmlns:p14="http://schemas.microsoft.com/office/powerpoint/2010/main" val="65728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189" y="1"/>
            <a:ext cx="7972927" cy="6857995"/>
          </a:xfrm>
        </p:spPr>
        <p:txBody>
          <a:bodyPr anchor="t">
            <a:normAutofit/>
          </a:bodyPr>
          <a:lstStyle/>
          <a:p>
            <a:br>
              <a:rPr lang="en-GB" sz="3000" dirty="0"/>
            </a:br>
            <a:r>
              <a:rPr lang="en-GB" sz="3000" dirty="0"/>
              <a:t>Homework </a:t>
            </a:r>
            <a:br>
              <a:rPr lang="en-GB" sz="3000" dirty="0"/>
            </a:br>
            <a:r>
              <a:rPr lang="en-GB" sz="3000" dirty="0"/>
              <a:t>Activity J: Getting your message across</a:t>
            </a:r>
          </a:p>
        </p:txBody>
      </p:sp>
      <p:sp>
        <p:nvSpPr>
          <p:cNvPr id="3" name="Content Placeholder 2"/>
          <p:cNvSpPr>
            <a:spLocks noGrp="1"/>
          </p:cNvSpPr>
          <p:nvPr>
            <p:ph idx="1"/>
          </p:nvPr>
        </p:nvSpPr>
        <p:spPr>
          <a:xfrm>
            <a:off x="834189" y="1443789"/>
            <a:ext cx="7251032" cy="5414208"/>
          </a:xfrm>
        </p:spPr>
        <p:txBody>
          <a:bodyPr anchor="ctr">
            <a:normAutofit/>
          </a:bodyPr>
          <a:lstStyle/>
          <a:p>
            <a:pPr marL="0" indent="0">
              <a:buNone/>
            </a:pPr>
            <a:r>
              <a:rPr lang="en-GB" sz="2500" dirty="0"/>
              <a:t>Read the scenario and come up with a strategy </a:t>
            </a:r>
            <a:br>
              <a:rPr lang="en-GB" sz="2500" dirty="0"/>
            </a:br>
            <a:r>
              <a:rPr lang="en-GB" sz="2500" dirty="0"/>
              <a:t>to take to management.</a:t>
            </a:r>
          </a:p>
          <a:p>
            <a:r>
              <a:rPr lang="en-GB" sz="2500" dirty="0"/>
              <a:t>What do you need to know from members?</a:t>
            </a:r>
          </a:p>
          <a:p>
            <a:r>
              <a:rPr lang="en-GB" sz="2500" dirty="0"/>
              <a:t>How can you get this information?</a:t>
            </a:r>
          </a:p>
          <a:p>
            <a:r>
              <a:rPr lang="en-GB" sz="2500" dirty="0"/>
              <a:t>What will be your ‘foghorn message’ to management?</a:t>
            </a:r>
          </a:p>
          <a:p>
            <a:r>
              <a:rPr lang="en-GB" sz="2500" dirty="0"/>
              <a:t>How can members contribute to these negotiations?</a:t>
            </a:r>
          </a:p>
          <a:p>
            <a:pPr marL="0" indent="0">
              <a:buNone/>
            </a:pPr>
            <a:r>
              <a:rPr lang="en-GB" sz="2500" dirty="0"/>
              <a:t>Use the outline negotiating plan to formulate the upcoming meeting.</a:t>
            </a:r>
          </a:p>
          <a:p>
            <a:pPr marL="0" indent="0">
              <a:buNone/>
            </a:pPr>
            <a:endParaRPr lang="en-GB" dirty="0"/>
          </a:p>
        </p:txBody>
      </p:sp>
    </p:spTree>
    <p:extLst>
      <p:ext uri="{BB962C8B-B14F-4D97-AF65-F5344CB8AC3E}">
        <p14:creationId xmlns:p14="http://schemas.microsoft.com/office/powerpoint/2010/main" val="184005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80" y="1"/>
            <a:ext cx="8494095" cy="6857999"/>
          </a:xfrm>
        </p:spPr>
        <p:txBody>
          <a:bodyPr anchor="ctr">
            <a:normAutofit/>
          </a:bodyPr>
          <a:lstStyle/>
          <a:p>
            <a:r>
              <a:rPr lang="en-GB" sz="4400" b="0" dirty="0"/>
              <a:t>Session 5:</a:t>
            </a:r>
            <a:br>
              <a:rPr lang="en-GB" sz="4400" b="0" dirty="0"/>
            </a:br>
            <a:r>
              <a:rPr lang="en-GB" sz="4400" dirty="0"/>
              <a:t>The negotiating process</a:t>
            </a:r>
          </a:p>
        </p:txBody>
      </p:sp>
    </p:spTree>
    <p:extLst>
      <p:ext uri="{BB962C8B-B14F-4D97-AF65-F5344CB8AC3E}">
        <p14:creationId xmlns:p14="http://schemas.microsoft.com/office/powerpoint/2010/main" val="211811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225" y="0"/>
            <a:ext cx="9299767" cy="6857999"/>
          </a:xfrm>
        </p:spPr>
        <p:txBody>
          <a:bodyPr anchor="t">
            <a:normAutofit/>
          </a:bodyPr>
          <a:lstStyle/>
          <a:p>
            <a:br>
              <a:rPr lang="en-US" sz="3000" dirty="0"/>
            </a:br>
            <a:r>
              <a:rPr lang="en-US" sz="3000" dirty="0"/>
              <a:t>Negotiating is not an easy process</a:t>
            </a:r>
            <a:endParaRPr lang="en-GB" sz="3000" dirty="0"/>
          </a:p>
        </p:txBody>
      </p:sp>
      <p:sp>
        <p:nvSpPr>
          <p:cNvPr id="3" name="TextBox 2">
            <a:extLst>
              <a:ext uri="{FF2B5EF4-FFF2-40B4-BE49-F238E27FC236}">
                <a16:creationId xmlns:a16="http://schemas.microsoft.com/office/drawing/2014/main" id="{197724E8-F1BD-1544-ACAE-1E90019364DB}"/>
              </a:ext>
            </a:extLst>
          </p:cNvPr>
          <p:cNvSpPr txBox="1"/>
          <p:nvPr/>
        </p:nvSpPr>
        <p:spPr>
          <a:xfrm>
            <a:off x="793489" y="188495"/>
            <a:ext cx="4516449" cy="6669504"/>
          </a:xfrm>
          <a:prstGeom prst="rect">
            <a:avLst/>
          </a:prstGeom>
          <a:noFill/>
        </p:spPr>
        <p:txBody>
          <a:bodyPr wrap="square" rtlCol="0" anchor="ctr">
            <a:noAutofit/>
          </a:bodyPr>
          <a:lstStyle/>
          <a:p>
            <a:pPr>
              <a:lnSpc>
                <a:spcPct val="150000"/>
              </a:lnSpc>
            </a:pPr>
            <a:r>
              <a:rPr lang="en-US" sz="2500" dirty="0">
                <a:latin typeface="Arial" panose="020B0604020202020204" pitchFamily="34" charset="0"/>
                <a:cs typeface="Arial" panose="020B0604020202020204" pitchFamily="34" charset="0"/>
              </a:rPr>
              <a:t>Union claim</a:t>
            </a:r>
          </a:p>
          <a:p>
            <a:pPr>
              <a:lnSpc>
                <a:spcPct val="150000"/>
              </a:lnSpc>
            </a:pPr>
            <a:r>
              <a:rPr lang="en-US" sz="2500" dirty="0">
                <a:latin typeface="Arial" panose="020B0604020202020204" pitchFamily="34" charset="0"/>
                <a:cs typeface="Arial" panose="020B0604020202020204" pitchFamily="34" charset="0"/>
              </a:rPr>
              <a:t>Union claim</a:t>
            </a:r>
          </a:p>
          <a:p>
            <a:pPr>
              <a:lnSpc>
                <a:spcPct val="150000"/>
              </a:lnSpc>
            </a:pPr>
            <a:r>
              <a:rPr lang="en-US" sz="2500" dirty="0">
                <a:latin typeface="Arial" panose="020B0604020202020204" pitchFamily="34" charset="0"/>
                <a:cs typeface="Arial" panose="020B0604020202020204" pitchFamily="34" charset="0"/>
              </a:rPr>
              <a:t>Employer proposal for change</a:t>
            </a:r>
          </a:p>
          <a:p>
            <a:pPr>
              <a:lnSpc>
                <a:spcPct val="150000"/>
              </a:lnSpc>
            </a:pPr>
            <a:r>
              <a:rPr lang="en-US" sz="2500" dirty="0">
                <a:latin typeface="Arial" panose="020B0604020202020204" pitchFamily="34" charset="0"/>
                <a:cs typeface="Arial" panose="020B0604020202020204" pitchFamily="34" charset="0"/>
              </a:rPr>
              <a:t>Employer proposal for change</a:t>
            </a:r>
          </a:p>
        </p:txBody>
      </p:sp>
      <p:sp>
        <p:nvSpPr>
          <p:cNvPr id="6" name="TextBox 5">
            <a:extLst>
              <a:ext uri="{FF2B5EF4-FFF2-40B4-BE49-F238E27FC236}">
                <a16:creationId xmlns:a16="http://schemas.microsoft.com/office/drawing/2014/main" id="{3903137A-02F5-EB4D-ADE9-ED16C8F37B5A}"/>
              </a:ext>
            </a:extLst>
          </p:cNvPr>
          <p:cNvSpPr txBox="1"/>
          <p:nvPr/>
        </p:nvSpPr>
        <p:spPr>
          <a:xfrm>
            <a:off x="5958039" y="188496"/>
            <a:ext cx="2802934" cy="6669504"/>
          </a:xfrm>
          <a:prstGeom prst="rect">
            <a:avLst/>
          </a:prstGeom>
          <a:noFill/>
        </p:spPr>
        <p:txBody>
          <a:bodyPr wrap="square" rtlCol="0" anchor="ctr">
            <a:noAutofit/>
          </a:bodyPr>
          <a:lstStyle/>
          <a:p>
            <a:pPr>
              <a:lnSpc>
                <a:spcPct val="150000"/>
              </a:lnSpc>
            </a:pPr>
            <a:r>
              <a:rPr lang="en-US" sz="2500" dirty="0">
                <a:latin typeface="Arial" panose="020B0604020202020204" pitchFamily="34" charset="0"/>
                <a:cs typeface="Arial" panose="020B0604020202020204" pitchFamily="34" charset="0"/>
              </a:rPr>
              <a:t>Employer offer</a:t>
            </a:r>
          </a:p>
          <a:p>
            <a:pPr>
              <a:lnSpc>
                <a:spcPct val="150000"/>
              </a:lnSpc>
            </a:pPr>
            <a:r>
              <a:rPr lang="en-US" sz="2500" dirty="0">
                <a:latin typeface="Arial" panose="020B0604020202020204" pitchFamily="34" charset="0"/>
                <a:cs typeface="Arial" panose="020B0604020202020204" pitchFamily="34" charset="0"/>
              </a:rPr>
              <a:t>No employer offer</a:t>
            </a:r>
          </a:p>
          <a:p>
            <a:pPr>
              <a:lnSpc>
                <a:spcPct val="150000"/>
              </a:lnSpc>
            </a:pPr>
            <a:r>
              <a:rPr lang="en-US" sz="2500" dirty="0">
                <a:latin typeface="Arial" panose="020B0604020202020204" pitchFamily="34" charset="0"/>
                <a:cs typeface="Arial" panose="020B0604020202020204" pitchFamily="34" charset="0"/>
              </a:rPr>
              <a:t>Union resistance</a:t>
            </a:r>
          </a:p>
          <a:p>
            <a:pPr>
              <a:lnSpc>
                <a:spcPct val="150000"/>
              </a:lnSpc>
            </a:pPr>
            <a:r>
              <a:rPr lang="en-US" sz="2500" dirty="0">
                <a:latin typeface="Arial" panose="020B0604020202020204" pitchFamily="34" charset="0"/>
                <a:cs typeface="Arial" panose="020B0604020202020204" pitchFamily="34" charset="0"/>
              </a:rPr>
              <a:t>Union neutrality</a:t>
            </a:r>
          </a:p>
        </p:txBody>
      </p:sp>
      <p:cxnSp>
        <p:nvCxnSpPr>
          <p:cNvPr id="8" name="Straight Arrow Connector 7">
            <a:extLst>
              <a:ext uri="{FF2B5EF4-FFF2-40B4-BE49-F238E27FC236}">
                <a16:creationId xmlns:a16="http://schemas.microsoft.com/office/drawing/2014/main" id="{4DB68253-C973-2147-A86A-90A8639E1E2E}"/>
              </a:ext>
            </a:extLst>
          </p:cNvPr>
          <p:cNvCxnSpPr>
            <a:cxnSpLocks/>
          </p:cNvCxnSpPr>
          <p:nvPr/>
        </p:nvCxnSpPr>
        <p:spPr>
          <a:xfrm>
            <a:off x="2679031" y="2727157"/>
            <a:ext cx="3190288"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0EDA2EE-E500-854D-8055-BFDF1311FC27}"/>
              </a:ext>
            </a:extLst>
          </p:cNvPr>
          <p:cNvCxnSpPr>
            <a:cxnSpLocks/>
          </p:cNvCxnSpPr>
          <p:nvPr/>
        </p:nvCxnSpPr>
        <p:spPr>
          <a:xfrm>
            <a:off x="2679031" y="3304673"/>
            <a:ext cx="3190288"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7088308-FD66-AE4A-804B-5AB44235A9D2}"/>
              </a:ext>
            </a:extLst>
          </p:cNvPr>
          <p:cNvCxnSpPr>
            <a:cxnSpLocks/>
          </p:cNvCxnSpPr>
          <p:nvPr/>
        </p:nvCxnSpPr>
        <p:spPr>
          <a:xfrm>
            <a:off x="5289586" y="3898231"/>
            <a:ext cx="579733"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BF7D9F-853C-6941-BE0F-0A666F9E5B0A}"/>
              </a:ext>
            </a:extLst>
          </p:cNvPr>
          <p:cNvCxnSpPr>
            <a:cxnSpLocks/>
          </p:cNvCxnSpPr>
          <p:nvPr/>
        </p:nvCxnSpPr>
        <p:spPr>
          <a:xfrm>
            <a:off x="5289586" y="4475746"/>
            <a:ext cx="579733"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6A08D0-30CB-2348-BE96-CAA9F28955EB}"/>
              </a:ext>
            </a:extLst>
          </p:cNvPr>
          <p:cNvSpPr txBox="1"/>
          <p:nvPr/>
        </p:nvSpPr>
        <p:spPr>
          <a:xfrm>
            <a:off x="793489" y="1909012"/>
            <a:ext cx="4323944" cy="481254"/>
          </a:xfrm>
          <a:prstGeom prst="rect">
            <a:avLst/>
          </a:prstGeom>
          <a:noFill/>
        </p:spPr>
        <p:txBody>
          <a:bodyPr wrap="square" rtlCol="0">
            <a:noAutofit/>
          </a:bodyPr>
          <a:lstStyle/>
          <a:p>
            <a:r>
              <a:rPr lang="en-US" sz="2500" b="1" dirty="0">
                <a:latin typeface="Arial" panose="020B0604020202020204" pitchFamily="34" charset="0"/>
                <a:cs typeface="Arial" panose="020B0604020202020204" pitchFamily="34" charset="0"/>
              </a:rPr>
              <a:t>Starting points</a:t>
            </a:r>
          </a:p>
        </p:txBody>
      </p:sp>
    </p:spTree>
    <p:extLst>
      <p:ext uri="{BB962C8B-B14F-4D97-AF65-F5344CB8AC3E}">
        <p14:creationId xmlns:p14="http://schemas.microsoft.com/office/powerpoint/2010/main" val="50117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1EBF-1691-4169-BE99-3CC37C677258}"/>
              </a:ext>
            </a:extLst>
          </p:cNvPr>
          <p:cNvSpPr>
            <a:spLocks noGrp="1"/>
          </p:cNvSpPr>
          <p:nvPr>
            <p:ph type="title"/>
          </p:nvPr>
        </p:nvSpPr>
        <p:spPr>
          <a:xfrm>
            <a:off x="378242" y="328214"/>
            <a:ext cx="7886191" cy="847443"/>
          </a:xfrm>
        </p:spPr>
        <p:txBody>
          <a:bodyPr/>
          <a:lstStyle/>
          <a:p>
            <a:r>
              <a:rPr lang="en-GB" dirty="0"/>
              <a:t>The negotiation process</a:t>
            </a:r>
          </a:p>
        </p:txBody>
      </p:sp>
      <p:graphicFrame>
        <p:nvGraphicFramePr>
          <p:cNvPr id="4" name="Content Placeholder 3">
            <a:extLst>
              <a:ext uri="{FF2B5EF4-FFF2-40B4-BE49-F238E27FC236}">
                <a16:creationId xmlns:a16="http://schemas.microsoft.com/office/drawing/2014/main" id="{ACCAA157-560D-416F-BA54-336766C834DC}"/>
              </a:ext>
            </a:extLst>
          </p:cNvPr>
          <p:cNvGraphicFramePr>
            <a:graphicFrameLocks noGrp="1"/>
          </p:cNvGraphicFramePr>
          <p:nvPr>
            <p:ph idx="1"/>
          </p:nvPr>
        </p:nvGraphicFramePr>
        <p:xfrm>
          <a:off x="761419" y="1412639"/>
          <a:ext cx="9601781" cy="505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272A77-A544-411A-977A-F6A00F901E7C}"/>
              </a:ext>
            </a:extLst>
          </p:cNvPr>
          <p:cNvSpPr txBox="1"/>
          <p:nvPr/>
        </p:nvSpPr>
        <p:spPr>
          <a:xfrm>
            <a:off x="8038011" y="2782669"/>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Reps request business case/motive/information</a:t>
            </a:r>
          </a:p>
        </p:txBody>
      </p:sp>
      <p:sp>
        <p:nvSpPr>
          <p:cNvPr id="6" name="TextBox 5">
            <a:extLst>
              <a:ext uri="{FF2B5EF4-FFF2-40B4-BE49-F238E27FC236}">
                <a16:creationId xmlns:a16="http://schemas.microsoft.com/office/drawing/2014/main" id="{E3F96D88-4702-47AB-8B22-CC09C4898E49}"/>
              </a:ext>
            </a:extLst>
          </p:cNvPr>
          <p:cNvSpPr txBox="1"/>
          <p:nvPr/>
        </p:nvSpPr>
        <p:spPr>
          <a:xfrm>
            <a:off x="7565281" y="5347344"/>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Reps research options to offer members</a:t>
            </a:r>
          </a:p>
        </p:txBody>
      </p:sp>
      <p:sp>
        <p:nvSpPr>
          <p:cNvPr id="7" name="TextBox 6">
            <a:extLst>
              <a:ext uri="{FF2B5EF4-FFF2-40B4-BE49-F238E27FC236}">
                <a16:creationId xmlns:a16="http://schemas.microsoft.com/office/drawing/2014/main" id="{89C0AAAB-FD71-4E9E-AD28-1F0FD93F55A3}"/>
              </a:ext>
            </a:extLst>
          </p:cNvPr>
          <p:cNvSpPr txBox="1"/>
          <p:nvPr/>
        </p:nvSpPr>
        <p:spPr>
          <a:xfrm>
            <a:off x="193475" y="3429000"/>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Members give Reps a mandate to negotiate on</a:t>
            </a:r>
          </a:p>
        </p:txBody>
      </p:sp>
      <p:sp>
        <p:nvSpPr>
          <p:cNvPr id="8" name="TextBox 7">
            <a:extLst>
              <a:ext uri="{FF2B5EF4-FFF2-40B4-BE49-F238E27FC236}">
                <a16:creationId xmlns:a16="http://schemas.microsoft.com/office/drawing/2014/main" id="{DC9C695D-04C9-47E6-9CF8-1C73E9723C47}"/>
              </a:ext>
            </a:extLst>
          </p:cNvPr>
          <p:cNvSpPr txBox="1"/>
          <p:nvPr/>
        </p:nvSpPr>
        <p:spPr>
          <a:xfrm>
            <a:off x="4042083" y="3579991"/>
            <a:ext cx="32706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Agreement reached</a:t>
            </a:r>
          </a:p>
        </p:txBody>
      </p:sp>
    </p:spTree>
    <p:extLst>
      <p:ext uri="{BB962C8B-B14F-4D97-AF65-F5344CB8AC3E}">
        <p14:creationId xmlns:p14="http://schemas.microsoft.com/office/powerpoint/2010/main" val="242252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121049" cy="6858000"/>
          </a:xfrm>
        </p:spPr>
        <p:txBody>
          <a:bodyPr anchor="t">
            <a:normAutofit/>
          </a:bodyPr>
          <a:lstStyle/>
          <a:p>
            <a:br>
              <a:rPr lang="en-GB" sz="3000" dirty="0"/>
            </a:br>
            <a:r>
              <a:rPr lang="en-GB" sz="3000" dirty="0"/>
              <a:t>What is your position?</a:t>
            </a:r>
          </a:p>
        </p:txBody>
      </p:sp>
      <p:sp>
        <p:nvSpPr>
          <p:cNvPr id="3" name="Content Placeholder 2"/>
          <p:cNvSpPr>
            <a:spLocks noGrp="1"/>
          </p:cNvSpPr>
          <p:nvPr>
            <p:ph idx="1"/>
          </p:nvPr>
        </p:nvSpPr>
        <p:spPr>
          <a:xfrm>
            <a:off x="801516" y="0"/>
            <a:ext cx="7299747" cy="6858000"/>
          </a:xfrm>
        </p:spPr>
        <p:txBody>
          <a:bodyPr anchor="ctr">
            <a:normAutofit/>
          </a:bodyPr>
          <a:lstStyle/>
          <a:p>
            <a:pPr marL="285750" indent="-285750"/>
            <a:r>
              <a:rPr lang="en-GB" sz="2500" dirty="0">
                <a:ea typeface="ＭＳ 明朝" charset="-128"/>
                <a:cs typeface="Times New Roman" charset="0"/>
              </a:rPr>
              <a:t>Decide which fight to fight</a:t>
            </a:r>
          </a:p>
          <a:p>
            <a:pPr marL="285750" indent="-285750"/>
            <a:r>
              <a:rPr lang="en-GB" sz="2500" dirty="0">
                <a:ea typeface="ＭＳ 明朝" charset="-128"/>
                <a:cs typeface="Times New Roman" charset="0"/>
              </a:rPr>
              <a:t>Plan, plan, plan </a:t>
            </a:r>
          </a:p>
          <a:p>
            <a:pPr marL="285750" indent="-285750"/>
            <a:r>
              <a:rPr lang="en-GB" sz="2500" dirty="0">
                <a:ea typeface="ＭＳ 明朝" charset="-128"/>
                <a:cs typeface="Times New Roman" charset="0"/>
              </a:rPr>
              <a:t>Be S.M.A.R.T.</a:t>
            </a:r>
          </a:p>
          <a:p>
            <a:pPr marL="285750" indent="-285750"/>
            <a:r>
              <a:rPr lang="en-GB" sz="2500" dirty="0">
                <a:ea typeface="ＭＳ 明朝" charset="-128"/>
                <a:cs typeface="Times New Roman" charset="0"/>
              </a:rPr>
              <a:t>Stop, look and listen</a:t>
            </a:r>
          </a:p>
          <a:p>
            <a:pPr marL="285750" indent="-285750"/>
            <a:r>
              <a:rPr lang="en-GB" sz="2500" dirty="0">
                <a:ea typeface="ＭＳ 明朝" charset="-128"/>
                <a:cs typeface="Times New Roman" charset="0"/>
              </a:rPr>
              <a:t>Define your position</a:t>
            </a:r>
          </a:p>
          <a:p>
            <a:pPr marL="285750" indent="-285750"/>
            <a:r>
              <a:rPr lang="en-GB" sz="2500" dirty="0">
                <a:ea typeface="ＭＳ 明朝" charset="-128"/>
                <a:cs typeface="Times New Roman" charset="0"/>
              </a:rPr>
              <a:t>Whom must you convince to say yes?</a:t>
            </a:r>
          </a:p>
        </p:txBody>
      </p:sp>
    </p:spTree>
    <p:extLst>
      <p:ext uri="{BB962C8B-B14F-4D97-AF65-F5344CB8AC3E}">
        <p14:creationId xmlns:p14="http://schemas.microsoft.com/office/powerpoint/2010/main" val="148455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1"/>
            <a:ext cx="7633480" cy="6857998"/>
          </a:xfrm>
        </p:spPr>
        <p:txBody>
          <a:bodyPr anchor="t">
            <a:normAutofit/>
          </a:bodyPr>
          <a:lstStyle/>
          <a:p>
            <a:br>
              <a:rPr lang="en-GB" sz="3000" dirty="0"/>
            </a:br>
            <a:r>
              <a:rPr lang="en-GB" sz="3000" dirty="0"/>
              <a:t>Informal discussions</a:t>
            </a:r>
          </a:p>
        </p:txBody>
      </p:sp>
      <p:sp>
        <p:nvSpPr>
          <p:cNvPr id="3" name="Content Placeholder 2"/>
          <p:cNvSpPr>
            <a:spLocks noGrp="1"/>
          </p:cNvSpPr>
          <p:nvPr>
            <p:ph idx="1"/>
          </p:nvPr>
        </p:nvSpPr>
        <p:spPr>
          <a:xfrm>
            <a:off x="801516" y="0"/>
            <a:ext cx="8551490" cy="6857999"/>
          </a:xfrm>
        </p:spPr>
        <p:txBody>
          <a:bodyPr anchor="ctr">
            <a:normAutofit/>
          </a:bodyPr>
          <a:lstStyle/>
          <a:p>
            <a:r>
              <a:rPr lang="en-GB" sz="2500" dirty="0"/>
              <a:t>Informal contact helps you to get to know the person you need to deal with and build up a good relationship</a:t>
            </a:r>
          </a:p>
          <a:p>
            <a:r>
              <a:rPr lang="en-GB" sz="2500" dirty="0"/>
              <a:t>What makes them tick?</a:t>
            </a:r>
          </a:p>
          <a:p>
            <a:r>
              <a:rPr lang="en-GB" sz="2500" dirty="0"/>
              <a:t>How will they respond to different approaches?</a:t>
            </a:r>
          </a:p>
          <a:p>
            <a:r>
              <a:rPr lang="en-GB" sz="2500" dirty="0"/>
              <a:t>Opportunity to break down negative expectations or perceptions</a:t>
            </a:r>
          </a:p>
          <a:p>
            <a:r>
              <a:rPr lang="en-GB" sz="2500" dirty="0"/>
              <a:t>Trade union stereotypes</a:t>
            </a:r>
          </a:p>
          <a:p>
            <a:r>
              <a:rPr lang="en-GB" sz="2500" dirty="0"/>
              <a:t>Fear!</a:t>
            </a:r>
          </a:p>
        </p:txBody>
      </p:sp>
    </p:spTree>
    <p:extLst>
      <p:ext uri="{BB962C8B-B14F-4D97-AF65-F5344CB8AC3E}">
        <p14:creationId xmlns:p14="http://schemas.microsoft.com/office/powerpoint/2010/main" val="123959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99" y="1"/>
            <a:ext cx="6237440" cy="6857999"/>
          </a:xfrm>
        </p:spPr>
        <p:txBody>
          <a:bodyPr anchor="t">
            <a:normAutofit/>
          </a:bodyPr>
          <a:lstStyle/>
          <a:p>
            <a:br>
              <a:rPr lang="en-GB" sz="3000" dirty="0"/>
            </a:br>
            <a:r>
              <a:rPr lang="en-GB" sz="3000" dirty="0"/>
              <a:t>Activity E: Perception</a:t>
            </a:r>
          </a:p>
        </p:txBody>
      </p:sp>
      <p:sp>
        <p:nvSpPr>
          <p:cNvPr id="3" name="Content Placeholder 2"/>
          <p:cNvSpPr>
            <a:spLocks noGrp="1"/>
          </p:cNvSpPr>
          <p:nvPr>
            <p:ph idx="1"/>
          </p:nvPr>
        </p:nvSpPr>
        <p:spPr>
          <a:xfrm>
            <a:off x="716923" y="0"/>
            <a:ext cx="7352256" cy="6858000"/>
          </a:xfrm>
        </p:spPr>
        <p:txBody>
          <a:bodyPr anchor="ctr">
            <a:normAutofit/>
          </a:bodyPr>
          <a:lstStyle/>
          <a:p>
            <a:pPr marL="0" indent="0">
              <a:buNone/>
            </a:pPr>
            <a:r>
              <a:rPr lang="en-GB" sz="2500" dirty="0"/>
              <a:t>Member’s perception vs Employer’s perception</a:t>
            </a:r>
          </a:p>
          <a:p>
            <a:pPr marL="0" indent="0">
              <a:buNone/>
            </a:pPr>
            <a:r>
              <a:rPr lang="en-GB" sz="2500" dirty="0">
                <a:solidFill>
                  <a:srgbClr val="000000"/>
                </a:solidFill>
              </a:rPr>
              <a:t>Spend five minutes going through the statements </a:t>
            </a:r>
            <a:br>
              <a:rPr lang="en-GB" sz="2500" dirty="0">
                <a:solidFill>
                  <a:srgbClr val="000000"/>
                </a:solidFill>
              </a:rPr>
            </a:br>
            <a:r>
              <a:rPr lang="en-GB" sz="2500" dirty="0">
                <a:solidFill>
                  <a:srgbClr val="000000"/>
                </a:solidFill>
              </a:rPr>
              <a:t>and then, as a big group, suggest building bridges between the two.</a:t>
            </a:r>
            <a:endParaRPr lang="en-GB" sz="2500" dirty="0"/>
          </a:p>
        </p:txBody>
      </p:sp>
    </p:spTree>
    <p:extLst>
      <p:ext uri="{BB962C8B-B14F-4D97-AF65-F5344CB8AC3E}">
        <p14:creationId xmlns:p14="http://schemas.microsoft.com/office/powerpoint/2010/main" val="10947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086" y="0"/>
            <a:ext cx="7324623" cy="6858000"/>
          </a:xfrm>
        </p:spPr>
        <p:txBody>
          <a:bodyPr anchor="ctr">
            <a:normAutofit/>
          </a:bodyPr>
          <a:lstStyle/>
          <a:p>
            <a:pPr marL="285750" indent="-285750"/>
            <a:r>
              <a:rPr lang="en-GB" sz="2500" dirty="0">
                <a:ea typeface="ＭＳ 明朝" charset="-128"/>
                <a:cs typeface="Times New Roman" charset="0"/>
              </a:rPr>
              <a:t>Be professional</a:t>
            </a:r>
          </a:p>
          <a:p>
            <a:pPr marL="285750" indent="-285750"/>
            <a:r>
              <a:rPr lang="en-GB" sz="2500" dirty="0">
                <a:ea typeface="ＭＳ 明朝" charset="-128"/>
                <a:cs typeface="Times New Roman" charset="0"/>
              </a:rPr>
              <a:t>Challenge the other side’s behaviour</a:t>
            </a:r>
          </a:p>
          <a:p>
            <a:pPr marL="285750" indent="-285750"/>
            <a:r>
              <a:rPr lang="en-GB" sz="2500" dirty="0">
                <a:ea typeface="ＭＳ 明朝" charset="-128"/>
                <a:cs typeface="Times New Roman" charset="0"/>
              </a:rPr>
              <a:t>Refuse to be intimidated</a:t>
            </a:r>
          </a:p>
          <a:p>
            <a:pPr marL="285750" indent="-285750"/>
            <a:r>
              <a:rPr lang="en-GB" sz="2500" dirty="0">
                <a:ea typeface="ＭＳ 明朝" charset="-128"/>
                <a:cs typeface="Times New Roman" charset="0"/>
              </a:rPr>
              <a:t>Never be afraid to ask</a:t>
            </a:r>
          </a:p>
          <a:p>
            <a:pPr marL="285750" indent="-285750"/>
            <a:r>
              <a:rPr lang="en-GB" sz="2500" dirty="0">
                <a:ea typeface="ＭＳ 明朝" charset="-128"/>
                <a:cs typeface="Times New Roman" charset="0"/>
              </a:rPr>
              <a:t>Don’t get personal, t</a:t>
            </a:r>
            <a:r>
              <a:rPr lang="en-GB" sz="2500" dirty="0"/>
              <a:t>hink about your language, don’t use ‘you’ try using the ‘members’ and the ‘company’</a:t>
            </a:r>
            <a:endParaRPr lang="en-GB" sz="2500" dirty="0">
              <a:ea typeface="ＭＳ 明朝" charset="-128"/>
              <a:cs typeface="Times New Roman" charset="0"/>
            </a:endParaRPr>
          </a:p>
          <a:p>
            <a:pPr marL="285750" indent="-285750"/>
            <a:r>
              <a:rPr lang="en-GB" sz="2500" dirty="0">
                <a:ea typeface="ＭＳ 明朝" charset="-128"/>
                <a:cs typeface="Times New Roman" charset="0"/>
              </a:rPr>
              <a:t>Build up trust</a:t>
            </a:r>
          </a:p>
        </p:txBody>
      </p:sp>
      <p:sp>
        <p:nvSpPr>
          <p:cNvPr id="5" name="Title 1"/>
          <p:cNvSpPr>
            <a:spLocks noGrp="1"/>
          </p:cNvSpPr>
          <p:nvPr>
            <p:ph type="title"/>
          </p:nvPr>
        </p:nvSpPr>
        <p:spPr>
          <a:xfrm>
            <a:off x="769086" y="1"/>
            <a:ext cx="7169742" cy="6858000"/>
          </a:xfrm>
        </p:spPr>
        <p:txBody>
          <a:bodyPr anchor="t">
            <a:normAutofit/>
          </a:bodyPr>
          <a:lstStyle/>
          <a:p>
            <a:br>
              <a:rPr lang="en-GB" sz="3000" dirty="0"/>
            </a:br>
            <a:r>
              <a:rPr lang="en-GB" sz="3000" dirty="0"/>
              <a:t>In the meeting</a:t>
            </a:r>
          </a:p>
        </p:txBody>
      </p:sp>
    </p:spTree>
    <p:extLst>
      <p:ext uri="{BB962C8B-B14F-4D97-AF65-F5344CB8AC3E}">
        <p14:creationId xmlns:p14="http://schemas.microsoft.com/office/powerpoint/2010/main" val="99392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956" y="0"/>
            <a:ext cx="7183307" cy="6858000"/>
          </a:xfrm>
        </p:spPr>
        <p:txBody>
          <a:bodyPr anchor="ctr">
            <a:normAutofit/>
          </a:bodyPr>
          <a:lstStyle/>
          <a:p>
            <a:pPr marL="285750" indent="-285750"/>
            <a:r>
              <a:rPr lang="en-GB" sz="2500" dirty="0">
                <a:ea typeface="ＭＳ 明朝" charset="-128"/>
                <a:cs typeface="Times New Roman" charset="0"/>
              </a:rPr>
              <a:t>Listen more, talk less – 80:20</a:t>
            </a:r>
          </a:p>
          <a:p>
            <a:pPr marL="285750" indent="-285750"/>
            <a:r>
              <a:rPr lang="en-GB" sz="2500" dirty="0">
                <a:ea typeface="ＭＳ 明朝" charset="-128"/>
                <a:cs typeface="Times New Roman" charset="0"/>
              </a:rPr>
              <a:t>Pick up clues and signals</a:t>
            </a:r>
          </a:p>
          <a:p>
            <a:pPr marL="285750" indent="-285750"/>
            <a:r>
              <a:rPr lang="en-GB" sz="2500" dirty="0">
                <a:ea typeface="ＭＳ 明朝" charset="-128"/>
                <a:cs typeface="Times New Roman" charset="0"/>
              </a:rPr>
              <a:t>Seek clarification/elaboration</a:t>
            </a:r>
          </a:p>
          <a:p>
            <a:pPr marL="285750" indent="-285750"/>
            <a:r>
              <a:rPr lang="en-GB" sz="2500" dirty="0">
                <a:ea typeface="ＭＳ 明朝" charset="-128"/>
                <a:cs typeface="Times New Roman" charset="0"/>
              </a:rPr>
              <a:t>Open questions</a:t>
            </a:r>
          </a:p>
          <a:p>
            <a:pPr marL="285750" indent="-285750"/>
            <a:r>
              <a:rPr lang="en-GB" sz="2500" dirty="0">
                <a:ea typeface="ＭＳ 明朝" charset="-128"/>
                <a:cs typeface="Times New Roman" charset="0"/>
              </a:rPr>
              <a:t>Paraphrasing: “So what you’re proposing is…?”</a:t>
            </a:r>
          </a:p>
          <a:p>
            <a:pPr marL="285750" indent="-285750"/>
            <a:r>
              <a:rPr lang="en-GB" sz="2500" dirty="0">
                <a:ea typeface="ＭＳ 明朝" charset="-128"/>
                <a:cs typeface="Times New Roman" charset="0"/>
              </a:rPr>
              <a:t>Explore possibilities/alternatives – keep options open</a:t>
            </a:r>
          </a:p>
          <a:p>
            <a:pPr marL="285750" indent="-285750"/>
            <a:r>
              <a:rPr lang="en-GB" sz="2500" dirty="0">
                <a:ea typeface="ＭＳ 明朝" charset="-128"/>
                <a:cs typeface="Times New Roman" charset="0"/>
              </a:rPr>
              <a:t>If, then: “If we….., then could you….?”</a:t>
            </a:r>
          </a:p>
        </p:txBody>
      </p:sp>
      <p:sp>
        <p:nvSpPr>
          <p:cNvPr id="5" name="Title 1"/>
          <p:cNvSpPr>
            <a:spLocks noGrp="1"/>
          </p:cNvSpPr>
          <p:nvPr>
            <p:ph type="title"/>
          </p:nvPr>
        </p:nvSpPr>
        <p:spPr>
          <a:xfrm>
            <a:off x="917956" y="1"/>
            <a:ext cx="8742440" cy="6857999"/>
          </a:xfrm>
        </p:spPr>
        <p:txBody>
          <a:bodyPr anchor="t">
            <a:normAutofit/>
          </a:bodyPr>
          <a:lstStyle/>
          <a:p>
            <a:br>
              <a:rPr lang="en-GB" sz="3000" dirty="0"/>
            </a:br>
            <a:r>
              <a:rPr lang="en-GB" sz="3000" dirty="0"/>
              <a:t>Negotiations are about discovery</a:t>
            </a:r>
          </a:p>
        </p:txBody>
      </p:sp>
    </p:spTree>
    <p:extLst>
      <p:ext uri="{BB962C8B-B14F-4D97-AF65-F5344CB8AC3E}">
        <p14:creationId xmlns:p14="http://schemas.microsoft.com/office/powerpoint/2010/main" val="87009458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Props1.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1C730F-C873-45FF-9C36-EBCDECDBAABC}">
  <ds:schemaRefs>
    <ds:schemaRef ds:uri="http://schemas.microsoft.com/sharepoint/v3/contenttype/forms"/>
  </ds:schemaRefs>
</ds:datastoreItem>
</file>

<file path=customXml/itemProps3.xml><?xml version="1.0" encoding="utf-8"?>
<ds:datastoreItem xmlns:ds="http://schemas.openxmlformats.org/officeDocument/2006/customXml" ds:itemID="{E6D9EA01-C770-46F9-9584-CF822ABB7447}">
  <ds:schemaRefs>
    <ds:schemaRef ds:uri="84661594-dde6-4328-a56c-b41015f23e37"/>
    <ds:schemaRef ds:uri="http://schemas.microsoft.com/office/2006/metadata/properties"/>
    <ds:schemaRef ds:uri="http://www.w3.org/XML/1998/namespace"/>
    <ds:schemaRef ds:uri="http://schemas.microsoft.com/office/2006/documentManagement/types"/>
    <ds:schemaRef ds:uri="ece3d8be-58c8-4ce1-a370-1c85f784c37e"/>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2390</TotalTime>
  <Words>3067</Words>
  <Application>Microsoft Office PowerPoint</Application>
  <PresentationFormat>Widescreen</PresentationFormat>
  <Paragraphs>261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明朝</vt:lpstr>
      <vt:lpstr>Arial</vt:lpstr>
      <vt:lpstr>Calibri</vt:lpstr>
      <vt:lpstr>Wingdings 3</vt:lpstr>
      <vt:lpstr>Prospect-Bectu-theme</vt:lpstr>
      <vt:lpstr> Activity D: Picking a team</vt:lpstr>
      <vt:lpstr>Session 5: The negotiating process</vt:lpstr>
      <vt:lpstr> Negotiating is not an easy process</vt:lpstr>
      <vt:lpstr>The negotiation process</vt:lpstr>
      <vt:lpstr> What is your position?</vt:lpstr>
      <vt:lpstr> Informal discussions</vt:lpstr>
      <vt:lpstr> Activity E: Perception</vt:lpstr>
      <vt:lpstr> In the meeting</vt:lpstr>
      <vt:lpstr> Negotiations are about discovery</vt:lpstr>
      <vt:lpstr> Summary</vt:lpstr>
      <vt:lpstr> Creating Win-Win</vt:lpstr>
      <vt:lpstr> Practical tips</vt:lpstr>
      <vt:lpstr> Creating Win-Win</vt:lpstr>
      <vt:lpstr> WIFTA and BATNA</vt:lpstr>
      <vt:lpstr> Activity F: Tactics</vt:lpstr>
      <vt:lpstr> Activity I: Negotiations and your members</vt:lpstr>
      <vt:lpstr> Homework  Activity J: Getting your message across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155</cp:revision>
  <dcterms:created xsi:type="dcterms:W3CDTF">2021-10-15T09:25:42Z</dcterms:created>
  <dcterms:modified xsi:type="dcterms:W3CDTF">2025-10-15T14:47:56Z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