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 id="2147483700" r:id="rId5"/>
  </p:sldMasterIdLst>
  <p:notesMasterIdLst>
    <p:notesMasterId r:id="rId54"/>
  </p:notesMasterIdLst>
  <p:handoutMasterIdLst>
    <p:handoutMasterId r:id="rId55"/>
  </p:handoutMasterIdLst>
  <p:sldIdLst>
    <p:sldId id="530" r:id="rId6"/>
    <p:sldId id="563" r:id="rId7"/>
    <p:sldId id="586" r:id="rId8"/>
    <p:sldId id="585" r:id="rId9"/>
    <p:sldId id="612" r:id="rId10"/>
    <p:sldId id="628" r:id="rId11"/>
    <p:sldId id="536" r:id="rId12"/>
    <p:sldId id="613" r:id="rId13"/>
    <p:sldId id="624" r:id="rId14"/>
    <p:sldId id="537" r:id="rId15"/>
    <p:sldId id="620" r:id="rId16"/>
    <p:sldId id="622" r:id="rId17"/>
    <p:sldId id="625" r:id="rId18"/>
    <p:sldId id="631" r:id="rId19"/>
    <p:sldId id="609" r:id="rId20"/>
    <p:sldId id="615" r:id="rId21"/>
    <p:sldId id="555" r:id="rId22"/>
    <p:sldId id="616" r:id="rId23"/>
    <p:sldId id="553" r:id="rId24"/>
    <p:sldId id="542" r:id="rId25"/>
    <p:sldId id="595" r:id="rId26"/>
    <p:sldId id="596" r:id="rId27"/>
    <p:sldId id="597" r:id="rId28"/>
    <p:sldId id="598" r:id="rId29"/>
    <p:sldId id="611" r:id="rId30"/>
    <p:sldId id="599" r:id="rId31"/>
    <p:sldId id="600" r:id="rId32"/>
    <p:sldId id="601" r:id="rId33"/>
    <p:sldId id="608" r:id="rId34"/>
    <p:sldId id="570" r:id="rId35"/>
    <p:sldId id="617" r:id="rId36"/>
    <p:sldId id="584" r:id="rId37"/>
    <p:sldId id="604" r:id="rId38"/>
    <p:sldId id="569" r:id="rId39"/>
    <p:sldId id="618" r:id="rId40"/>
    <p:sldId id="619" r:id="rId41"/>
    <p:sldId id="605" r:id="rId42"/>
    <p:sldId id="573" r:id="rId43"/>
    <p:sldId id="574" r:id="rId44"/>
    <p:sldId id="545" r:id="rId45"/>
    <p:sldId id="543" r:id="rId46"/>
    <p:sldId id="552" r:id="rId47"/>
    <p:sldId id="557" r:id="rId48"/>
    <p:sldId id="587" r:id="rId49"/>
    <p:sldId id="589" r:id="rId50"/>
    <p:sldId id="629" r:id="rId51"/>
    <p:sldId id="614" r:id="rId52"/>
    <p:sldId id="594" r:id="rId53"/>
  </p:sldIdLst>
  <p:sldSz cx="12192000" cy="6858000"/>
  <p:notesSz cx="6799263" cy="9929813"/>
  <p:custDataLst>
    <p:tags r:id="rId5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FCE535-B28F-4288-A59E-81822E37B30D}" v="7" dt="2026-08-21T08:21:51.6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0799" autoAdjust="0"/>
  </p:normalViewPr>
  <p:slideViewPr>
    <p:cSldViewPr snapToGrid="0">
      <p:cViewPr>
        <p:scale>
          <a:sx n="75" d="100"/>
          <a:sy n="75" d="100"/>
        </p:scale>
        <p:origin x="76" y="36"/>
      </p:cViewPr>
      <p:guideLst>
        <p:guide orient="horz" pos="2160"/>
        <p:guide pos="3840"/>
      </p:guideLst>
    </p:cSldViewPr>
  </p:slideViewPr>
  <p:notesTextViewPr>
    <p:cViewPr>
      <p:scale>
        <a:sx n="1" d="1"/>
        <a:sy n="1" d="1"/>
      </p:scale>
      <p:origin x="0" y="-60"/>
    </p:cViewPr>
  </p:notesTextViewPr>
  <p:notesViewPr>
    <p:cSldViewPr snapToGrid="0">
      <p:cViewPr>
        <p:scale>
          <a:sx n="71" d="100"/>
          <a:sy n="71" d="100"/>
        </p:scale>
        <p:origin x="2944" y="3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notesMaster" Target="notesMasters/notesMaster1.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gs" Target="tags/tag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ie Jenkinson" userId="eea7fb28-1679-433b-b7c8-8d9b353028dc" providerId="ADAL" clId="{5B4D50E6-874A-4467-A758-2C7AE13CC3BF}"/>
    <pc:docChg chg="undo custSel addSld delSld modSld sldOrd">
      <pc:chgData name="Abbie Jenkinson" userId="eea7fb28-1679-433b-b7c8-8d9b353028dc" providerId="ADAL" clId="{5B4D50E6-874A-4467-A758-2C7AE13CC3BF}" dt="2026-08-21T08:24:36.040" v="7219" actId="20577"/>
      <pc:docMkLst>
        <pc:docMk/>
      </pc:docMkLst>
      <pc:sldChg chg="modSp mod">
        <pc:chgData name="Abbie Jenkinson" userId="eea7fb28-1679-433b-b7c8-8d9b353028dc" providerId="ADAL" clId="{5B4D50E6-874A-4467-A758-2C7AE13CC3BF}" dt="2026-08-12T11:52:22.549" v="2093" actId="120"/>
        <pc:sldMkLst>
          <pc:docMk/>
          <pc:sldMk cId="71663519" sldId="536"/>
        </pc:sldMkLst>
        <pc:spChg chg="mod">
          <ac:chgData name="Abbie Jenkinson" userId="eea7fb28-1679-433b-b7c8-8d9b353028dc" providerId="ADAL" clId="{5B4D50E6-874A-4467-A758-2C7AE13CC3BF}" dt="2026-08-12T11:52:22.549" v="2093" actId="120"/>
          <ac:spMkLst>
            <pc:docMk/>
            <pc:sldMk cId="71663519" sldId="536"/>
            <ac:spMk id="2" creationId="{A5365DA1-51F6-4FA3-B25F-3C16478D6E03}"/>
          </ac:spMkLst>
        </pc:spChg>
      </pc:sldChg>
      <pc:sldChg chg="modSp mod modNotesTx">
        <pc:chgData name="Abbie Jenkinson" userId="eea7fb28-1679-433b-b7c8-8d9b353028dc" providerId="ADAL" clId="{5B4D50E6-874A-4467-A758-2C7AE13CC3BF}" dt="2026-08-21T07:07:43.935" v="5586" actId="114"/>
        <pc:sldMkLst>
          <pc:docMk/>
          <pc:sldMk cId="2246631484" sldId="537"/>
        </pc:sldMkLst>
        <pc:spChg chg="mod">
          <ac:chgData name="Abbie Jenkinson" userId="eea7fb28-1679-433b-b7c8-8d9b353028dc" providerId="ADAL" clId="{5B4D50E6-874A-4467-A758-2C7AE13CC3BF}" dt="2026-08-14T10:33:05.574" v="3278" actId="1076"/>
          <ac:spMkLst>
            <pc:docMk/>
            <pc:sldMk cId="2246631484" sldId="537"/>
            <ac:spMk id="2" creationId="{EF174984-14F2-4D23-80F2-248FE4D5EC92}"/>
          </ac:spMkLst>
        </pc:spChg>
      </pc:sldChg>
      <pc:sldChg chg="modNotesTx">
        <pc:chgData name="Abbie Jenkinson" userId="eea7fb28-1679-433b-b7c8-8d9b353028dc" providerId="ADAL" clId="{5B4D50E6-874A-4467-A758-2C7AE13CC3BF}" dt="2026-08-19T07:16:59.194" v="5311" actId="20577"/>
        <pc:sldMkLst>
          <pc:docMk/>
          <pc:sldMk cId="2841758872" sldId="542"/>
        </pc:sldMkLst>
      </pc:sldChg>
      <pc:sldChg chg="modSp mod">
        <pc:chgData name="Abbie Jenkinson" userId="eea7fb28-1679-433b-b7c8-8d9b353028dc" providerId="ADAL" clId="{5B4D50E6-874A-4467-A758-2C7AE13CC3BF}" dt="2026-08-12T11:52:06.316" v="2091" actId="120"/>
        <pc:sldMkLst>
          <pc:docMk/>
          <pc:sldMk cId="4022374744" sldId="545"/>
        </pc:sldMkLst>
        <pc:spChg chg="mod">
          <ac:chgData name="Abbie Jenkinson" userId="eea7fb28-1679-433b-b7c8-8d9b353028dc" providerId="ADAL" clId="{5B4D50E6-874A-4467-A758-2C7AE13CC3BF}" dt="2026-08-12T11:52:06.316" v="2091" actId="120"/>
          <ac:spMkLst>
            <pc:docMk/>
            <pc:sldMk cId="4022374744" sldId="545"/>
            <ac:spMk id="4" creationId="{4A1F65A7-5784-4C8F-A021-BF024456FFB5}"/>
          </ac:spMkLst>
        </pc:spChg>
      </pc:sldChg>
      <pc:sldChg chg="addSp delSp modSp mod modNotesTx">
        <pc:chgData name="Abbie Jenkinson" userId="eea7fb28-1679-433b-b7c8-8d9b353028dc" providerId="ADAL" clId="{5B4D50E6-874A-4467-A758-2C7AE13CC3BF}" dt="2026-08-12T12:18:23.241" v="2130" actId="20577"/>
        <pc:sldMkLst>
          <pc:docMk/>
          <pc:sldMk cId="359143666" sldId="552"/>
        </pc:sldMkLst>
        <pc:spChg chg="mod">
          <ac:chgData name="Abbie Jenkinson" userId="eea7fb28-1679-433b-b7c8-8d9b353028dc" providerId="ADAL" clId="{5B4D50E6-874A-4467-A758-2C7AE13CC3BF}" dt="2026-08-12T11:51:45.812" v="2088" actId="20577"/>
          <ac:spMkLst>
            <pc:docMk/>
            <pc:sldMk cId="359143666" sldId="552"/>
            <ac:spMk id="3" creationId="{278F6567-2943-47DD-B8CD-42FA344055DC}"/>
          </ac:spMkLst>
        </pc:spChg>
        <pc:picChg chg="add mod">
          <ac:chgData name="Abbie Jenkinson" userId="eea7fb28-1679-433b-b7c8-8d9b353028dc" providerId="ADAL" clId="{5B4D50E6-874A-4467-A758-2C7AE13CC3BF}" dt="2026-07-31T11:54:48.270" v="1516" actId="1076"/>
          <ac:picMkLst>
            <pc:docMk/>
            <pc:sldMk cId="359143666" sldId="552"/>
            <ac:picMk id="7" creationId="{9221169F-A15A-06F1-CCCD-EE81D36F30A1}"/>
          </ac:picMkLst>
        </pc:picChg>
      </pc:sldChg>
      <pc:sldChg chg="modSp modNotesTx">
        <pc:chgData name="Abbie Jenkinson" userId="eea7fb28-1679-433b-b7c8-8d9b353028dc" providerId="ADAL" clId="{5B4D50E6-874A-4467-A758-2C7AE13CC3BF}" dt="2026-08-21T08:18:57.599" v="6884" actId="20577"/>
        <pc:sldMkLst>
          <pc:docMk/>
          <pc:sldMk cId="830688837" sldId="553"/>
        </pc:sldMkLst>
        <pc:picChg chg="mod">
          <ac:chgData name="Abbie Jenkinson" userId="eea7fb28-1679-433b-b7c8-8d9b353028dc" providerId="ADAL" clId="{5B4D50E6-874A-4467-A758-2C7AE13CC3BF}" dt="2026-08-19T07:15:32.195" v="5208" actId="14100"/>
          <ac:picMkLst>
            <pc:docMk/>
            <pc:sldMk cId="830688837" sldId="553"/>
            <ac:picMk id="1028" creationId="{C7ACF9F5-AC2E-141B-3D30-CBF9A3A73F13}"/>
          </ac:picMkLst>
        </pc:picChg>
      </pc:sldChg>
      <pc:sldChg chg="addSp delSp modSp mod ord modNotesTx">
        <pc:chgData name="Abbie Jenkinson" userId="eea7fb28-1679-433b-b7c8-8d9b353028dc" providerId="ADAL" clId="{5B4D50E6-874A-4467-A758-2C7AE13CC3BF}" dt="2026-08-20T16:00:35.473" v="5348" actId="1076"/>
        <pc:sldMkLst>
          <pc:docMk/>
          <pc:sldMk cId="3710127749" sldId="557"/>
        </pc:sldMkLst>
        <pc:spChg chg="mod">
          <ac:chgData name="Abbie Jenkinson" userId="eea7fb28-1679-433b-b7c8-8d9b353028dc" providerId="ADAL" clId="{5B4D50E6-874A-4467-A758-2C7AE13CC3BF}" dt="2026-08-20T16:00:31.237" v="5347" actId="1076"/>
          <ac:spMkLst>
            <pc:docMk/>
            <pc:sldMk cId="3710127749" sldId="557"/>
            <ac:spMk id="2" creationId="{FCEBA2F0-DE8A-4FC1-B91A-0F716807B354}"/>
          </ac:spMkLst>
        </pc:spChg>
        <pc:spChg chg="add del mod ord">
          <ac:chgData name="Abbie Jenkinson" userId="eea7fb28-1679-433b-b7c8-8d9b353028dc" providerId="ADAL" clId="{5B4D50E6-874A-4467-A758-2C7AE13CC3BF}" dt="2026-08-20T16:00:35.473" v="5348" actId="1076"/>
          <ac:spMkLst>
            <pc:docMk/>
            <pc:sldMk cId="3710127749" sldId="557"/>
            <ac:spMk id="3" creationId="{21A32E72-2F24-49C9-90AA-5D92B4EC2717}"/>
          </ac:spMkLst>
        </pc:spChg>
        <pc:spChg chg="add mod">
          <ac:chgData name="Abbie Jenkinson" userId="eea7fb28-1679-433b-b7c8-8d9b353028dc" providerId="ADAL" clId="{5B4D50E6-874A-4467-A758-2C7AE13CC3BF}" dt="2026-08-14T11:01:14.342" v="4847" actId="1076"/>
          <ac:spMkLst>
            <pc:docMk/>
            <pc:sldMk cId="3710127749" sldId="557"/>
            <ac:spMk id="4" creationId="{70CAC56E-C2DB-0E4B-D44B-D52F5A472327}"/>
          </ac:spMkLst>
        </pc:spChg>
        <pc:spChg chg="add mod">
          <ac:chgData name="Abbie Jenkinson" userId="eea7fb28-1679-433b-b7c8-8d9b353028dc" providerId="ADAL" clId="{5B4D50E6-874A-4467-A758-2C7AE13CC3BF}" dt="2026-08-14T11:01:14.342" v="4847" actId="1076"/>
          <ac:spMkLst>
            <pc:docMk/>
            <pc:sldMk cId="3710127749" sldId="557"/>
            <ac:spMk id="8" creationId="{12652CB7-9AC0-B38C-1123-4C9B6BAA409A}"/>
          </ac:spMkLst>
        </pc:spChg>
        <pc:spChg chg="add mod">
          <ac:chgData name="Abbie Jenkinson" userId="eea7fb28-1679-433b-b7c8-8d9b353028dc" providerId="ADAL" clId="{5B4D50E6-874A-4467-A758-2C7AE13CC3BF}" dt="2026-08-14T11:00:53.633" v="4845" actId="1076"/>
          <ac:spMkLst>
            <pc:docMk/>
            <pc:sldMk cId="3710127749" sldId="557"/>
            <ac:spMk id="10" creationId="{9C332AA4-9209-15D0-42D9-FA04D67672CE}"/>
          </ac:spMkLst>
        </pc:spChg>
        <pc:spChg chg="add mod">
          <ac:chgData name="Abbie Jenkinson" userId="eea7fb28-1679-433b-b7c8-8d9b353028dc" providerId="ADAL" clId="{5B4D50E6-874A-4467-A758-2C7AE13CC3BF}" dt="2026-08-14T11:01:41.722" v="4851" actId="1076"/>
          <ac:spMkLst>
            <pc:docMk/>
            <pc:sldMk cId="3710127749" sldId="557"/>
            <ac:spMk id="11" creationId="{4D8F1F41-09BE-6D3C-74B2-092BB5198DEE}"/>
          </ac:spMkLst>
        </pc:spChg>
        <pc:spChg chg="mod">
          <ac:chgData name="Abbie Jenkinson" userId="eea7fb28-1679-433b-b7c8-8d9b353028dc" providerId="ADAL" clId="{5B4D50E6-874A-4467-A758-2C7AE13CC3BF}" dt="2026-08-14T11:01:41.722" v="4851" actId="1076"/>
          <ac:spMkLst>
            <pc:docMk/>
            <pc:sldMk cId="3710127749" sldId="557"/>
            <ac:spMk id="12" creationId="{F303E630-D07F-4A3A-B152-29D3393863A0}"/>
          </ac:spMkLst>
        </pc:spChg>
        <pc:spChg chg="add mod">
          <ac:chgData name="Abbie Jenkinson" userId="eea7fb28-1679-433b-b7c8-8d9b353028dc" providerId="ADAL" clId="{5B4D50E6-874A-4467-A758-2C7AE13CC3BF}" dt="2026-08-14T11:00:53.633" v="4845" actId="1076"/>
          <ac:spMkLst>
            <pc:docMk/>
            <pc:sldMk cId="3710127749" sldId="557"/>
            <ac:spMk id="13" creationId="{7D280320-1E6E-B871-0F6D-4B65973CA99F}"/>
          </ac:spMkLst>
        </pc:spChg>
        <pc:spChg chg="add mod">
          <ac:chgData name="Abbie Jenkinson" userId="eea7fb28-1679-433b-b7c8-8d9b353028dc" providerId="ADAL" clId="{5B4D50E6-874A-4467-A758-2C7AE13CC3BF}" dt="2026-08-14T11:01:33.600" v="4850" actId="1076"/>
          <ac:spMkLst>
            <pc:docMk/>
            <pc:sldMk cId="3710127749" sldId="557"/>
            <ac:spMk id="14" creationId="{60D42703-4821-ED14-960E-F3B7CD284881}"/>
          </ac:spMkLst>
        </pc:spChg>
        <pc:spChg chg="add mod">
          <ac:chgData name="Abbie Jenkinson" userId="eea7fb28-1679-433b-b7c8-8d9b353028dc" providerId="ADAL" clId="{5B4D50E6-874A-4467-A758-2C7AE13CC3BF}" dt="2026-08-14T10:59:59.707" v="4839"/>
          <ac:spMkLst>
            <pc:docMk/>
            <pc:sldMk cId="3710127749" sldId="557"/>
            <ac:spMk id="15" creationId="{D5CFA68C-CEF5-F5BA-A9D3-9DBCF3C8971F}"/>
          </ac:spMkLst>
        </pc:spChg>
        <pc:spChg chg="add mod">
          <ac:chgData name="Abbie Jenkinson" userId="eea7fb28-1679-433b-b7c8-8d9b353028dc" providerId="ADAL" clId="{5B4D50E6-874A-4467-A758-2C7AE13CC3BF}" dt="2026-08-14T10:59:59.707" v="4839"/>
          <ac:spMkLst>
            <pc:docMk/>
            <pc:sldMk cId="3710127749" sldId="557"/>
            <ac:spMk id="16" creationId="{AD9B2807-30FB-930D-D7FD-01D4D2EB2867}"/>
          </ac:spMkLst>
        </pc:spChg>
        <pc:spChg chg="add mod">
          <ac:chgData name="Abbie Jenkinson" userId="eea7fb28-1679-433b-b7c8-8d9b353028dc" providerId="ADAL" clId="{5B4D50E6-874A-4467-A758-2C7AE13CC3BF}" dt="2026-08-14T11:01:33.600" v="4850" actId="1076"/>
          <ac:spMkLst>
            <pc:docMk/>
            <pc:sldMk cId="3710127749" sldId="557"/>
            <ac:spMk id="17" creationId="{E4D50BAD-F882-AA0D-F062-DD65B1D85420}"/>
          </ac:spMkLst>
        </pc:spChg>
      </pc:sldChg>
      <pc:sldChg chg="modSp mod modNotesTx">
        <pc:chgData name="Abbie Jenkinson" userId="eea7fb28-1679-433b-b7c8-8d9b353028dc" providerId="ADAL" clId="{5B4D50E6-874A-4467-A758-2C7AE13CC3BF}" dt="2026-08-21T07:01:19.021" v="5356" actId="27636"/>
        <pc:sldMkLst>
          <pc:docMk/>
          <pc:sldMk cId="2676190154" sldId="563"/>
        </pc:sldMkLst>
        <pc:spChg chg="mod">
          <ac:chgData name="Abbie Jenkinson" userId="eea7fb28-1679-433b-b7c8-8d9b353028dc" providerId="ADAL" clId="{5B4D50E6-874A-4467-A758-2C7AE13CC3BF}" dt="2026-08-21T07:01:19.021" v="5356" actId="27636"/>
          <ac:spMkLst>
            <pc:docMk/>
            <pc:sldMk cId="2676190154" sldId="563"/>
            <ac:spMk id="3" creationId="{BD825E44-80AF-4858-9E1A-41995A888BB9}"/>
          </ac:spMkLst>
        </pc:spChg>
      </pc:sldChg>
      <pc:sldChg chg="mod modShow modNotesTx">
        <pc:chgData name="Abbie Jenkinson" userId="eea7fb28-1679-433b-b7c8-8d9b353028dc" providerId="ADAL" clId="{5B4D50E6-874A-4467-A758-2C7AE13CC3BF}" dt="2026-08-14T10:54:23.259" v="4775" actId="20577"/>
        <pc:sldMkLst>
          <pc:docMk/>
          <pc:sldMk cId="3768197854" sldId="570"/>
        </pc:sldMkLst>
      </pc:sldChg>
      <pc:sldChg chg="modSp mod">
        <pc:chgData name="Abbie Jenkinson" userId="eea7fb28-1679-433b-b7c8-8d9b353028dc" providerId="ADAL" clId="{5B4D50E6-874A-4467-A758-2C7AE13CC3BF}" dt="2026-08-12T11:47:28.785" v="1809" actId="114"/>
        <pc:sldMkLst>
          <pc:docMk/>
          <pc:sldMk cId="710597247" sldId="573"/>
        </pc:sldMkLst>
        <pc:spChg chg="mod">
          <ac:chgData name="Abbie Jenkinson" userId="eea7fb28-1679-433b-b7c8-8d9b353028dc" providerId="ADAL" clId="{5B4D50E6-874A-4467-A758-2C7AE13CC3BF}" dt="2026-07-31T11:53:00.681" v="1502" actId="1076"/>
          <ac:spMkLst>
            <pc:docMk/>
            <pc:sldMk cId="710597247" sldId="573"/>
            <ac:spMk id="2" creationId="{CAE570FF-AB62-4C05-9F40-81641BE9BE09}"/>
          </ac:spMkLst>
        </pc:spChg>
        <pc:spChg chg="mod">
          <ac:chgData name="Abbie Jenkinson" userId="eea7fb28-1679-433b-b7c8-8d9b353028dc" providerId="ADAL" clId="{5B4D50E6-874A-4467-A758-2C7AE13CC3BF}" dt="2026-08-12T11:47:28.785" v="1809" actId="114"/>
          <ac:spMkLst>
            <pc:docMk/>
            <pc:sldMk cId="710597247" sldId="573"/>
            <ac:spMk id="3" creationId="{8181D8E7-3B1C-4DA5-AF91-BB9BC66A1B06}"/>
          </ac:spMkLst>
        </pc:spChg>
      </pc:sldChg>
      <pc:sldChg chg="mod modShow modNotesTx">
        <pc:chgData name="Abbie Jenkinson" userId="eea7fb28-1679-433b-b7c8-8d9b353028dc" providerId="ADAL" clId="{5B4D50E6-874A-4467-A758-2C7AE13CC3BF}" dt="2026-08-12T15:15:23.071" v="2584" actId="20577"/>
        <pc:sldMkLst>
          <pc:docMk/>
          <pc:sldMk cId="843609081" sldId="574"/>
        </pc:sldMkLst>
      </pc:sldChg>
      <pc:sldChg chg="mod modShow">
        <pc:chgData name="Abbie Jenkinson" userId="eea7fb28-1679-433b-b7c8-8d9b353028dc" providerId="ADAL" clId="{5B4D50E6-874A-4467-A758-2C7AE13CC3BF}" dt="2026-08-12T11:47:03.878" v="1806" actId="729"/>
        <pc:sldMkLst>
          <pc:docMk/>
          <pc:sldMk cId="2251659307" sldId="584"/>
        </pc:sldMkLst>
      </pc:sldChg>
      <pc:sldChg chg="modSp mod modNotesTx">
        <pc:chgData name="Abbie Jenkinson" userId="eea7fb28-1679-433b-b7c8-8d9b353028dc" providerId="ADAL" clId="{5B4D50E6-874A-4467-A758-2C7AE13CC3BF}" dt="2026-08-21T07:01:51.541" v="5370" actId="20577"/>
        <pc:sldMkLst>
          <pc:docMk/>
          <pc:sldMk cId="4258432570" sldId="585"/>
        </pc:sldMkLst>
        <pc:spChg chg="mod">
          <ac:chgData name="Abbie Jenkinson" userId="eea7fb28-1679-433b-b7c8-8d9b353028dc" providerId="ADAL" clId="{5B4D50E6-874A-4467-A758-2C7AE13CC3BF}" dt="2026-08-14T10:19:33.126" v="2607" actId="1076"/>
          <ac:spMkLst>
            <pc:docMk/>
            <pc:sldMk cId="4258432570" sldId="585"/>
            <ac:spMk id="3" creationId="{51224FF5-2971-4CB8-9984-20F15F1CA58D}"/>
          </ac:spMkLst>
        </pc:spChg>
      </pc:sldChg>
      <pc:sldChg chg="addSp modSp mod">
        <pc:chgData name="Abbie Jenkinson" userId="eea7fb28-1679-433b-b7c8-8d9b353028dc" providerId="ADAL" clId="{5B4D50E6-874A-4467-A758-2C7AE13CC3BF}" dt="2026-08-12T11:45:07.963" v="1805" actId="20577"/>
        <pc:sldMkLst>
          <pc:docMk/>
          <pc:sldMk cId="701711483" sldId="594"/>
        </pc:sldMkLst>
        <pc:spChg chg="mod">
          <ac:chgData name="Abbie Jenkinson" userId="eea7fb28-1679-433b-b7c8-8d9b353028dc" providerId="ADAL" clId="{5B4D50E6-874A-4467-A758-2C7AE13CC3BF}" dt="2026-08-12T11:45:07.963" v="1805" actId="20577"/>
          <ac:spMkLst>
            <pc:docMk/>
            <pc:sldMk cId="701711483" sldId="594"/>
            <ac:spMk id="3" creationId="{02EFC73F-3219-4719-A68C-7A32F7E7E406}"/>
          </ac:spMkLst>
        </pc:spChg>
      </pc:sldChg>
      <pc:sldChg chg="modSp">
        <pc:chgData name="Abbie Jenkinson" userId="eea7fb28-1679-433b-b7c8-8d9b353028dc" providerId="ADAL" clId="{5B4D50E6-874A-4467-A758-2C7AE13CC3BF}" dt="2026-08-12T11:53:15.459" v="2128" actId="120"/>
        <pc:sldMkLst>
          <pc:docMk/>
          <pc:sldMk cId="172455844" sldId="595"/>
        </pc:sldMkLst>
        <pc:spChg chg="mod">
          <ac:chgData name="Abbie Jenkinson" userId="eea7fb28-1679-433b-b7c8-8d9b353028dc" providerId="ADAL" clId="{5B4D50E6-874A-4467-A758-2C7AE13CC3BF}" dt="2026-08-12T11:53:15.459" v="2128" actId="120"/>
          <ac:spMkLst>
            <pc:docMk/>
            <pc:sldMk cId="172455844" sldId="595"/>
            <ac:spMk id="3" creationId="{5A53521D-1ED2-49CD-8768-4B77244B7EBC}"/>
          </ac:spMkLst>
        </pc:spChg>
      </pc:sldChg>
      <pc:sldChg chg="modNotesTx">
        <pc:chgData name="Abbie Jenkinson" userId="eea7fb28-1679-433b-b7c8-8d9b353028dc" providerId="ADAL" clId="{5B4D50E6-874A-4467-A758-2C7AE13CC3BF}" dt="2026-08-14T10:49:12.086" v="4563" actId="20577"/>
        <pc:sldMkLst>
          <pc:docMk/>
          <pc:sldMk cId="3394674869" sldId="599"/>
        </pc:sldMkLst>
      </pc:sldChg>
      <pc:sldChg chg="mod modShow">
        <pc:chgData name="Abbie Jenkinson" userId="eea7fb28-1679-433b-b7c8-8d9b353028dc" providerId="ADAL" clId="{5B4D50E6-874A-4467-A758-2C7AE13CC3BF}" dt="2026-08-12T11:47:03.878" v="1806" actId="729"/>
        <pc:sldMkLst>
          <pc:docMk/>
          <pc:sldMk cId="3166972566" sldId="604"/>
        </pc:sldMkLst>
      </pc:sldChg>
      <pc:sldChg chg="modNotesTx">
        <pc:chgData name="Abbie Jenkinson" userId="eea7fb28-1679-433b-b7c8-8d9b353028dc" providerId="ADAL" clId="{5B4D50E6-874A-4467-A758-2C7AE13CC3BF}" dt="2026-08-14T11:04:57.533" v="5038" actId="20577"/>
        <pc:sldMkLst>
          <pc:docMk/>
          <pc:sldMk cId="1390941732" sldId="608"/>
        </pc:sldMkLst>
      </pc:sldChg>
      <pc:sldChg chg="delSp mod modNotesTx">
        <pc:chgData name="Abbie Jenkinson" userId="eea7fb28-1679-433b-b7c8-8d9b353028dc" providerId="ADAL" clId="{5B4D50E6-874A-4467-A758-2C7AE13CC3BF}" dt="2026-08-21T07:11:15.918" v="5637" actId="20577"/>
        <pc:sldMkLst>
          <pc:docMk/>
          <pc:sldMk cId="1053786028" sldId="609"/>
        </pc:sldMkLst>
      </pc:sldChg>
      <pc:sldChg chg="modNotesTx">
        <pc:chgData name="Abbie Jenkinson" userId="eea7fb28-1679-433b-b7c8-8d9b353028dc" providerId="ADAL" clId="{5B4D50E6-874A-4467-A758-2C7AE13CC3BF}" dt="2026-08-14T11:04:31.165" v="4973" actId="20577"/>
        <pc:sldMkLst>
          <pc:docMk/>
          <pc:sldMk cId="3109099447" sldId="611"/>
        </pc:sldMkLst>
      </pc:sldChg>
      <pc:sldChg chg="modSp mod modNotesTx">
        <pc:chgData name="Abbie Jenkinson" userId="eea7fb28-1679-433b-b7c8-8d9b353028dc" providerId="ADAL" clId="{5B4D50E6-874A-4467-A758-2C7AE13CC3BF}" dt="2026-08-14T10:47:47.500" v="4489" actId="20577"/>
        <pc:sldMkLst>
          <pc:docMk/>
          <pc:sldMk cId="781301506" sldId="612"/>
        </pc:sldMkLst>
        <pc:spChg chg="mod">
          <ac:chgData name="Abbie Jenkinson" userId="eea7fb28-1679-433b-b7c8-8d9b353028dc" providerId="ADAL" clId="{5B4D50E6-874A-4467-A758-2C7AE13CC3BF}" dt="2026-08-14T10:19:27.142" v="2606" actId="1076"/>
          <ac:spMkLst>
            <pc:docMk/>
            <pc:sldMk cId="781301506" sldId="612"/>
            <ac:spMk id="2" creationId="{7D641AA3-4F0E-46D8-998E-7A2E9FB886C5}"/>
          </ac:spMkLst>
        </pc:spChg>
        <pc:spChg chg="mod">
          <ac:chgData name="Abbie Jenkinson" userId="eea7fb28-1679-433b-b7c8-8d9b353028dc" providerId="ADAL" clId="{5B4D50E6-874A-4467-A758-2C7AE13CC3BF}" dt="2026-08-14T10:19:23.577" v="2605" actId="1076"/>
          <ac:spMkLst>
            <pc:docMk/>
            <pc:sldMk cId="781301506" sldId="612"/>
            <ac:spMk id="3" creationId="{D2B94E43-A54B-4AC6-B661-91B002FF42EC}"/>
          </ac:spMkLst>
        </pc:spChg>
      </pc:sldChg>
      <pc:sldChg chg="modSp mod modNotesTx">
        <pc:chgData name="Abbie Jenkinson" userId="eea7fb28-1679-433b-b7c8-8d9b353028dc" providerId="ADAL" clId="{5B4D50E6-874A-4467-A758-2C7AE13CC3BF}" dt="2026-08-21T08:21:53.199" v="6885" actId="20577"/>
        <pc:sldMkLst>
          <pc:docMk/>
          <pc:sldMk cId="3481702061" sldId="613"/>
        </pc:sldMkLst>
        <pc:spChg chg="mod">
          <ac:chgData name="Abbie Jenkinson" userId="eea7fb28-1679-433b-b7c8-8d9b353028dc" providerId="ADAL" clId="{5B4D50E6-874A-4467-A758-2C7AE13CC3BF}" dt="2026-08-21T07:03:38.919" v="5377" actId="1076"/>
          <ac:spMkLst>
            <pc:docMk/>
            <pc:sldMk cId="3481702061" sldId="613"/>
            <ac:spMk id="5" creationId="{3667173D-EED4-6405-47DB-88AEFC09B074}"/>
          </ac:spMkLst>
        </pc:spChg>
      </pc:sldChg>
      <pc:sldChg chg="modNotesTx">
        <pc:chgData name="Abbie Jenkinson" userId="eea7fb28-1679-433b-b7c8-8d9b353028dc" providerId="ADAL" clId="{5B4D50E6-874A-4467-A758-2C7AE13CC3BF}" dt="2026-08-21T07:14:46.850" v="5917" actId="20577"/>
        <pc:sldMkLst>
          <pc:docMk/>
          <pc:sldMk cId="2538043373" sldId="615"/>
        </pc:sldMkLst>
      </pc:sldChg>
      <pc:sldChg chg="modNotesTx">
        <pc:chgData name="Abbie Jenkinson" userId="eea7fb28-1679-433b-b7c8-8d9b353028dc" providerId="ADAL" clId="{5B4D50E6-874A-4467-A758-2C7AE13CC3BF}" dt="2026-08-21T08:24:36.040" v="7219" actId="20577"/>
        <pc:sldMkLst>
          <pc:docMk/>
          <pc:sldMk cId="2096881792" sldId="616"/>
        </pc:sldMkLst>
      </pc:sldChg>
      <pc:sldChg chg="mod modShow">
        <pc:chgData name="Abbie Jenkinson" userId="eea7fb28-1679-433b-b7c8-8d9b353028dc" providerId="ADAL" clId="{5B4D50E6-874A-4467-A758-2C7AE13CC3BF}" dt="2026-08-12T11:47:03.878" v="1806" actId="729"/>
        <pc:sldMkLst>
          <pc:docMk/>
          <pc:sldMk cId="2241786006" sldId="617"/>
        </pc:sldMkLst>
      </pc:sldChg>
      <pc:sldChg chg="modNotesTx">
        <pc:chgData name="Abbie Jenkinson" userId="eea7fb28-1679-433b-b7c8-8d9b353028dc" providerId="ADAL" clId="{5B4D50E6-874A-4467-A758-2C7AE13CC3BF}" dt="2026-08-14T10:45:05.905" v="4396" actId="20577"/>
        <pc:sldMkLst>
          <pc:docMk/>
          <pc:sldMk cId="4006822930" sldId="620"/>
        </pc:sldMkLst>
      </pc:sldChg>
      <pc:sldChg chg="ord modNotesTx">
        <pc:chgData name="Abbie Jenkinson" userId="eea7fb28-1679-433b-b7c8-8d9b353028dc" providerId="ADAL" clId="{5B4D50E6-874A-4467-A758-2C7AE13CC3BF}" dt="2026-08-21T07:05:58.156" v="5523"/>
        <pc:sldMkLst>
          <pc:docMk/>
          <pc:sldMk cId="0" sldId="624"/>
        </pc:sldMkLst>
      </pc:sldChg>
      <pc:sldChg chg="addSp delSp mod ord modNotesTx">
        <pc:chgData name="Abbie Jenkinson" userId="eea7fb28-1679-433b-b7c8-8d9b353028dc" providerId="ADAL" clId="{5B4D50E6-874A-4467-A758-2C7AE13CC3BF}" dt="2026-08-14T10:57:08.930" v="4784" actId="22"/>
        <pc:sldMkLst>
          <pc:docMk/>
          <pc:sldMk cId="3604526654" sldId="625"/>
        </pc:sldMkLst>
      </pc:sldChg>
      <pc:sldChg chg="modSp mod">
        <pc:chgData name="Abbie Jenkinson" userId="eea7fb28-1679-433b-b7c8-8d9b353028dc" providerId="ADAL" clId="{5B4D50E6-874A-4467-A758-2C7AE13CC3BF}" dt="2026-08-21T07:02:22.728" v="5373" actId="1076"/>
        <pc:sldMkLst>
          <pc:docMk/>
          <pc:sldMk cId="3448637700" sldId="628"/>
        </pc:sldMkLst>
        <pc:spChg chg="mod">
          <ac:chgData name="Abbie Jenkinson" userId="eea7fb28-1679-433b-b7c8-8d9b353028dc" providerId="ADAL" clId="{5B4D50E6-874A-4467-A758-2C7AE13CC3BF}" dt="2026-08-21T07:02:18.923" v="5372" actId="1076"/>
          <ac:spMkLst>
            <pc:docMk/>
            <pc:sldMk cId="3448637700" sldId="628"/>
            <ac:spMk id="2" creationId="{8AB791E0-48A9-A0F1-A8C8-813E51E72632}"/>
          </ac:spMkLst>
        </pc:spChg>
        <pc:spChg chg="mod">
          <ac:chgData name="Abbie Jenkinson" userId="eea7fb28-1679-433b-b7c8-8d9b353028dc" providerId="ADAL" clId="{5B4D50E6-874A-4467-A758-2C7AE13CC3BF}" dt="2026-08-21T07:02:22.728" v="5373" actId="1076"/>
          <ac:spMkLst>
            <pc:docMk/>
            <pc:sldMk cId="3448637700" sldId="628"/>
            <ac:spMk id="3" creationId="{8E793087-E35C-AC3B-2F3B-A053C71EDE20}"/>
          </ac:spMkLst>
        </pc:spChg>
      </pc:sldChg>
      <pc:sldChg chg="modSp add mod">
        <pc:chgData name="Abbie Jenkinson" userId="eea7fb28-1679-433b-b7c8-8d9b353028dc" providerId="ADAL" clId="{5B4D50E6-874A-4467-A758-2C7AE13CC3BF}" dt="2026-08-19T07:13:34.325" v="5205" actId="20577"/>
        <pc:sldMkLst>
          <pc:docMk/>
          <pc:sldMk cId="479271510" sldId="631"/>
        </pc:sldMkLst>
        <pc:spChg chg="mod">
          <ac:chgData name="Abbie Jenkinson" userId="eea7fb28-1679-433b-b7c8-8d9b353028dc" providerId="ADAL" clId="{5B4D50E6-874A-4467-A758-2C7AE13CC3BF}" dt="2026-08-19T07:13:34.325" v="5205" actId="20577"/>
          <ac:spMkLst>
            <pc:docMk/>
            <pc:sldMk cId="479271510" sldId="631"/>
            <ac:spMk id="2" creationId="{F0D26514-9FDD-5E38-FDEC-D8CE8442C41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wat-fps3.prospect.local\Nick.Kardahji\Equalities\Race%20equality%20training\Race%20equality%20training%20sta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a:t>Success rate of identical</a:t>
            </a:r>
            <a:r>
              <a:rPr lang="en-GB" sz="1800" baseline="0"/>
              <a:t> applications, varied by applicant ethnicity</a:t>
            </a:r>
            <a:endParaRPr lang="en-GB" sz="180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bar"/>
        <c:grouping val="clustered"/>
        <c:varyColors val="0"/>
        <c:ser>
          <c:idx val="0"/>
          <c:order val="0"/>
          <c:spPr>
            <a:solidFill>
              <a:schemeClr val="accent1"/>
            </a:solidFill>
            <a:ln>
              <a:noFill/>
            </a:ln>
            <a:effectLst/>
          </c:spPr>
          <c:invertIfNegative val="0"/>
          <c:dPt>
            <c:idx val="3"/>
            <c:invertIfNegative val="0"/>
            <c:bubble3D val="0"/>
            <c:spPr>
              <a:solidFill>
                <a:schemeClr val="accent2"/>
              </a:solidFill>
              <a:ln>
                <a:noFill/>
              </a:ln>
              <a:effectLst/>
            </c:spPr>
            <c:extLst>
              <c:ext xmlns:c16="http://schemas.microsoft.com/office/drawing/2014/chart" uri="{C3380CC4-5D6E-409C-BE32-E72D297353CC}">
                <c16:uniqueId val="{00000001-4CFA-42C0-9703-9378FCCD2C7B}"/>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 equality training stats.xlsx]Sheet2'!$D$5:$D$8</c:f>
              <c:strCache>
                <c:ptCount val="4"/>
                <c:pt idx="0">
                  <c:v>Nigerian</c:v>
                </c:pt>
                <c:pt idx="1">
                  <c:v>Pakistani</c:v>
                </c:pt>
                <c:pt idx="2">
                  <c:v>Other people of colour</c:v>
                </c:pt>
                <c:pt idx="3">
                  <c:v>White</c:v>
                </c:pt>
              </c:strCache>
            </c:strRef>
          </c:cat>
          <c:val>
            <c:numRef>
              <c:f>'[Race equality training stats.xlsx]Sheet2'!$E$5:$E$8</c:f>
              <c:numCache>
                <c:formatCode>0.0%</c:formatCode>
                <c:ptCount val="4"/>
                <c:pt idx="0">
                  <c:v>0.13100000000000001</c:v>
                </c:pt>
                <c:pt idx="1">
                  <c:v>0.13900000000000001</c:v>
                </c:pt>
                <c:pt idx="2">
                  <c:v>0.158</c:v>
                </c:pt>
                <c:pt idx="3">
                  <c:v>0.24099999999999999</c:v>
                </c:pt>
              </c:numCache>
            </c:numRef>
          </c:val>
          <c:extLst>
            <c:ext xmlns:c16="http://schemas.microsoft.com/office/drawing/2014/chart" uri="{C3380CC4-5D6E-409C-BE32-E72D297353CC}">
              <c16:uniqueId val="{00000002-4CFA-42C0-9703-9378FCCD2C7B}"/>
            </c:ext>
          </c:extLst>
        </c:ser>
        <c:dLbls>
          <c:dLblPos val="outEnd"/>
          <c:showLegendKey val="0"/>
          <c:showVal val="1"/>
          <c:showCatName val="0"/>
          <c:showSerName val="0"/>
          <c:showPercent val="0"/>
          <c:showBubbleSize val="0"/>
        </c:dLbls>
        <c:gapWidth val="92"/>
        <c:axId val="311275808"/>
        <c:axId val="588570800"/>
      </c:barChart>
      <c:catAx>
        <c:axId val="3112758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88570800"/>
        <c:crosses val="autoZero"/>
        <c:auto val="1"/>
        <c:lblAlgn val="ctr"/>
        <c:lblOffset val="100"/>
        <c:noMultiLvlLbl val="0"/>
      </c:catAx>
      <c:valAx>
        <c:axId val="588570800"/>
        <c:scaling>
          <c:orientation val="minMax"/>
        </c:scaling>
        <c:delete val="1"/>
        <c:axPos val="b"/>
        <c:numFmt formatCode="0.0%" sourceLinked="1"/>
        <c:majorTickMark val="none"/>
        <c:minorTickMark val="none"/>
        <c:tickLblPos val="nextTo"/>
        <c:crossAx val="31127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Women are significantly</a:t>
            </a:r>
            <a:r>
              <a:rPr lang="en-GB" sz="2000" baseline="0"/>
              <a:t> under-represented among top earners in engineering </a:t>
            </a:r>
            <a:endParaRPr lang="en-GB" sz="2000"/>
          </a:p>
        </c:rich>
      </c:tx>
      <c:layout>
        <c:manualLayout>
          <c:xMode val="edge"/>
          <c:yMode val="edge"/>
          <c:x val="0.17427294153779496"/>
          <c:y val="2.0497264367845885E-3"/>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bar"/>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C69B-43D7-9123-0D87A269F876}"/>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Sheet2!$E$15:$E$17</c:f>
              <c:strCache>
                <c:ptCount val="3"/>
                <c:pt idx="0">
                  <c:v>Proportion of lowest earners in engineering who are women</c:v>
                </c:pt>
                <c:pt idx="1">
                  <c:v>Proportion of engineers who are women</c:v>
                </c:pt>
                <c:pt idx="2">
                  <c:v>Proportion of highest earners in engineering who are women</c:v>
                </c:pt>
              </c:strCache>
            </c:strRef>
          </c:cat>
          <c:val>
            <c:numRef>
              <c:f>Sheet2!$F$15:$F$17</c:f>
              <c:numCache>
                <c:formatCode>0%</c:formatCode>
                <c:ptCount val="3"/>
                <c:pt idx="0">
                  <c:v>0.16</c:v>
                </c:pt>
                <c:pt idx="1">
                  <c:v>0.11</c:v>
                </c:pt>
                <c:pt idx="2">
                  <c:v>0.08</c:v>
                </c:pt>
              </c:numCache>
            </c:numRef>
          </c:val>
          <c:extLst>
            <c:ext xmlns:c16="http://schemas.microsoft.com/office/drawing/2014/chart" uri="{C3380CC4-5D6E-409C-BE32-E72D297353CC}">
              <c16:uniqueId val="{00000002-C69B-43D7-9123-0D87A269F876}"/>
            </c:ext>
          </c:extLst>
        </c:ser>
        <c:dLbls>
          <c:dLblPos val="outEnd"/>
          <c:showLegendKey val="0"/>
          <c:showVal val="1"/>
          <c:showCatName val="0"/>
          <c:showSerName val="0"/>
          <c:showPercent val="0"/>
          <c:showBubbleSize val="0"/>
        </c:dLbls>
        <c:gapWidth val="182"/>
        <c:axId val="432406248"/>
        <c:axId val="432408216"/>
      </c:barChart>
      <c:catAx>
        <c:axId val="4324062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2408216"/>
        <c:crosses val="autoZero"/>
        <c:auto val="1"/>
        <c:lblAlgn val="ctr"/>
        <c:lblOffset val="100"/>
        <c:noMultiLvlLbl val="0"/>
      </c:catAx>
      <c:valAx>
        <c:axId val="432408216"/>
        <c:scaling>
          <c:orientation val="minMax"/>
        </c:scaling>
        <c:delete val="1"/>
        <c:axPos val="b"/>
        <c:majorGridlines>
          <c:spPr>
            <a:ln w="9525" cap="flat" cmpd="sng" algn="ctr">
              <a:solidFill>
                <a:schemeClr val="accent1">
                  <a:alpha val="5000"/>
                </a:schemeClr>
              </a:solidFill>
              <a:round/>
            </a:ln>
            <a:effectLst/>
          </c:spPr>
        </c:majorGridlines>
        <c:numFmt formatCode="0%" sourceLinked="1"/>
        <c:majorTickMark val="none"/>
        <c:minorTickMark val="none"/>
        <c:tickLblPos val="nextTo"/>
        <c:crossAx val="4324062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F0BA9B-187C-2FCC-E6D2-D76A51E6F9A7}"/>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514CE5D3-62A4-C873-3F39-BF602C022983}"/>
              </a:ext>
            </a:extLst>
          </p:cNvPr>
          <p:cNvSpPr>
            <a:spLocks noGrp="1"/>
          </p:cNvSpPr>
          <p:nvPr>
            <p:ph type="dt" sz="quarter" idx="1"/>
          </p:nvPr>
        </p:nvSpPr>
        <p:spPr>
          <a:xfrm>
            <a:off x="3851275" y="0"/>
            <a:ext cx="2946400" cy="498475"/>
          </a:xfrm>
          <a:prstGeom prst="rect">
            <a:avLst/>
          </a:prstGeom>
        </p:spPr>
        <p:txBody>
          <a:bodyPr vert="horz" lIns="91440" tIns="45720" rIns="91440" bIns="45720" rtlCol="0"/>
          <a:lstStyle>
            <a:lvl1pPr algn="r">
              <a:defRPr sz="1200"/>
            </a:lvl1pPr>
          </a:lstStyle>
          <a:p>
            <a:fld id="{DB6951EA-D259-4D64-90BA-25767EA22B10}" type="datetimeFigureOut">
              <a:rPr lang="en-GB" smtClean="0"/>
              <a:t>21/08/2026</a:t>
            </a:fld>
            <a:endParaRPr lang="en-GB"/>
          </a:p>
        </p:txBody>
      </p:sp>
      <p:sp>
        <p:nvSpPr>
          <p:cNvPr id="4" name="Footer Placeholder 3">
            <a:extLst>
              <a:ext uri="{FF2B5EF4-FFF2-40B4-BE49-F238E27FC236}">
                <a16:creationId xmlns:a16="http://schemas.microsoft.com/office/drawing/2014/main" id="{96371E42-7060-5C8B-B995-A7AA9B865581}"/>
              </a:ext>
            </a:extLst>
          </p:cNvPr>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D6BA267C-46EA-A6DE-5FB6-A24D8447F297}"/>
              </a:ext>
            </a:extLst>
          </p:cNvPr>
          <p:cNvSpPr>
            <a:spLocks noGrp="1"/>
          </p:cNvSpPr>
          <p:nvPr>
            <p:ph type="sldNum" sz="quarter" idx="3"/>
          </p:nvPr>
        </p:nvSpPr>
        <p:spPr>
          <a:xfrm>
            <a:off x="3851275" y="9431338"/>
            <a:ext cx="2946400" cy="498475"/>
          </a:xfrm>
          <a:prstGeom prst="rect">
            <a:avLst/>
          </a:prstGeom>
        </p:spPr>
        <p:txBody>
          <a:bodyPr vert="horz" lIns="91440" tIns="45720" rIns="91440" bIns="45720" rtlCol="0" anchor="b"/>
          <a:lstStyle>
            <a:lvl1pPr algn="r">
              <a:defRPr sz="1200"/>
            </a:lvl1pPr>
          </a:lstStyle>
          <a:p>
            <a:fld id="{C9659272-02B3-40DD-BC42-64CB10B09720}" type="slidenum">
              <a:rPr lang="en-GB" smtClean="0"/>
              <a:t>‹#›</a:t>
            </a:fld>
            <a:endParaRPr lang="en-GB"/>
          </a:p>
        </p:txBody>
      </p:sp>
    </p:spTree>
    <p:extLst>
      <p:ext uri="{BB962C8B-B14F-4D97-AF65-F5344CB8AC3E}">
        <p14:creationId xmlns:p14="http://schemas.microsoft.com/office/powerpoint/2010/main" val="938326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8/21/2026</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prospect.org.uk/news/id/2012/November/9/Prospect-legal-win-for-Home-Office-staff"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prospect.org.uk/news/id/2017/00620"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D9Ihs241ze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forms.office.com/e/eiTaixC7yz"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disabilityrightsuk.org/social-model-disability-language?srsltid=AfmBOoqLNxA51eetygn_tgANtN3OphYRI6FYbUrPTqVrFxgWWWH_S-XM"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stonewall.org.uk/inclusive-workplaces/proud-employer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name and pronouns</a:t>
            </a:r>
          </a:p>
        </p:txBody>
      </p:sp>
      <p:sp>
        <p:nvSpPr>
          <p:cNvPr id="4" name="Slide Number Placeholder 3"/>
          <p:cNvSpPr>
            <a:spLocks noGrp="1"/>
          </p:cNvSpPr>
          <p:nvPr>
            <p:ph type="sldNum" sz="quarter" idx="5"/>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1794242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B0192-91CF-3C36-17F3-CDDF7AB2F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7AAFF-E335-6EF4-47CC-FC65D7CFD9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A063F8-27F4-F9B4-1D01-7FFE9AEFC5D6}"/>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Gender pay gap for median gross hourly earnings (excluding overtime) for full-time employees, by work region, UK, April 1997 and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Interesting spread of results by region. Wales and Scotland have stronger duties in relation to closing the gender pays.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Why does the gap get bigger in specific regions?</a:t>
            </a:r>
            <a:endParaRPr lang="en-GB" b="0" dirty="0"/>
          </a:p>
          <a:p>
            <a:endParaRPr lang="en-GB" dirty="0"/>
          </a:p>
        </p:txBody>
      </p:sp>
      <p:sp>
        <p:nvSpPr>
          <p:cNvPr id="4" name="Slide Number Placeholder 3">
            <a:extLst>
              <a:ext uri="{FF2B5EF4-FFF2-40B4-BE49-F238E27FC236}">
                <a16:creationId xmlns:a16="http://schemas.microsoft.com/office/drawing/2014/main" id="{6C1C66E6-4702-DC5B-7173-3AE83A29C12A}"/>
              </a:ext>
            </a:extLst>
          </p:cNvPr>
          <p:cNvSpPr>
            <a:spLocks noGrp="1"/>
          </p:cNvSpPr>
          <p:nvPr>
            <p:ph type="sldNum" sz="quarter" idx="5"/>
          </p:nvPr>
        </p:nvSpPr>
        <p:spPr/>
        <p:txBody>
          <a:bodyPr/>
          <a:lstStyle/>
          <a:p>
            <a:fld id="{C16B0746-24FF-0B4F-A25A-E2B460B25A57}" type="slidenum">
              <a:rPr lang="en-US" smtClean="0"/>
              <a:t>11</a:t>
            </a:fld>
            <a:endParaRPr lang="en-US"/>
          </a:p>
        </p:txBody>
      </p:sp>
    </p:spTree>
    <p:extLst>
      <p:ext uri="{BB962C8B-B14F-4D97-AF65-F5344CB8AC3E}">
        <p14:creationId xmlns:p14="http://schemas.microsoft.com/office/powerpoint/2010/main" val="1853509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Government has been consulting on disability and ethnicity pay gap reporting – superficially similar to gender pay gap, BUT…</a:t>
            </a:r>
          </a:p>
          <a:p>
            <a:endParaRPr lang="en-GB"/>
          </a:p>
          <a:p>
            <a:pPr marL="228600" indent="-228600">
              <a:buAutoNum type="arabicPeriod"/>
            </a:pPr>
            <a:r>
              <a:rPr lang="en-GB"/>
              <a:t>Can you sensibly aggregate a disability pay gap for workers with anxiety or depression with that for autistic workers?</a:t>
            </a:r>
          </a:p>
          <a:p>
            <a:pPr marL="228600" indent="-228600">
              <a:buAutoNum type="arabicPeriod"/>
            </a:pPr>
            <a:r>
              <a:rPr lang="en-GB"/>
              <a:t>How do you deal with workers with both (plus others)?</a:t>
            </a:r>
          </a:p>
          <a:p>
            <a:pPr marL="228600" indent="-228600">
              <a:buAutoNum type="arabicPeriod"/>
            </a:pPr>
            <a:r>
              <a:rPr lang="en-GB"/>
              <a:t>Can we sensibly expect an employer to disaggregate by ‘main impairment type? How would this look in the Employer X data?</a:t>
            </a:r>
          </a:p>
          <a:p>
            <a:pPr marL="228600" indent="-228600">
              <a:buAutoNum type="arabicPeriod"/>
            </a:pPr>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12</a:t>
            </a:fld>
            <a:endParaRPr lang="en-US"/>
          </a:p>
        </p:txBody>
      </p:sp>
    </p:spTree>
    <p:extLst>
      <p:ext uri="{BB962C8B-B14F-4D97-AF65-F5344CB8AC3E}">
        <p14:creationId xmlns:p14="http://schemas.microsoft.com/office/powerpoint/2010/main" val="13128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a break after this.</a:t>
            </a:r>
          </a:p>
        </p:txBody>
      </p:sp>
      <p:sp>
        <p:nvSpPr>
          <p:cNvPr id="4" name="Slide Number Placeholder 3"/>
          <p:cNvSpPr>
            <a:spLocks noGrp="1"/>
          </p:cNvSpPr>
          <p:nvPr>
            <p:ph type="sldNum" sz="quarter" idx="5"/>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1050101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22498-B526-09CC-1F40-EEA2A17699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F105E-AD0B-1FAB-8A33-4025A8A161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B5FAE2-7523-AAB6-247B-67A32D1408E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B600383-8E9D-465E-74E6-3714613719FC}"/>
              </a:ext>
            </a:extLst>
          </p:cNvPr>
          <p:cNvSpPr>
            <a:spLocks noGrp="1"/>
          </p:cNvSpPr>
          <p:nvPr>
            <p:ph type="sldNum" sz="quarter" idx="5"/>
          </p:nvPr>
        </p:nvSpPr>
        <p:spPr/>
        <p:txBody>
          <a:bodyPr/>
          <a:lstStyle/>
          <a:p>
            <a:fld id="{C16B0746-24FF-0B4F-A25A-E2B460B25A57}" type="slidenum">
              <a:rPr lang="en-US" smtClean="0"/>
              <a:t>14</a:t>
            </a:fld>
            <a:endParaRPr lang="en-US"/>
          </a:p>
        </p:txBody>
      </p:sp>
    </p:spTree>
    <p:extLst>
      <p:ext uri="{BB962C8B-B14F-4D97-AF65-F5344CB8AC3E}">
        <p14:creationId xmlns:p14="http://schemas.microsoft.com/office/powerpoint/2010/main" val="3341274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dirty="0"/>
              <a:t>Just give the headlines on these stories:</a:t>
            </a:r>
          </a:p>
          <a:p>
            <a:pPr algn="l"/>
            <a:endParaRPr lang="en-GB" b="1" dirty="0"/>
          </a:p>
          <a:p>
            <a:pPr algn="l"/>
            <a:r>
              <a:rPr lang="en-GB" b="1" dirty="0"/>
              <a:t>Lizzie Walmsley v Big Lottery Fund </a:t>
            </a:r>
            <a:r>
              <a:rPr lang="en-GB" dirty="0"/>
              <a:t>- </a:t>
            </a:r>
            <a:r>
              <a:rPr lang="en-GB" b="0" i="0" dirty="0">
                <a:solidFill>
                  <a:srgbClr val="212529"/>
                </a:solidFill>
                <a:effectLst/>
                <a:latin typeface="ObjektivMk2_W"/>
              </a:rPr>
              <a:t>In early 2018 watched Newsnight which included an item about the Presidents Club. The programme included the treatment of hostesses and the use of non-disclosure agreements where there had been allegations of sexual harassment.  While the programme was on, Lizzie tweeted from her personal account: “Having been a hostess, I can confirm you don’t have to sign a non-disclosure contract unless there’s something an employer wants to hide. 33 years this event has been happening. They knew. #TimesUp #PresidentsClub #MeToo #Newsnight”  There was significant media attention and on 24 January Lizzie sought the permission of various managers to conduct an anonymous press interview, which she subsequently gave to </a:t>
            </a:r>
            <a:r>
              <a:rPr lang="en-GB" b="0" i="1" dirty="0">
                <a:solidFill>
                  <a:srgbClr val="212529"/>
                </a:solidFill>
                <a:effectLst/>
                <a:latin typeface="ObjektivMk2_W"/>
              </a:rPr>
              <a:t>The Times</a:t>
            </a:r>
            <a:r>
              <a:rPr lang="en-GB" b="0" i="0" dirty="0">
                <a:solidFill>
                  <a:srgbClr val="212529"/>
                </a:solidFill>
                <a:effectLst/>
                <a:latin typeface="ObjektivMk2_W"/>
              </a:rPr>
              <a:t>.  She received an email from a senior manager criticising her for lack of judgment in trusting journalists, the potential exposure of the Big Lottery Fund and breaches of Big Lottery Fund’s ethics and social media policies. This was followed up by a meeting with the same manager at which Lizzie was reduced to tears.  The employment tribunal found that the manager’s conduct, the manner of the meeting and the email were unacceptable and Lizzie was therefore disadvantaged and her sense of grievance justified.</a:t>
            </a:r>
          </a:p>
          <a:p>
            <a:pPr algn="l"/>
            <a:endParaRPr lang="en-GB" b="0" i="0" dirty="0">
              <a:solidFill>
                <a:srgbClr val="212529"/>
              </a:solidFill>
              <a:effectLst/>
              <a:latin typeface="ObjektivMk2_W"/>
            </a:endParaRPr>
          </a:p>
          <a:p>
            <a:pPr algn="l"/>
            <a:endParaRPr lang="en-GB" b="0" i="0" dirty="0">
              <a:solidFill>
                <a:srgbClr val="212529"/>
              </a:solidFill>
              <a:effectLst/>
              <a:latin typeface="ObjektivMk2_W"/>
            </a:endParaRPr>
          </a:p>
          <a:p>
            <a:pPr algn="l"/>
            <a:r>
              <a:rPr lang="en-GB" b="1" i="0" dirty="0">
                <a:solidFill>
                  <a:srgbClr val="666E70"/>
                </a:solidFill>
                <a:effectLst/>
                <a:latin typeface="Open Sans" panose="020B0606030504020204" pitchFamily="34" charset="0"/>
              </a:rPr>
              <a:t>Graham Dean v Home Office </a:t>
            </a:r>
            <a:r>
              <a:rPr lang="en-GB" b="0" i="0" dirty="0">
                <a:solidFill>
                  <a:srgbClr val="666E70"/>
                </a:solidFill>
                <a:effectLst/>
                <a:latin typeface="Open Sans" panose="020B0606030504020204" pitchFamily="34" charset="0"/>
              </a:rPr>
              <a:t>- Almost 50 civil servants who were discriminated against due to their race or age by the Home Office have together secured more than £1m in compensation following a tribunal hearing.  This tribunal came about after a successful case taken by Prospect in 2012.  Prospect had won an employment tribunal claim against the Home Office for our member Graham Dean. The Home Office used a Core Skills Assessment (CSA) for determining promotion. Graham had failed the CSA test four times despite commendations for promotion from his managers.  The evidence showed that a disproportionate number of Black, Asian and Minority Ethnic (BAME) and older workers failed the test.</a:t>
            </a:r>
          </a:p>
          <a:p>
            <a:pPr algn="l"/>
            <a:r>
              <a:rPr lang="en-GB" b="0" i="0" dirty="0">
                <a:solidFill>
                  <a:srgbClr val="666E70"/>
                </a:solidFill>
                <a:effectLst/>
                <a:latin typeface="Open Sans" panose="020B0606030504020204" pitchFamily="34" charset="0"/>
              </a:rPr>
              <a:t>The </a:t>
            </a:r>
            <a:r>
              <a:rPr lang="en-GB" b="0" i="0" u="sng" dirty="0">
                <a:solidFill>
                  <a:srgbClr val="008275"/>
                </a:solidFill>
                <a:effectLst/>
                <a:latin typeface="Open Sans" panose="020B0606030504020204" pitchFamily="34" charset="0"/>
                <a:hlinkClick r:id="rId3"/>
              </a:rPr>
              <a:t>employment tribunal</a:t>
            </a:r>
            <a:r>
              <a:rPr lang="en-GB" b="0" i="0" dirty="0">
                <a:solidFill>
                  <a:srgbClr val="666E70"/>
                </a:solidFill>
                <a:effectLst/>
                <a:latin typeface="Open Sans" panose="020B0606030504020204" pitchFamily="34" charset="0"/>
              </a:rPr>
              <a:t> ruled that Graham had been subjected to unlawful indirect discrimination on grounds of his race and age. Graham was then promoted without needing to complete the CSA and the CSA was changed for the future. But the change wasn’t applied to other staff, who had previously been affected by the test.  Forty seven further cases were presented by members of PCS and Prospect. PCS members, who were supported by Thompsons Solicitors, were the test cases.  </a:t>
            </a:r>
          </a:p>
          <a:p>
            <a:pPr algn="l"/>
            <a:r>
              <a:rPr lang="en-GB" b="0" i="0" dirty="0">
                <a:solidFill>
                  <a:srgbClr val="666E70"/>
                </a:solidFill>
                <a:effectLst/>
                <a:latin typeface="Open Sans" panose="020B0606030504020204" pitchFamily="34" charset="0"/>
              </a:rPr>
              <a:t>Despite having already lost the tribunal for Graham Dean, the Home Office robustly resisted the new claims. And the case went all the way to the Supreme Court (under the lead name of Essop &amp; others).  </a:t>
            </a:r>
          </a:p>
          <a:p>
            <a:pPr algn="l"/>
            <a:r>
              <a:rPr lang="en-GB" b="0" i="0" dirty="0">
                <a:solidFill>
                  <a:srgbClr val="666E70"/>
                </a:solidFill>
                <a:effectLst/>
                <a:latin typeface="Open Sans" panose="020B0606030504020204" pitchFamily="34" charset="0"/>
              </a:rPr>
              <a:t>The case was joined with Prospect’s Supreme Court case for </a:t>
            </a:r>
            <a:r>
              <a:rPr lang="en-GB" b="1" i="0" u="sng" dirty="0">
                <a:solidFill>
                  <a:srgbClr val="008275"/>
                </a:solidFill>
                <a:effectLst/>
                <a:latin typeface="Open Sans" panose="020B0606030504020204" pitchFamily="34" charset="0"/>
                <a:hlinkClick r:id="rId4"/>
              </a:rPr>
              <a:t>Mohammad Naeem</a:t>
            </a:r>
            <a:r>
              <a:rPr lang="en-GB" b="1" i="0" dirty="0">
                <a:solidFill>
                  <a:srgbClr val="666E70"/>
                </a:solidFill>
                <a:effectLst/>
                <a:latin typeface="Open Sans" panose="020B0606030504020204" pitchFamily="34" charset="0"/>
              </a:rPr>
              <a:t> against the Prison Service</a:t>
            </a:r>
            <a:r>
              <a:rPr lang="en-GB" b="0" i="0" dirty="0">
                <a:solidFill>
                  <a:srgbClr val="666E70"/>
                </a:solidFill>
                <a:effectLst/>
                <a:latin typeface="Open Sans" panose="020B0606030504020204" pitchFamily="34" charset="0"/>
              </a:rPr>
              <a:t>, as both cases looked at what should be the correct approach for determining indirect discrimination.</a:t>
            </a:r>
          </a:p>
          <a:p>
            <a:pPr algn="l"/>
            <a:r>
              <a:rPr lang="en-GB" b="0" i="0" dirty="0">
                <a:solidFill>
                  <a:srgbClr val="666E70"/>
                </a:solidFill>
                <a:effectLst/>
                <a:latin typeface="Open Sans" panose="020B0606030504020204" pitchFamily="34" charset="0"/>
              </a:rPr>
              <a:t>The union cases won in the Supreme Court and the Home Office case was sent back to the employment tribunal for hearing.</a:t>
            </a:r>
          </a:p>
          <a:p>
            <a:pPr algn="l"/>
            <a:r>
              <a:rPr lang="en-GB" b="0" i="0" dirty="0">
                <a:solidFill>
                  <a:srgbClr val="666E70"/>
                </a:solidFill>
                <a:effectLst/>
                <a:latin typeface="Open Sans" panose="020B0606030504020204" pitchFamily="34" charset="0"/>
              </a:rPr>
              <a:t>The three-week hearing started on 18 March, but after the first couple of days the Home Office agreed to settle all the claims without admission of liability and to pay the 47 claimants £22,000 each – totalling more than £1m.</a:t>
            </a:r>
          </a:p>
          <a:p>
            <a:pPr algn="l"/>
            <a:endParaRPr lang="en-GB" b="0" i="0" dirty="0">
              <a:solidFill>
                <a:srgbClr val="666E70"/>
              </a:solidFill>
              <a:effectLst/>
              <a:latin typeface="Open Sans" panose="020B0606030504020204" pitchFamily="34" charset="0"/>
            </a:endParaRPr>
          </a:p>
          <a:p>
            <a:pPr algn="l"/>
            <a:r>
              <a:rPr lang="en-GB" b="1" i="0" dirty="0">
                <a:solidFill>
                  <a:srgbClr val="212529"/>
                </a:solidFill>
                <a:effectLst/>
                <a:latin typeface="ObjektivMk2_W"/>
              </a:rPr>
              <a:t>Amy Arnold v UKPN - </a:t>
            </a:r>
            <a:r>
              <a:rPr lang="en-GB" b="0" i="0" dirty="0">
                <a:solidFill>
                  <a:srgbClr val="212529"/>
                </a:solidFill>
                <a:effectLst/>
                <a:latin typeface="ObjektivMk2_W"/>
              </a:rPr>
              <a:t>Procurement specialist Amy Arnold has won a sex discrimination case against her employer, UK Power Networks (UKPN) after being denied equal pay and a promotion.  After starting at the company, Amy became aware that she was being paid substantially less than male graduate trainees, who were doing the same work as her. She raised a grievance and was eventually awarded an increase in pay.  Shortly after this she applied for promotion. Her application was rejected despite her being well qualified and suited to the job. Prospect supported her in bringing a tribunal claim.  A Norwich employment tribunal found that a man who was less qualified and less experienced was given the job that she had applied for.  The judge said she had been discriminated against on grounds of sex and victimised for making a complaint about equal pay with her employer.</a:t>
            </a:r>
          </a:p>
          <a:p>
            <a:pPr algn="l"/>
            <a:endParaRPr lang="en-GB" b="0" i="0" dirty="0">
              <a:solidFill>
                <a:srgbClr val="666E70"/>
              </a:solidFill>
              <a:effectLst/>
              <a:latin typeface="Open Sans" panose="020B0606030504020204" pitchFamily="34" charset="0"/>
            </a:endParaRPr>
          </a:p>
          <a:p>
            <a:pPr algn="l"/>
            <a:r>
              <a:rPr lang="en-GB" b="1" i="0" dirty="0">
                <a:solidFill>
                  <a:srgbClr val="666E70"/>
                </a:solidFill>
                <a:effectLst/>
                <a:latin typeface="Open Sans" panose="020B0606030504020204" pitchFamily="34" charset="0"/>
              </a:rPr>
              <a:t>Olwen </a:t>
            </a:r>
            <a:r>
              <a:rPr lang="en-GB" b="1" i="0" dirty="0" err="1">
                <a:solidFill>
                  <a:srgbClr val="666E70"/>
                </a:solidFill>
                <a:effectLst/>
                <a:latin typeface="Open Sans" panose="020B0606030504020204" pitchFamily="34" charset="0"/>
              </a:rPr>
              <a:t>Renowden</a:t>
            </a:r>
            <a:r>
              <a:rPr lang="en-GB" b="1" i="0" dirty="0">
                <a:solidFill>
                  <a:srgbClr val="666E70"/>
                </a:solidFill>
                <a:effectLst/>
                <a:latin typeface="Open Sans" panose="020B0606030504020204" pitchFamily="34" charset="0"/>
              </a:rPr>
              <a:t> v ONS </a:t>
            </a:r>
            <a:r>
              <a:rPr lang="en-GB" b="0" i="0" dirty="0">
                <a:solidFill>
                  <a:srgbClr val="666E70"/>
                </a:solidFill>
                <a:effectLst/>
                <a:latin typeface="Open Sans" panose="020B0606030504020204" pitchFamily="34" charset="0"/>
              </a:rPr>
              <a:t>- After her appointment in 2016 Olwen noted quite early on that there were no female economists at Grade 6, despite a headcount of over 114 economists.  In February 2017 two Grade 6 posts were advertised. Olwen was the only candidate who had been previously employed at this grade and who had strong academic and professional credentials from some of the world’s most prestigious macro-economics employers, such as the Bank of England, and the IMF, in addition to holding various senior Whitehall posts. One other female employee applied for the roles, who had an equally impressive CV and managerial experience.  Olwen was rejected for both posts in April 2017 and was told that she had failed to get an interview for either role. She contacted management to request an explanation but none was forthcoming, other than in the form of a suggestion that she contact HR.</a:t>
            </a:r>
          </a:p>
          <a:p>
            <a:pPr algn="l"/>
            <a:r>
              <a:rPr lang="en-GB" b="0" i="0" dirty="0">
                <a:solidFill>
                  <a:srgbClr val="666E70"/>
                </a:solidFill>
                <a:effectLst/>
                <a:latin typeface="Open Sans" panose="020B0606030504020204" pitchFamily="34" charset="0"/>
              </a:rPr>
              <a:t>In June 2017 it was announced that the successful candidates were both male – young, inexperienced, neither had been employed at G6 level previously, neither had a specialisation in macro-economics. These candidates had less than six years’ professional experience in economics each, versus the 20+ years’ of the female candidates.  Further to these appointments came the announcement that a third post had been created – again with no advertisement. The ONS claimed that the third post had been created to create opportunity for male candidates who had passed the Grade 6 promotion board, and yet no such corresponding opportunity was made available for any female candidates who had also passed the Grade 6 promotion board.  Olwen raised a grievance which was not upheld. She resigned from the ONS in August 2018.  The tribunal agreed that “favouritism” existed towards male staff and that those who should have addressed it, failed to do so, concluding that “the approach to gender balance…pointed towards a culture where discrimination and, in particular, sex discrimination, is not properly understood by those who are required to ensure its elimination”.  It went on to add that it was “reasonable to infer that the culture of the respondent is one where advantage and favouritism to males is not recognised as potentially discriminatory”, which significantly highlights the serious cultural problems and issues that Olwen had been trying to raise throughout her employment at the ONS.  The tribunal found that Olwen’s claims of direct sex discrimination succeeded and the ONS was ordered to pay compensation and interest.</a:t>
            </a:r>
          </a:p>
          <a:p>
            <a:pPr algn="l"/>
            <a:endParaRPr lang="en-GB" b="0" i="0" dirty="0">
              <a:solidFill>
                <a:srgbClr val="666E70"/>
              </a:solidFill>
              <a:effectLst/>
              <a:latin typeface="Open Sans" panose="020B0606030504020204" pitchFamily="34" charset="0"/>
            </a:endParaRPr>
          </a:p>
          <a:p>
            <a:pPr algn="l"/>
            <a:r>
              <a:rPr lang="en-GB" b="1" i="0" dirty="0">
                <a:solidFill>
                  <a:srgbClr val="666E70"/>
                </a:solidFill>
                <a:effectLst/>
                <a:latin typeface="Open Sans" panose="020B0606030504020204" pitchFamily="34" charset="0"/>
              </a:rPr>
              <a:t>Philip Hurst v DVSA </a:t>
            </a:r>
            <a:r>
              <a:rPr lang="en-GB" b="0" i="0" dirty="0">
                <a:solidFill>
                  <a:srgbClr val="666E70"/>
                </a:solidFill>
                <a:effectLst/>
                <a:latin typeface="Open Sans" panose="020B0606030504020204" pitchFamily="34" charset="0"/>
              </a:rPr>
              <a:t>- </a:t>
            </a:r>
            <a:endParaRPr lang="en-GB" b="1" i="0" dirty="0">
              <a:solidFill>
                <a:srgbClr val="666E70"/>
              </a:solidFill>
              <a:effectLst/>
              <a:latin typeface="Open Sans" panose="020B0606030504020204" pitchFamily="34" charset="0"/>
            </a:endParaRPr>
          </a:p>
          <a:p>
            <a:pPr algn="l"/>
            <a:endParaRPr lang="en-GB" b="0" i="0" dirty="0">
              <a:solidFill>
                <a:srgbClr val="666E70"/>
              </a:solidFill>
              <a:effectLst/>
              <a:latin typeface="Open Sans" panose="020B0606030504020204" pitchFamily="34" charset="0"/>
            </a:endParaRPr>
          </a:p>
          <a:p>
            <a:pPr algn="l"/>
            <a:endParaRPr lang="en-GB" b="0" i="0" dirty="0">
              <a:solidFill>
                <a:srgbClr val="212529"/>
              </a:solidFill>
              <a:effectLst/>
              <a:latin typeface="ObjektivMk2_W"/>
            </a:endParaRP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15</a:t>
            </a:fld>
            <a:endParaRPr lang="en-US"/>
          </a:p>
        </p:txBody>
      </p:sp>
    </p:spTree>
    <p:extLst>
      <p:ext uri="{BB962C8B-B14F-4D97-AF65-F5344CB8AC3E}">
        <p14:creationId xmlns:p14="http://schemas.microsoft.com/office/powerpoint/2010/main" val="12292497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Pick out a selection of cases to highlight the broad application of the EA2010 e.g. applying to different groups and different types of prohibited conduct (2018 to 2020 seems to cover a number of different situations) which we will move onto in next section. </a:t>
            </a:r>
          </a:p>
        </p:txBody>
      </p:sp>
      <p:sp>
        <p:nvSpPr>
          <p:cNvPr id="4" name="Slide Number Placeholder 3"/>
          <p:cNvSpPr>
            <a:spLocks noGrp="1"/>
          </p:cNvSpPr>
          <p:nvPr>
            <p:ph type="sldNum" sz="quarter" idx="5"/>
          </p:nvPr>
        </p:nvSpPr>
        <p:spPr/>
        <p:txBody>
          <a:bodyPr/>
          <a:lstStyle/>
          <a:p>
            <a:fld id="{C16B0746-24FF-0B4F-A25A-E2B460B25A57}" type="slidenum">
              <a:rPr lang="en-US" smtClean="0"/>
              <a:t>16</a:t>
            </a:fld>
            <a:endParaRPr lang="en-US"/>
          </a:p>
        </p:txBody>
      </p:sp>
    </p:spTree>
    <p:extLst>
      <p:ext uri="{BB962C8B-B14F-4D97-AF65-F5344CB8AC3E}">
        <p14:creationId xmlns:p14="http://schemas.microsoft.com/office/powerpoint/2010/main" val="5715497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Please add in any current issues</a:t>
            </a:r>
          </a:p>
        </p:txBody>
      </p:sp>
      <p:sp>
        <p:nvSpPr>
          <p:cNvPr id="4" name="Slide Number Placeholder 3"/>
          <p:cNvSpPr>
            <a:spLocks noGrp="1"/>
          </p:cNvSpPr>
          <p:nvPr>
            <p:ph type="sldNum" sz="quarter" idx="5"/>
          </p:nvPr>
        </p:nvSpPr>
        <p:spPr/>
        <p:txBody>
          <a:bodyPr/>
          <a:lstStyle/>
          <a:p>
            <a:fld id="{C16B0746-24FF-0B4F-A25A-E2B460B25A57}" type="slidenum">
              <a:rPr lang="en-US" smtClean="0"/>
              <a:t>17</a:t>
            </a:fld>
            <a:endParaRPr lang="en-US"/>
          </a:p>
        </p:txBody>
      </p:sp>
    </p:spTree>
    <p:extLst>
      <p:ext uri="{BB962C8B-B14F-4D97-AF65-F5344CB8AC3E}">
        <p14:creationId xmlns:p14="http://schemas.microsoft.com/office/powerpoint/2010/main" val="3492127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Act applies to employees BUT this has a broader definition than other legislation, with many freelancers, zero hours contract workers and other atypical workers being covered.  This is an important difference – the right to claim unfair dismissal/redundancy pay only applies to employees.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375A"/>
                </a:solidFill>
                <a:effectLst/>
                <a:latin typeface="circe"/>
              </a:rPr>
              <a:t>In order to bring a claim under the Equality Act, the discriminatory treatment must be linked to one or more protected characteristics.  Bad conduct which is not related to a protected characteristic is not covered.  Further  explanation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15375A"/>
              </a:solidFill>
              <a:effectLst/>
              <a:latin typeface="circ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375A"/>
                </a:solidFill>
                <a:effectLst/>
                <a:latin typeface="circe"/>
              </a:rPr>
              <a:t>Age or </a:t>
            </a:r>
            <a:r>
              <a:rPr lang="en-GB" b="0" i="1" dirty="0">
                <a:solidFill>
                  <a:srgbClr val="15375A"/>
                </a:solidFill>
                <a:effectLst/>
                <a:latin typeface="circe"/>
              </a:rPr>
              <a:t>age group </a:t>
            </a:r>
            <a:r>
              <a:rPr lang="en-GB" b="0" i="0" dirty="0">
                <a:solidFill>
                  <a:srgbClr val="15375A"/>
                </a:solidFill>
                <a:effectLst/>
                <a:latin typeface="circe"/>
              </a:rPr>
              <a:t>is covered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375A"/>
                </a:solidFill>
                <a:effectLst/>
                <a:latin typeface="circe"/>
              </a:rPr>
              <a:t>Disability - physical or psychological – many disabilities are ‘unseen’ or ‘non visible’ also applies to neurodivergent identities and additional learning needs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375A"/>
                </a:solidFill>
                <a:effectLst/>
                <a:latin typeface="circe"/>
              </a:rPr>
              <a:t>Gender reassignment – applies to trans people. Outdated term- many groups have campaigned to have the wording changed because  if a person wanted to change the sex they were born with and identify as the opposite sex (trans man or trans woman) or neither binary sex so identified as non binary, you do not have to undergo any medical process to do this in law.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375A"/>
                </a:solidFill>
                <a:effectLst/>
                <a:latin typeface="circe"/>
              </a:rPr>
              <a:t>Race – can also apply to nationality; country of birth etc. So you can be white for example (Irish; Scottish etc) and still be racially discriminated against.</a:t>
            </a:r>
            <a:endParaRPr lang="en-GB" dirty="0"/>
          </a:p>
          <a:p>
            <a:r>
              <a:rPr lang="en-GB" dirty="0"/>
              <a:t>Belief (if people ask) – subject to Grainger test: </a:t>
            </a:r>
            <a:r>
              <a:rPr lang="en-GB" b="0" i="0" dirty="0">
                <a:solidFill>
                  <a:srgbClr val="15375A"/>
                </a:solidFill>
                <a:effectLst/>
                <a:latin typeface="circe"/>
              </a:rPr>
              <a:t>The requirements of this test are that the belief in question must:</a:t>
            </a:r>
          </a:p>
          <a:p>
            <a:pPr algn="l">
              <a:buFont typeface="+mj-lt"/>
              <a:buAutoNum type="arabicPeriod"/>
            </a:pPr>
            <a:r>
              <a:rPr lang="en-GB" b="0" i="0" dirty="0">
                <a:solidFill>
                  <a:srgbClr val="15375A"/>
                </a:solidFill>
                <a:effectLst/>
                <a:latin typeface="circe"/>
              </a:rPr>
              <a:t>Be reasonably held. Be a belief as opposed to an opinion. Relate to a weighty and substantial aspect of human life/behaviour.</a:t>
            </a:r>
          </a:p>
          <a:p>
            <a:pPr algn="l">
              <a:buFont typeface="+mj-lt"/>
              <a:buAutoNum type="arabicPeriod"/>
            </a:pPr>
            <a:r>
              <a:rPr lang="en-GB" b="0" i="0" dirty="0">
                <a:solidFill>
                  <a:srgbClr val="15375A"/>
                </a:solidFill>
                <a:effectLst/>
                <a:latin typeface="circe"/>
              </a:rPr>
              <a:t>Have a level of cogency, seriousness, cohesion, and importance. Be worthy of respect in a democratic society. It cannot be incompatible with human dignity and in conflict with the fundamental rights of others.</a:t>
            </a:r>
          </a:p>
          <a:p>
            <a:endParaRPr lang="en-GB" b="0" i="0" dirty="0">
              <a:solidFill>
                <a:srgbClr val="15375A"/>
              </a:solidFill>
              <a:effectLst/>
              <a:latin typeface="circe"/>
            </a:endParaRPr>
          </a:p>
          <a:p>
            <a:r>
              <a:rPr lang="en-GB" b="0" i="0" dirty="0">
                <a:solidFill>
                  <a:srgbClr val="15375A"/>
                </a:solidFill>
                <a:effectLst/>
                <a:latin typeface="circe"/>
              </a:rPr>
              <a:t>PCs *3 and 9 = people who </a:t>
            </a:r>
            <a:r>
              <a:rPr lang="en-GB" b="0" i="0" dirty="0" err="1">
                <a:solidFill>
                  <a:srgbClr val="15375A"/>
                </a:solidFill>
                <a:effectLst/>
                <a:latin typeface="circe"/>
              </a:rPr>
              <a:t>identifity</a:t>
            </a:r>
            <a:r>
              <a:rPr lang="en-GB" b="0" i="0" dirty="0">
                <a:solidFill>
                  <a:srgbClr val="15375A"/>
                </a:solidFill>
                <a:effectLst/>
                <a:latin typeface="circe"/>
              </a:rPr>
              <a:t> with either or both of these protected characteristics ordinarily identify </a:t>
            </a:r>
            <a:r>
              <a:rPr lang="en-GB" b="0" i="0">
                <a:solidFill>
                  <a:srgbClr val="15375A"/>
                </a:solidFill>
                <a:effectLst/>
                <a:latin typeface="circe"/>
              </a:rPr>
              <a:t>as LGBT+</a:t>
            </a:r>
            <a:endParaRPr lang="en-US" dirty="0"/>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18</a:t>
            </a:fld>
            <a:endParaRPr lang="en-US"/>
          </a:p>
        </p:txBody>
      </p:sp>
    </p:spTree>
    <p:extLst>
      <p:ext uri="{BB962C8B-B14F-4D97-AF65-F5344CB8AC3E}">
        <p14:creationId xmlns:p14="http://schemas.microsoft.com/office/powerpoint/2010/main" val="840467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0" i="0" kern="1200" dirty="0">
                <a:solidFill>
                  <a:schemeClr val="tx1"/>
                </a:solidFill>
                <a:effectLst/>
                <a:latin typeface="+mn-lt"/>
                <a:ea typeface="+mn-ea"/>
                <a:cs typeface="+mn-cs"/>
              </a:rPr>
              <a:t>In the next slide we are going to consider the EA2010 protected characteristics but before we do lets consider intersectionality. Has anyone come across Kimberley Crenshaws work before? </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Performative gestures </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HR policies are not enough</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ethnicity, disability and LGBT+ pay gaps, securing flexible work, banning zero-hours contracts and ensuring accessible workplaces.</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The danger of the single story (Chimamanda Ngozi Adichie) </a:t>
            </a:r>
            <a:r>
              <a:rPr lang="en-GB" dirty="0">
                <a:hlinkClick r:id="rId3"/>
              </a:rPr>
              <a:t>Chimamanda Ngozi Adichie: The Danger of a Single Story | TED</a:t>
            </a:r>
            <a:r>
              <a:rPr lang="en-GB" dirty="0"/>
              <a:t> (to watch in own time)</a:t>
            </a:r>
            <a:endParaRPr lang="en-GB" sz="1200" b="0" i="0" kern="1200" dirty="0">
              <a:solidFill>
                <a:schemeClr val="tx1"/>
              </a:solidFill>
              <a:effectLst/>
              <a:latin typeface="+mn-lt"/>
              <a:ea typeface="+mn-ea"/>
              <a:cs typeface="+mn-cs"/>
            </a:endParaRPr>
          </a:p>
          <a:p>
            <a:pPr marL="0" indent="0">
              <a:buFont typeface="Arial" panose="020B0604020202020204" pitchFamily="34" charset="0"/>
              <a:buNone/>
            </a:pPr>
            <a:r>
              <a:rPr lang="en-GB" sz="1200" b="0" i="0" kern="1200" dirty="0">
                <a:solidFill>
                  <a:schemeClr val="tx1"/>
                </a:solidFill>
                <a:effectLst/>
                <a:latin typeface="+mn-lt"/>
                <a:ea typeface="+mn-ea"/>
                <a:cs typeface="+mn-cs"/>
              </a:rPr>
              <a:t>Who holds the positions of power (&amp; privilege) in your workplaces and how does that affect how the organisation is run?</a:t>
            </a:r>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19</a:t>
            </a:fld>
            <a:endParaRPr lang="en-US"/>
          </a:p>
        </p:txBody>
      </p:sp>
    </p:spTree>
    <p:extLst>
      <p:ext uri="{BB962C8B-B14F-4D97-AF65-F5344CB8AC3E}">
        <p14:creationId xmlns:p14="http://schemas.microsoft.com/office/powerpoint/2010/main" val="21345609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Just go through – ask reps what each of them are.  Definitions are on the following slides with examples.</a:t>
            </a:r>
          </a:p>
        </p:txBody>
      </p:sp>
      <p:sp>
        <p:nvSpPr>
          <p:cNvPr id="4" name="Slide Number Placeholder 3"/>
          <p:cNvSpPr>
            <a:spLocks noGrp="1"/>
          </p:cNvSpPr>
          <p:nvPr>
            <p:ph type="sldNum" sz="quarter" idx="5"/>
          </p:nvPr>
        </p:nvSpPr>
        <p:spPr/>
        <p:txBody>
          <a:bodyPr/>
          <a:lstStyle/>
          <a:p>
            <a:fld id="{C16B0746-24FF-0B4F-A25A-E2B460B25A57}" type="slidenum">
              <a:rPr lang="en-US" smtClean="0"/>
              <a:t>20</a:t>
            </a:fld>
            <a:endParaRPr lang="en-US"/>
          </a:p>
        </p:txBody>
      </p:sp>
    </p:spTree>
    <p:extLst>
      <p:ext uri="{BB962C8B-B14F-4D97-AF65-F5344CB8AC3E}">
        <p14:creationId xmlns:p14="http://schemas.microsoft.com/office/powerpoint/2010/main" val="645007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Structure of today’s session:</a:t>
            </a:r>
          </a:p>
          <a:p>
            <a:pPr lvl="2"/>
            <a:r>
              <a:rPr lang="en-GB" sz="2600" dirty="0"/>
              <a:t>Introduction (10 mins)</a:t>
            </a: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a:t>
            </a:fld>
            <a:endParaRPr lang="en-US"/>
          </a:p>
        </p:txBody>
      </p:sp>
    </p:spTree>
    <p:extLst>
      <p:ext uri="{BB962C8B-B14F-4D97-AF65-F5344CB8AC3E}">
        <p14:creationId xmlns:p14="http://schemas.microsoft.com/office/powerpoint/2010/main" val="32285782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a:solidFill>
                  <a:schemeClr val="tx1"/>
                </a:solidFill>
                <a:effectLst/>
                <a:latin typeface="+mn-lt"/>
                <a:ea typeface="+mn-ea"/>
                <a:cs typeface="+mn-cs"/>
              </a:rPr>
              <a:t>Go through definition</a:t>
            </a:r>
            <a:br>
              <a:rPr lang="en-GB" sz="1200" b="0" i="0" u="none" strike="noStrike" kern="1200">
                <a:solidFill>
                  <a:schemeClr val="tx1"/>
                </a:solidFill>
                <a:effectLst/>
                <a:latin typeface="+mn-lt"/>
                <a:ea typeface="+mn-ea"/>
                <a:cs typeface="+mn-cs"/>
              </a:rPr>
            </a:br>
            <a:endParaRPr lang="en-GB" sz="1200" b="0" i="0" u="none" strike="noStrike" kern="1200">
              <a:solidFill>
                <a:schemeClr val="tx1"/>
              </a:solidFill>
              <a:effectLst/>
              <a:latin typeface="+mn-lt"/>
              <a:ea typeface="+mn-ea"/>
              <a:cs typeface="+mn-cs"/>
            </a:endParaRPr>
          </a:p>
          <a:p>
            <a:pPr rtl="0" fontAlgn="base"/>
            <a:r>
              <a:rPr lang="en-GB" sz="1200" b="0" i="0" u="none" strike="noStrike" kern="1200">
                <a:solidFill>
                  <a:schemeClr val="tx1"/>
                </a:solidFill>
                <a:effectLst/>
                <a:latin typeface="+mn-lt"/>
                <a:ea typeface="+mn-ea"/>
                <a:cs typeface="+mn-cs"/>
              </a:rPr>
              <a:t>It must be established whether the protected characteristic is the cause of the treatment. There has been significant debate as to the best test to use to answer this question.</a:t>
            </a:r>
            <a:r>
              <a:rPr lang="en-US" sz="1200" b="0" i="0" kern="1200">
                <a:solidFill>
                  <a:schemeClr val="tx1"/>
                </a:solidFill>
                <a:effectLst/>
                <a:latin typeface="+mn-lt"/>
                <a:ea typeface="+mn-ea"/>
                <a:cs typeface="+mn-cs"/>
              </a:rPr>
              <a:t>​</a:t>
            </a:r>
          </a:p>
          <a:p>
            <a:pPr rtl="0" fontAlgn="base"/>
            <a:r>
              <a:rPr lang="en-GB" sz="1200" b="0" i="0" u="none" strike="noStrike" kern="1200">
                <a:solidFill>
                  <a:schemeClr val="tx1"/>
                </a:solidFill>
                <a:effectLst/>
                <a:latin typeface="+mn-lt"/>
                <a:ea typeface="+mn-ea"/>
                <a:cs typeface="+mn-cs"/>
              </a:rPr>
              <a:t>Would that person have been treated that way but for the fact she was a woman, or Asian or disabled. </a:t>
            </a:r>
            <a:r>
              <a:rPr lang="en-US" sz="1200" b="0" i="0" kern="1200">
                <a:solidFill>
                  <a:schemeClr val="tx1"/>
                </a:solidFill>
                <a:effectLst/>
                <a:latin typeface="+mn-lt"/>
                <a:ea typeface="+mn-ea"/>
                <a:cs typeface="+mn-cs"/>
              </a:rPr>
              <a:t>​</a:t>
            </a:r>
          </a:p>
          <a:p>
            <a:pPr rtl="0" fontAlgn="base"/>
            <a:r>
              <a:rPr lang="en-GB" sz="1200" b="0" i="0" u="none" strike="noStrike" kern="1200">
                <a:solidFill>
                  <a:schemeClr val="tx1"/>
                </a:solidFill>
                <a:effectLst/>
                <a:latin typeface="+mn-lt"/>
                <a:ea typeface="+mn-ea"/>
                <a:cs typeface="+mn-cs"/>
              </a:rPr>
              <a:t>the fact that a claimant's race (or sex) is part of the circumstances in which the treatment complained of occurred, or of the sequence of events leading up to it, does not necessarily mean that it formed part of the ground or reason for that treatment</a:t>
            </a:r>
            <a:r>
              <a:rPr lang="en-US" sz="1200" b="0" i="0" kern="1200">
                <a:solidFill>
                  <a:schemeClr val="tx1"/>
                </a:solidFill>
                <a:effectLst/>
                <a:latin typeface="+mn-lt"/>
                <a:ea typeface="+mn-ea"/>
                <a:cs typeface="+mn-cs"/>
              </a:rPr>
              <a:t>​</a:t>
            </a:r>
          </a:p>
          <a:p>
            <a:pPr rtl="0" fontAlgn="base"/>
            <a:r>
              <a:rPr lang="en-GB" sz="1200" b="0" i="0" u="none" strike="noStrike" kern="1200">
                <a:solidFill>
                  <a:schemeClr val="tx1"/>
                </a:solidFill>
                <a:effectLst/>
                <a:latin typeface="+mn-lt"/>
                <a:ea typeface="+mn-ea"/>
                <a:cs typeface="+mn-cs"/>
              </a:rPr>
              <a:t>In general, in the employment context, it will usually be </a:t>
            </a:r>
            <a:r>
              <a:rPr lang="en-GB" sz="1200" b="0" i="1" u="none" strike="noStrike" kern="1200">
                <a:solidFill>
                  <a:schemeClr val="tx1"/>
                </a:solidFill>
                <a:effectLst/>
                <a:latin typeface="+mn-lt"/>
                <a:ea typeface="+mn-ea"/>
                <a:cs typeface="+mn-cs"/>
              </a:rPr>
              <a:t>essential</a:t>
            </a:r>
            <a:r>
              <a:rPr lang="en-GB" sz="1200" b="0" i="0" u="none" strike="noStrike" kern="1200">
                <a:solidFill>
                  <a:schemeClr val="tx1"/>
                </a:solidFill>
                <a:effectLst/>
                <a:latin typeface="+mn-lt"/>
                <a:ea typeface="+mn-ea"/>
                <a:cs typeface="+mn-cs"/>
              </a:rPr>
              <a:t> to enquire why the employer acted as they did in order to establish if that treatment was on prohibited grounds. In such cases the but-for test is of no assistance in determining whether or not the treatment amounted to direct discrimination</a:t>
            </a:r>
            <a:r>
              <a:rPr lang="en-GB" sz="1200" b="0" i="0" kern="120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41123887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through definition</a:t>
            </a:r>
          </a:p>
          <a:p>
            <a:endParaRPr lang="en-GB"/>
          </a:p>
          <a:p>
            <a:pPr rtl="0" fontAlgn="base"/>
            <a:r>
              <a:rPr lang="en-GB" sz="1200" b="0" i="0" u="none" strike="noStrike" kern="1200">
                <a:solidFill>
                  <a:schemeClr val="tx1"/>
                </a:solidFill>
                <a:effectLst/>
                <a:latin typeface="+mn-lt"/>
                <a:ea typeface="+mn-ea"/>
                <a:cs typeface="+mn-cs"/>
              </a:rPr>
              <a:t>Example: A bus company adopts a policy that all female drivers must re-sit their theory and practical tests every five years to retain their category D licence. Such a policy would amount to direct discrimination because of sex. In contrast, another bus company adopts a policy that drivers on two particular routes must re-sit the theory test. Although this provision is apparently neutral, it turns out that the drivers on these two routes are nearly all women. This could amount to indirect sex discrimination unless the policy can be objectively justified</a:t>
            </a:r>
            <a:r>
              <a:rPr lang="en-US" sz="1200" b="0" i="0" kern="1200">
                <a:solidFill>
                  <a:schemeClr val="tx1"/>
                </a:solidFill>
                <a:effectLst/>
                <a:latin typeface="+mn-lt"/>
                <a:ea typeface="+mn-ea"/>
                <a:cs typeface="+mn-cs"/>
              </a:rPr>
              <a:t>​</a:t>
            </a:r>
          </a:p>
          <a:p>
            <a:pPr rtl="0" fontAlgn="base"/>
            <a:r>
              <a:rPr lang="en-GB" sz="1200" b="0" i="0" kern="1200">
                <a:solidFill>
                  <a:schemeClr val="tx1"/>
                </a:solidFill>
                <a:effectLst/>
                <a:latin typeface="+mn-lt"/>
                <a:ea typeface="+mn-ea"/>
                <a:cs typeface="+mn-cs"/>
              </a:rPr>
              <a:t>​</a:t>
            </a:r>
          </a:p>
          <a:p>
            <a:pPr rtl="0" fontAlgn="base"/>
            <a:r>
              <a:rPr lang="en-GB" sz="1200" b="0" i="0" u="none" strike="noStrike" kern="1200">
                <a:solidFill>
                  <a:schemeClr val="tx1"/>
                </a:solidFill>
                <a:effectLst/>
                <a:latin typeface="+mn-lt"/>
                <a:ea typeface="+mn-ea"/>
                <a:cs typeface="+mn-cs"/>
              </a:rPr>
              <a:t>The contracts for senior buyers at a department store have a mobility clause requiring them to travel at short notice to any part of the world. A female senior buyer with young children considers that the mobility clause puts women at a disadvantage as they are more likely to be the carers of children and so less likely to be able to travel abroad at short notice.</a:t>
            </a:r>
            <a:r>
              <a:rPr lang="en-US" sz="1200" b="0" i="0" kern="1200">
                <a:solidFill>
                  <a:schemeClr val="tx1"/>
                </a:solidFill>
                <a:effectLst/>
                <a:latin typeface="+mn-lt"/>
                <a:ea typeface="+mn-ea"/>
                <a:cs typeface="+mn-cs"/>
              </a:rPr>
              <a:t>​</a:t>
            </a:r>
          </a:p>
          <a:p>
            <a:pPr rtl="0" fontAlgn="base"/>
            <a:r>
              <a:rPr lang="en-GB" sz="1200" b="0" i="0" kern="1200">
                <a:solidFill>
                  <a:schemeClr val="tx1"/>
                </a:solidFill>
                <a:effectLst/>
                <a:latin typeface="+mn-lt"/>
                <a:ea typeface="+mn-ea"/>
                <a:cs typeface="+mn-cs"/>
              </a:rPr>
              <a:t>​</a:t>
            </a:r>
          </a:p>
          <a:p>
            <a:pPr rtl="0" fontAlgn="base"/>
            <a:r>
              <a:rPr lang="en-GB" sz="1200" b="0" i="0" u="none" strike="noStrike" kern="1200">
                <a:solidFill>
                  <a:schemeClr val="tx1"/>
                </a:solidFill>
                <a:effectLst/>
                <a:latin typeface="+mn-lt"/>
                <a:ea typeface="+mn-ea"/>
                <a:cs typeface="+mn-cs"/>
              </a:rPr>
              <a:t>A food manufacturer has a rule that beards are forbidden for people working on the factory floor. Unless it can be objectively justified, this rule may amount to indirect religion or belief discrimination against the Sikh and Muslim workers in the factory. If the aim of the rule is to meet food hygiene or health and safety requirements, this would be legitimate. However, the employer would need to show that the ban on beards is a proportionate means of achieving this aim. When considering whether the policy is justified, the Employment Tribunal is likely to examine closely the reasons given by the employer as to why they cannot fulfil the same food hygiene or health and safety obligations by less discriminatory means, for example by providing a beard mask or snood. </a:t>
            </a:r>
            <a:r>
              <a:rPr lang="en-GB" sz="1200" b="0" i="0" kern="120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C16B0746-24FF-0B4F-A25A-E2B460B25A57}" type="slidenum">
              <a:rPr lang="en-US" smtClean="0"/>
              <a:t>22</a:t>
            </a:fld>
            <a:endParaRPr lang="en-US"/>
          </a:p>
        </p:txBody>
      </p:sp>
    </p:spTree>
    <p:extLst>
      <p:ext uri="{BB962C8B-B14F-4D97-AF65-F5344CB8AC3E}">
        <p14:creationId xmlns:p14="http://schemas.microsoft.com/office/powerpoint/2010/main" val="6210895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through definition</a:t>
            </a:r>
          </a:p>
          <a:p>
            <a:endParaRPr lang="en-GB"/>
          </a:p>
          <a:p>
            <a:r>
              <a:rPr lang="en-GB"/>
              <a:t>Tribunal has to apply a subjective and objective test – considering the perception of the claimant – what effect did the unwanted conduct have but also they will consider whether it was reasonable for the conduct to have had that effect.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Employers are liable for unlawful behaviour unless “all reasonable steps” taken to prevent it e.g. proper training in place, process which they apply – evidence that they do apply it etc. </a:t>
            </a:r>
          </a:p>
          <a:p>
            <a:endParaRPr lang="en-GB"/>
          </a:p>
          <a:p>
            <a:r>
              <a:rPr lang="en-GB"/>
              <a:t>Applies to all protected characteristics except for pregnancy and maternity.  </a:t>
            </a:r>
          </a:p>
        </p:txBody>
      </p:sp>
      <p:sp>
        <p:nvSpPr>
          <p:cNvPr id="4" name="Slide Number Placeholder 3"/>
          <p:cNvSpPr>
            <a:spLocks noGrp="1"/>
          </p:cNvSpPr>
          <p:nvPr>
            <p:ph type="sldNum" sz="quarter" idx="5"/>
          </p:nvPr>
        </p:nvSpPr>
        <p:spPr/>
        <p:txBody>
          <a:bodyPr/>
          <a:lstStyle/>
          <a:p>
            <a:fld id="{C16B0746-24FF-0B4F-A25A-E2B460B25A57}" type="slidenum">
              <a:rPr lang="en-US" smtClean="0"/>
              <a:t>23</a:t>
            </a:fld>
            <a:endParaRPr lang="en-US"/>
          </a:p>
        </p:txBody>
      </p:sp>
    </p:spTree>
    <p:extLst>
      <p:ext uri="{BB962C8B-B14F-4D97-AF65-F5344CB8AC3E}">
        <p14:creationId xmlns:p14="http://schemas.microsoft.com/office/powerpoint/2010/main" val="1564024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through definition</a:t>
            </a:r>
          </a:p>
          <a:p>
            <a:endParaRPr lang="en-GB"/>
          </a:p>
          <a:p>
            <a:r>
              <a:rPr lang="en-GB"/>
              <a:t>Would cover raising a grievance – if treated unfavourably as a result.  Doesn’t matter whether the grievance is upheld or not.    </a:t>
            </a:r>
          </a:p>
          <a:p>
            <a:endParaRPr lang="en-GB"/>
          </a:p>
          <a:p>
            <a:r>
              <a:rPr lang="en-GB"/>
              <a:t>Protects people providing evidence in support of a colleague’s grievance e.g. if a colleague gave witness evidence in relation to a race discrimination/sexual harassment claim for example, they will have protection under the Act if they are treated unfavourably.  </a:t>
            </a:r>
          </a:p>
        </p:txBody>
      </p:sp>
      <p:sp>
        <p:nvSpPr>
          <p:cNvPr id="4" name="Slide Number Placeholder 3"/>
          <p:cNvSpPr>
            <a:spLocks noGrp="1"/>
          </p:cNvSpPr>
          <p:nvPr>
            <p:ph type="sldNum" sz="quarter" idx="5"/>
          </p:nvPr>
        </p:nvSpPr>
        <p:spPr/>
        <p:txBody>
          <a:bodyPr/>
          <a:lstStyle/>
          <a:p>
            <a:fld id="{C16B0746-24FF-0B4F-A25A-E2B460B25A57}" type="slidenum">
              <a:rPr lang="en-US" smtClean="0"/>
              <a:t>24</a:t>
            </a:fld>
            <a:endParaRPr lang="en-US"/>
          </a:p>
        </p:txBody>
      </p:sp>
    </p:spTree>
    <p:extLst>
      <p:ext uri="{BB962C8B-B14F-4D97-AF65-F5344CB8AC3E}">
        <p14:creationId xmlns:p14="http://schemas.microsoft.com/office/powerpoint/2010/main" val="3445208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Put reps into groups and allocate one case study per group. 10 mins</a:t>
            </a:r>
            <a:br>
              <a:rPr lang="en-GB" dirty="0"/>
            </a:br>
            <a:endParaRPr lang="en-GB" dirty="0"/>
          </a:p>
          <a:p>
            <a:pPr marL="228600" indent="-228600">
              <a:buAutoNum type="arabicPeriod"/>
            </a:pPr>
            <a:r>
              <a:rPr lang="en-GB" dirty="0"/>
              <a:t>Victimisation – unfavourable treatment – being removed from the list; protected act – raising a complaint of sexual harassment.  It doesn’t matter that the claimant’s complaint was not upheld. </a:t>
            </a:r>
            <a:r>
              <a:rPr lang="en-GB" b="1" i="0" dirty="0">
                <a:solidFill>
                  <a:srgbClr val="333333"/>
                </a:solidFill>
                <a:effectLst/>
                <a:latin typeface="verdana" panose="020B0604030504040204" pitchFamily="34" charset="0"/>
              </a:rPr>
              <a:t>Waters v. Commissioner of Police For The Metropolis</a:t>
            </a:r>
            <a:r>
              <a:rPr lang="en-GB" dirty="0"/>
              <a:t>  </a:t>
            </a:r>
          </a:p>
          <a:p>
            <a:pPr marL="228600" indent="-228600">
              <a:buAutoNum type="arabicPeriod"/>
            </a:pPr>
            <a:r>
              <a:rPr lang="en-GB" dirty="0"/>
              <a:t>Harassment – doesn’t matter that Claimant is not gay – legal test for harassment is </a:t>
            </a:r>
            <a:r>
              <a:rPr lang="en-GB" altLang="en-US" sz="1200" dirty="0">
                <a:latin typeface="Tahoma" panose="020B0604030504040204" pitchFamily="34" charset="0"/>
                <a:cs typeface="Tahoma" panose="020B0604030504040204" pitchFamily="34" charset="0"/>
              </a:rPr>
              <a:t>unwanted conduct related to </a:t>
            </a:r>
            <a:r>
              <a:rPr lang="en-GB" altLang="en-US" sz="1200" b="1" dirty="0">
                <a:latin typeface="Tahoma" panose="020B0604030504040204" pitchFamily="34" charset="0"/>
                <a:cs typeface="Tahoma" panose="020B0604030504040204" pitchFamily="34" charset="0"/>
              </a:rPr>
              <a:t>the relevant </a:t>
            </a:r>
            <a:r>
              <a:rPr lang="en-GB" altLang="en-US" sz="1200" dirty="0">
                <a:latin typeface="Tahoma" panose="020B0604030504040204" pitchFamily="34" charset="0"/>
                <a:cs typeface="Tahoma" panose="020B0604030504040204" pitchFamily="34" charset="0"/>
              </a:rPr>
              <a:t>protected characteristic…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latin typeface="Tahoma" panose="020B0604030504040204" pitchFamily="34" charset="0"/>
                <a:cs typeface="Tahoma" panose="020B0604030504040204" pitchFamily="34" charset="0"/>
              </a:rPr>
              <a:t>Sometimes participants think this may be perceived discrimination but the colleagues did not think he was gay. </a:t>
            </a:r>
            <a:r>
              <a:rPr lang="en-GB" b="1" i="0" dirty="0">
                <a:solidFill>
                  <a:srgbClr val="222222"/>
                </a:solidFill>
                <a:effectLst/>
                <a:latin typeface="Open Sans" panose="020B0606030504020204" pitchFamily="34" charset="0"/>
              </a:rPr>
              <a:t>English v Thomas Sanderson Ltd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b="0" i="0" dirty="0">
                <a:solidFill>
                  <a:srgbClr val="222222"/>
                </a:solidFill>
                <a:effectLst/>
                <a:latin typeface="Open Sans" panose="020B0606030504020204" pitchFamily="34" charset="0"/>
              </a:rPr>
              <a:t>3.   Indirect discrimination – PCP is rule that no holidays are taken in May – July.  This applies to everyone equally but has disproportionate impact on Muslim colleagues.  BUT was it a  proportionate means of achieving a legitimate aim.  Legitimate aim – continue to provide full service during business period BUT not proportionate – could have let a few workers have one day off over a 3 month period.  </a:t>
            </a:r>
            <a:r>
              <a:rPr lang="en-GB" b="1" i="0" dirty="0">
                <a:solidFill>
                  <a:srgbClr val="333333"/>
                </a:solidFill>
                <a:effectLst/>
                <a:latin typeface="Arial" panose="020B0604020202020204" pitchFamily="34" charset="0"/>
              </a:rPr>
              <a:t>JH Walker Ltd v Hussain and others </a:t>
            </a:r>
            <a:endParaRPr lang="en-GB" b="1" i="0" dirty="0">
              <a:solidFill>
                <a:srgbClr val="222222"/>
              </a:solidFill>
              <a:effectLst/>
              <a:latin typeface="Open Sans" panose="020B0606030504020204" pitchFamily="34" charset="0"/>
            </a:endParaRPr>
          </a:p>
          <a:p>
            <a:pPr marL="0" indent="0">
              <a:buNone/>
            </a:pPr>
            <a:endParaRPr lang="en-GB" dirty="0"/>
          </a:p>
          <a:p>
            <a:pPr marL="0" indent="0">
              <a:buNone/>
            </a:pPr>
            <a:r>
              <a:rPr lang="en-GB" dirty="0"/>
              <a:t>Take a break</a:t>
            </a:r>
          </a:p>
        </p:txBody>
      </p:sp>
      <p:sp>
        <p:nvSpPr>
          <p:cNvPr id="4" name="Slide Number Placeholder 3"/>
          <p:cNvSpPr>
            <a:spLocks noGrp="1"/>
          </p:cNvSpPr>
          <p:nvPr>
            <p:ph type="sldNum" sz="quarter" idx="5"/>
          </p:nvPr>
        </p:nvSpPr>
        <p:spPr/>
        <p:txBody>
          <a:bodyPr/>
          <a:lstStyle/>
          <a:p>
            <a:fld id="{C16B0746-24FF-0B4F-A25A-E2B460B25A57}" type="slidenum">
              <a:rPr lang="en-US" smtClean="0"/>
              <a:t>25</a:t>
            </a:fld>
            <a:endParaRPr lang="en-US"/>
          </a:p>
        </p:txBody>
      </p:sp>
    </p:spTree>
    <p:extLst>
      <p:ext uri="{BB962C8B-B14F-4D97-AF65-F5344CB8AC3E}">
        <p14:creationId xmlns:p14="http://schemas.microsoft.com/office/powerpoint/2010/main" val="7526402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Cancer, MS and HIV automatically covered – otherwise definition applies. </a:t>
            </a:r>
          </a:p>
          <a:p>
            <a:pPr marL="171450" indent="-171450">
              <a:buFont typeface="Arial" panose="020B0604020202020204" pitchFamily="34" charset="0"/>
              <a:buChar char="•"/>
            </a:pPr>
            <a:r>
              <a:rPr lang="en-GB" dirty="0"/>
              <a:t>Long term – has lasted or is expected to last a year or more.  </a:t>
            </a:r>
          </a:p>
          <a:p>
            <a:pPr marL="171450" indent="-171450">
              <a:buFont typeface="Arial" panose="020B0604020202020204" pitchFamily="34" charset="0"/>
              <a:buChar char="•"/>
            </a:pPr>
            <a:r>
              <a:rPr lang="en-GB" dirty="0"/>
              <a:t>Normal day to day activities – includes impact on mood, ability to get dressed, prepare food, mobility, concentration, memory etc. </a:t>
            </a:r>
          </a:p>
          <a:p>
            <a:pPr marL="171450" indent="-171450">
              <a:buFont typeface="Arial" panose="020B0604020202020204" pitchFamily="34" charset="0"/>
              <a:buChar char="•"/>
            </a:pPr>
            <a:r>
              <a:rPr lang="en-GB" dirty="0"/>
              <a:t>Legal definition not a medical one – i.e. Judge will make determination but medical evidence will be very important.  </a:t>
            </a:r>
          </a:p>
          <a:p>
            <a:pPr marL="171450" indent="-171450">
              <a:buFont typeface="Arial" panose="020B0604020202020204" pitchFamily="34" charset="0"/>
              <a:buChar char="•"/>
            </a:pPr>
            <a:r>
              <a:rPr lang="en-GB" dirty="0"/>
              <a:t>New additions to the definition are long covid and the menopause</a:t>
            </a:r>
          </a:p>
        </p:txBody>
      </p:sp>
      <p:sp>
        <p:nvSpPr>
          <p:cNvPr id="4" name="Slide Number Placeholder 3"/>
          <p:cNvSpPr>
            <a:spLocks noGrp="1"/>
          </p:cNvSpPr>
          <p:nvPr>
            <p:ph type="sldNum" sz="quarter" idx="5"/>
          </p:nvPr>
        </p:nvSpPr>
        <p:spPr/>
        <p:txBody>
          <a:bodyPr/>
          <a:lstStyle/>
          <a:p>
            <a:fld id="{C16B0746-24FF-0B4F-A25A-E2B460B25A57}" type="slidenum">
              <a:rPr lang="en-US" smtClean="0"/>
              <a:t>26</a:t>
            </a:fld>
            <a:endParaRPr lang="en-US"/>
          </a:p>
        </p:txBody>
      </p:sp>
    </p:spTree>
    <p:extLst>
      <p:ext uri="{BB962C8B-B14F-4D97-AF65-F5344CB8AC3E}">
        <p14:creationId xmlns:p14="http://schemas.microsoft.com/office/powerpoint/2010/main" val="18832512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3 additional types of discrimination. </a:t>
            </a:r>
          </a:p>
          <a:p>
            <a:endParaRPr lang="en-GB"/>
          </a:p>
          <a:p>
            <a:r>
              <a:rPr lang="en-GB"/>
              <a:t>Prohibition on pre-employment health questions except:</a:t>
            </a:r>
          </a:p>
          <a:p>
            <a:endParaRPr lang="en-GB"/>
          </a:p>
          <a:p>
            <a:pPr marL="171450" indent="-171450">
              <a:buFont typeface="Arial" panose="020B0604020202020204" pitchFamily="34" charset="0"/>
              <a:buChar char="•"/>
            </a:pPr>
            <a:r>
              <a:rPr lang="en-GB"/>
              <a:t>to find out if reasonable adjustments are needed to enable a disabled job applicant to take part in any assessment </a:t>
            </a:r>
          </a:p>
          <a:p>
            <a:pPr marL="171450" indent="-171450">
              <a:buFont typeface="Arial" panose="020B0604020202020204" pitchFamily="34" charset="0"/>
              <a:buChar char="•"/>
            </a:pPr>
            <a:r>
              <a:rPr lang="en-GB"/>
              <a:t>to find out whether a job applicant will be able to carry out an intrinsic part of the job</a:t>
            </a:r>
          </a:p>
          <a:p>
            <a:pPr marL="171450" indent="-171450">
              <a:buFont typeface="Arial" panose="020B0604020202020204" pitchFamily="34" charset="0"/>
              <a:buChar char="•"/>
            </a:pPr>
            <a:r>
              <a:rPr lang="en-GB"/>
              <a:t>To find out whether a job applicant has a particular disability where having that disability is an occupational requirement of the job</a:t>
            </a:r>
          </a:p>
        </p:txBody>
      </p:sp>
      <p:sp>
        <p:nvSpPr>
          <p:cNvPr id="4" name="Slide Number Placeholder 3"/>
          <p:cNvSpPr>
            <a:spLocks noGrp="1"/>
          </p:cNvSpPr>
          <p:nvPr>
            <p:ph type="sldNum" sz="quarter" idx="5"/>
          </p:nvPr>
        </p:nvSpPr>
        <p:spPr/>
        <p:txBody>
          <a:bodyPr/>
          <a:lstStyle/>
          <a:p>
            <a:fld id="{C16B0746-24FF-0B4F-A25A-E2B460B25A57}" type="slidenum">
              <a:rPr lang="en-US" smtClean="0"/>
              <a:t>27</a:t>
            </a:fld>
            <a:endParaRPr lang="en-US"/>
          </a:p>
        </p:txBody>
      </p:sp>
    </p:spTree>
    <p:extLst>
      <p:ext uri="{BB962C8B-B14F-4D97-AF65-F5344CB8AC3E}">
        <p14:creationId xmlns:p14="http://schemas.microsoft.com/office/powerpoint/2010/main" val="10225219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through definition</a:t>
            </a:r>
          </a:p>
          <a:p>
            <a:endParaRPr lang="en-GB"/>
          </a:p>
          <a:p>
            <a:r>
              <a:rPr lang="en-GB" b="1"/>
              <a:t>What is reasonable?</a:t>
            </a:r>
            <a:endParaRPr lang="en-GB"/>
          </a:p>
          <a:p>
            <a:r>
              <a:rPr lang="en-GB"/>
              <a:t>The tribunal will consider factors such as:</a:t>
            </a:r>
          </a:p>
          <a:p>
            <a:pPr lvl="1"/>
            <a:r>
              <a:rPr lang="en-GB"/>
              <a:t>How effective the change will be in avoiding the disadvantage that would otherwise be experienced.</a:t>
            </a:r>
          </a:p>
          <a:p>
            <a:pPr lvl="1"/>
            <a:r>
              <a:rPr lang="en-GB"/>
              <a:t>How practical it is for the organisation to make the adjustment.</a:t>
            </a:r>
          </a:p>
          <a:p>
            <a:pPr lvl="1"/>
            <a:r>
              <a:rPr lang="en-GB"/>
              <a:t>The cost</a:t>
            </a:r>
          </a:p>
          <a:p>
            <a:pPr lvl="1"/>
            <a:r>
              <a:rPr lang="en-GB"/>
              <a:t>The organisations resources and size.</a:t>
            </a:r>
          </a:p>
          <a:p>
            <a:pPr lvl="1"/>
            <a:r>
              <a:rPr lang="en-GB"/>
              <a:t>Whether financial support is available to help the organisation.  </a:t>
            </a:r>
          </a:p>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28</a:t>
            </a:fld>
            <a:endParaRPr lang="en-US"/>
          </a:p>
        </p:txBody>
      </p:sp>
    </p:spTree>
    <p:extLst>
      <p:ext uri="{BB962C8B-B14F-4D97-AF65-F5344CB8AC3E}">
        <p14:creationId xmlns:p14="http://schemas.microsoft.com/office/powerpoint/2010/main" val="26339221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Run this as a whole group: reps can answer in chat or unmute</a:t>
            </a:r>
          </a:p>
          <a:p>
            <a:r>
              <a:rPr lang="en-GB" dirty="0"/>
              <a:t>1 – redeployment</a:t>
            </a:r>
          </a:p>
          <a:p>
            <a:r>
              <a:rPr lang="en-GB" dirty="0"/>
              <a:t>2 – providing support or supervision</a:t>
            </a:r>
          </a:p>
          <a:p>
            <a:r>
              <a:rPr lang="en-GB" dirty="0"/>
              <a:t>3 – altering hours of work</a:t>
            </a:r>
          </a:p>
          <a:p>
            <a:r>
              <a:rPr lang="en-GB" dirty="0"/>
              <a:t>4 – modifying assessment procedures</a:t>
            </a:r>
          </a:p>
          <a:p>
            <a:r>
              <a:rPr lang="en-GB" dirty="0"/>
              <a:t>5 – acquiring or modifying equipment </a:t>
            </a:r>
          </a:p>
        </p:txBody>
      </p:sp>
      <p:sp>
        <p:nvSpPr>
          <p:cNvPr id="4" name="Slide Number Placeholder 3"/>
          <p:cNvSpPr>
            <a:spLocks noGrp="1"/>
          </p:cNvSpPr>
          <p:nvPr>
            <p:ph type="sldNum" sz="quarter" idx="5"/>
          </p:nvPr>
        </p:nvSpPr>
        <p:spPr/>
        <p:txBody>
          <a:bodyPr/>
          <a:lstStyle/>
          <a:p>
            <a:fld id="{C16B0746-24FF-0B4F-A25A-E2B460B25A57}" type="slidenum">
              <a:rPr lang="en-US" smtClean="0"/>
              <a:t>29</a:t>
            </a:fld>
            <a:endParaRPr lang="en-US"/>
          </a:p>
        </p:txBody>
      </p:sp>
    </p:spTree>
    <p:extLst>
      <p:ext uri="{BB962C8B-B14F-4D97-AF65-F5344CB8AC3E}">
        <p14:creationId xmlns:p14="http://schemas.microsoft.com/office/powerpoint/2010/main" val="4213636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following group of slides have been hidden as an optional extra and time dependent. They go into disability discrimination in more detail</a:t>
            </a:r>
          </a:p>
          <a:p>
            <a:r>
              <a:rPr lang="en-GB" dirty="0"/>
              <a:t>Equal Pay will be covered in the Equality Reps course </a:t>
            </a:r>
          </a:p>
        </p:txBody>
      </p:sp>
      <p:sp>
        <p:nvSpPr>
          <p:cNvPr id="4" name="Slide Number Placeholder 3"/>
          <p:cNvSpPr>
            <a:spLocks noGrp="1"/>
          </p:cNvSpPr>
          <p:nvPr>
            <p:ph type="sldNum" sz="quarter" idx="10"/>
          </p:nvPr>
        </p:nvSpPr>
        <p:spPr/>
        <p:txBody>
          <a:bodyPr/>
          <a:lstStyle/>
          <a:p>
            <a:fld id="{C16B0746-24FF-0B4F-A25A-E2B460B25A57}" type="slidenum">
              <a:rPr lang="en-US" smtClean="0"/>
              <a:t>30</a:t>
            </a:fld>
            <a:endParaRPr lang="en-US"/>
          </a:p>
        </p:txBody>
      </p:sp>
    </p:spTree>
    <p:extLst>
      <p:ext uri="{BB962C8B-B14F-4D97-AF65-F5344CB8AC3E}">
        <p14:creationId xmlns:p14="http://schemas.microsoft.com/office/powerpoint/2010/main" val="2653363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Assumes no prior knowledge</a:t>
            </a:r>
          </a:p>
          <a:p>
            <a:r>
              <a:rPr lang="en-GB"/>
              <a:t>Introductory</a:t>
            </a:r>
          </a:p>
          <a:p>
            <a:r>
              <a:rPr lang="en-GB"/>
              <a:t>Interactive</a:t>
            </a:r>
          </a:p>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3</a:t>
            </a:fld>
            <a:endParaRPr lang="en-US"/>
          </a:p>
        </p:txBody>
      </p:sp>
    </p:spTree>
    <p:extLst>
      <p:ext uri="{BB962C8B-B14F-4D97-AF65-F5344CB8AC3E}">
        <p14:creationId xmlns:p14="http://schemas.microsoft.com/office/powerpoint/2010/main" val="34169748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00"/>
              </a:spcBef>
            </a:pPr>
            <a:r>
              <a:rPr lang="en-GB" sz="1800">
                <a:effectLst/>
                <a:latin typeface="Arial" panose="020B0604020202020204" pitchFamily="34" charset="0"/>
                <a:ea typeface="Times" panose="02020603050405020304" pitchFamily="18" charset="0"/>
                <a:cs typeface="Times New Roman" panose="02020603050405020304" pitchFamily="18" charset="0"/>
              </a:rPr>
              <a:t> </a:t>
            </a:r>
          </a:p>
          <a:p>
            <a:r>
              <a:rPr lang="en-GB"/>
              <a:t>JF</a:t>
            </a:r>
          </a:p>
        </p:txBody>
      </p:sp>
      <p:sp>
        <p:nvSpPr>
          <p:cNvPr id="4" name="Slide Number Placeholder 3"/>
          <p:cNvSpPr>
            <a:spLocks noGrp="1"/>
          </p:cNvSpPr>
          <p:nvPr>
            <p:ph type="sldNum" sz="quarter" idx="5"/>
          </p:nvPr>
        </p:nvSpPr>
        <p:spPr/>
        <p:txBody>
          <a:bodyPr/>
          <a:lstStyle/>
          <a:p>
            <a:fld id="{C16B0746-24FF-0B4F-A25A-E2B460B25A57}" type="slidenum">
              <a:rPr lang="en-US" smtClean="0"/>
              <a:t>31</a:t>
            </a:fld>
            <a:endParaRPr lang="en-US"/>
          </a:p>
        </p:txBody>
      </p:sp>
    </p:spTree>
    <p:extLst>
      <p:ext uri="{BB962C8B-B14F-4D97-AF65-F5344CB8AC3E}">
        <p14:creationId xmlns:p14="http://schemas.microsoft.com/office/powerpoint/2010/main" val="38859862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effectLst/>
                <a:latin typeface="Times New Roman" panose="02020603050405020304" pitchFamily="18" charset="0"/>
                <a:ea typeface="Times New Roman" panose="02020603050405020304" pitchFamily="18" charset="0"/>
              </a:rPr>
              <a:t>JF</a:t>
            </a:r>
          </a:p>
        </p:txBody>
      </p:sp>
      <p:sp>
        <p:nvSpPr>
          <p:cNvPr id="4" name="Slide Number Placeholder 3"/>
          <p:cNvSpPr>
            <a:spLocks noGrp="1"/>
          </p:cNvSpPr>
          <p:nvPr>
            <p:ph type="sldNum" sz="quarter" idx="5"/>
          </p:nvPr>
        </p:nvSpPr>
        <p:spPr/>
        <p:txBody>
          <a:bodyPr/>
          <a:lstStyle/>
          <a:p>
            <a:fld id="{C16B0746-24FF-0B4F-A25A-E2B460B25A57}" type="slidenum">
              <a:rPr lang="en-US" smtClean="0"/>
              <a:t>32</a:t>
            </a:fld>
            <a:endParaRPr lang="en-US"/>
          </a:p>
        </p:txBody>
      </p:sp>
    </p:spTree>
    <p:extLst>
      <p:ext uri="{BB962C8B-B14F-4D97-AF65-F5344CB8AC3E}">
        <p14:creationId xmlns:p14="http://schemas.microsoft.com/office/powerpoint/2010/main" val="41682295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Bef>
                <a:spcPts val="900"/>
              </a:spcBef>
              <a:buFont typeface="Symbol" panose="05050102010706020507" pitchFamily="18" charset="2"/>
              <a:buChar char=""/>
              <a:tabLst>
                <a:tab pos="215900" algn="l"/>
              </a:tabLst>
            </a:pPr>
            <a:r>
              <a:rPr lang="en-GB" sz="1800">
                <a:effectLst/>
                <a:latin typeface="Arial" panose="020B0604020202020204" pitchFamily="34" charset="0"/>
                <a:ea typeface="Times" panose="02020603050405020304" pitchFamily="18" charset="0"/>
                <a:cs typeface="Times New Roman" panose="02020603050405020304" pitchFamily="18" charset="0"/>
              </a:rPr>
              <a:t>The Employment Tribunal found that there was an anomaly in the bonus scheme. Whereas managers had a discretion, having issued a warning for a conduct related matter, to determine that such warning would not affect entitlement to the bonus, if awarded, no such discretion existed in relation to a sick absence warning. The claimants were thus not awarded a bonus. They won their claim of disability discrimination at the ET, the ET saying that non-payment of bonus was the consequence, result, effect or outcome of each claimant's disability and the non-payment to the claimants was disproportionate to achieve the aim of acknowledging employees' contributions towards corporate achievements and specifically to encourage and reward good performance and attendance. The respondent appealed.</a:t>
            </a:r>
          </a:p>
          <a:p>
            <a:pPr marL="342900" lvl="0" indent="-342900">
              <a:spcBef>
                <a:spcPts val="900"/>
              </a:spcBef>
              <a:buFont typeface="Symbol" panose="05050102010706020507" pitchFamily="18" charset="2"/>
              <a:buChar char=""/>
              <a:tabLst>
                <a:tab pos="215900" algn="l"/>
              </a:tabLst>
            </a:pPr>
            <a:r>
              <a:rPr lang="en-GB" sz="1800">
                <a:effectLst/>
                <a:latin typeface="Arial" panose="020B0604020202020204" pitchFamily="34" charset="0"/>
                <a:ea typeface="Times" panose="02020603050405020304" pitchFamily="18" charset="0"/>
                <a:cs typeface="Times New Roman" panose="02020603050405020304" pitchFamily="18" charset="0"/>
              </a:rPr>
              <a:t>The EAT dismissed the appeal. The Employment Tribunal found that in each case the absences leading to the warning were disability related. That type of warning automatically disentitled the claimants to the bonus. That was plainly sufficient to amount to unfavourable treatment (non-payment of the bonus) in consequence of the disability. The Employment Tribunal were also entitled to reject the respondent's justification defence.</a:t>
            </a:r>
          </a:p>
          <a:p>
            <a:pPr>
              <a:spcBef>
                <a:spcPts val="900"/>
              </a:spcBef>
            </a:pPr>
            <a:r>
              <a:rPr lang="en-GB" sz="1800">
                <a:effectLst/>
                <a:latin typeface="Arial" panose="020B0604020202020204" pitchFamily="34" charset="0"/>
                <a:ea typeface="Times" panose="02020603050405020304" pitchFamily="18" charset="0"/>
                <a:cs typeface="Times New Roman" panose="02020603050405020304" pitchFamily="18" charset="0"/>
              </a:rPr>
              <a:t> </a:t>
            </a:r>
          </a:p>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33</a:t>
            </a:fld>
            <a:endParaRPr lang="en-US"/>
          </a:p>
        </p:txBody>
      </p:sp>
    </p:spTree>
    <p:extLst>
      <p:ext uri="{BB962C8B-B14F-4D97-AF65-F5344CB8AC3E}">
        <p14:creationId xmlns:p14="http://schemas.microsoft.com/office/powerpoint/2010/main" val="30205732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Read through slide</a:t>
            </a:r>
          </a:p>
          <a:p>
            <a:endParaRPr lang="en-GB"/>
          </a:p>
          <a:p>
            <a:r>
              <a:rPr lang="en-GB"/>
              <a:t>Can view gender pay gap information online – only applies to employers with 250 employees or over.  </a:t>
            </a:r>
          </a:p>
          <a:p>
            <a:endParaRPr lang="en-GB"/>
          </a:p>
          <a:p>
            <a:pPr rtl="0" fontAlgn="base"/>
            <a:r>
              <a:rPr lang="en-GB" sz="1200" b="1" i="0" u="none" strike="noStrike" kern="1200">
                <a:solidFill>
                  <a:schemeClr val="tx1"/>
                </a:solidFill>
                <a:effectLst/>
                <a:latin typeface="+mn-lt"/>
                <a:ea typeface="+mn-ea"/>
                <a:cs typeface="+mn-cs"/>
              </a:rPr>
              <a:t>Material Factor Defence</a:t>
            </a:r>
            <a:endParaRPr lang="en-GB" sz="1200" b="0" i="0" u="none" strike="noStrike" kern="1200">
              <a:solidFill>
                <a:schemeClr val="tx1"/>
              </a:solidFill>
              <a:effectLst/>
              <a:latin typeface="+mn-lt"/>
              <a:ea typeface="+mn-ea"/>
              <a:cs typeface="+mn-cs"/>
            </a:endParaRPr>
          </a:p>
          <a:p>
            <a:pPr rtl="0" fontAlgn="base"/>
            <a:r>
              <a:rPr lang="en-GB" sz="1200" b="0" i="0" u="none" strike="noStrike" kern="1200">
                <a:solidFill>
                  <a:schemeClr val="tx1"/>
                </a:solidFill>
                <a:effectLst/>
                <a:latin typeface="+mn-lt"/>
                <a:ea typeface="+mn-ea"/>
                <a:cs typeface="+mn-cs"/>
              </a:rPr>
              <a:t>The employer has a defence to a claim </a:t>
            </a:r>
            <a:r>
              <a:rPr lang="en-GB" sz="1200" b="0" i="0" u="none" strike="noStrike" kern="1200" err="1">
                <a:solidFill>
                  <a:schemeClr val="tx1"/>
                </a:solidFill>
                <a:effectLst/>
                <a:latin typeface="+mn-lt"/>
                <a:ea typeface="+mn-ea"/>
                <a:cs typeface="+mn-cs"/>
              </a:rPr>
              <a:t>ifthe</a:t>
            </a:r>
            <a:r>
              <a:rPr lang="en-GB" sz="1200" b="0" i="0" u="none" strike="noStrike" kern="1200">
                <a:solidFill>
                  <a:schemeClr val="tx1"/>
                </a:solidFill>
                <a:effectLst/>
                <a:latin typeface="+mn-lt"/>
                <a:ea typeface="+mn-ea"/>
                <a:cs typeface="+mn-cs"/>
              </a:rPr>
              <a:t> difference in pay is: –</a:t>
            </a:r>
            <a:r>
              <a:rPr lang="en-US" sz="1200" b="0" i="0" kern="1200">
                <a:solidFill>
                  <a:schemeClr val="tx1"/>
                </a:solidFill>
                <a:effectLst/>
                <a:latin typeface="+mn-lt"/>
                <a:ea typeface="+mn-ea"/>
                <a:cs typeface="+mn-cs"/>
              </a:rPr>
              <a:t>​</a:t>
            </a:r>
          </a:p>
          <a:p>
            <a:pPr rtl="0" fontAlgn="base"/>
            <a:r>
              <a:rPr lang="en-GB" sz="1200" b="0" i="0" u="none" strike="noStrike" kern="1200">
                <a:solidFill>
                  <a:schemeClr val="tx1"/>
                </a:solidFill>
                <a:effectLst/>
                <a:latin typeface="+mn-lt"/>
                <a:ea typeface="+mn-ea"/>
                <a:cs typeface="+mn-cs"/>
              </a:rPr>
              <a:t>Due to a material factor which is not </a:t>
            </a:r>
            <a:r>
              <a:rPr lang="en-GB" sz="1200" b="0" i="0" u="none" strike="noStrike" kern="1200" err="1">
                <a:solidFill>
                  <a:schemeClr val="tx1"/>
                </a:solidFill>
                <a:effectLst/>
                <a:latin typeface="+mn-lt"/>
                <a:ea typeface="+mn-ea"/>
                <a:cs typeface="+mn-cs"/>
              </a:rPr>
              <a:t>thedifference</a:t>
            </a:r>
            <a:r>
              <a:rPr lang="en-GB" sz="1200" b="0" i="0" u="none" strike="noStrike" kern="1200">
                <a:solidFill>
                  <a:schemeClr val="tx1"/>
                </a:solidFill>
                <a:effectLst/>
                <a:latin typeface="+mn-lt"/>
                <a:ea typeface="+mn-ea"/>
                <a:cs typeface="+mn-cs"/>
              </a:rPr>
              <a:t> of sex.</a:t>
            </a:r>
            <a:r>
              <a:rPr lang="en-US" sz="1200" b="0" i="0" kern="1200">
                <a:solidFill>
                  <a:schemeClr val="tx1"/>
                </a:solidFill>
                <a:effectLst/>
                <a:latin typeface="+mn-lt"/>
                <a:ea typeface="+mn-ea"/>
                <a:cs typeface="+mn-cs"/>
              </a:rPr>
              <a:t>​</a:t>
            </a:r>
          </a:p>
          <a:p>
            <a:pPr rtl="0" fontAlgn="base"/>
            <a:r>
              <a:rPr lang="en-GB" sz="1200" b="0" i="0" u="none" strike="noStrike" kern="1200">
                <a:solidFill>
                  <a:schemeClr val="tx1"/>
                </a:solidFill>
                <a:effectLst/>
                <a:latin typeface="+mn-lt"/>
                <a:ea typeface="+mn-ea"/>
                <a:cs typeface="+mn-cs"/>
              </a:rPr>
              <a:t>The factor must be significant and </a:t>
            </a:r>
            <a:r>
              <a:rPr lang="en-GB" sz="1200" b="0" i="0" u="none" strike="noStrike" kern="1200" err="1">
                <a:solidFill>
                  <a:schemeClr val="tx1"/>
                </a:solidFill>
                <a:effectLst/>
                <a:latin typeface="+mn-lt"/>
                <a:ea typeface="+mn-ea"/>
                <a:cs typeface="+mn-cs"/>
              </a:rPr>
              <a:t>relevantand</a:t>
            </a:r>
            <a:r>
              <a:rPr lang="en-GB" sz="1200" b="0" i="0" u="none" strike="noStrike" kern="1200">
                <a:solidFill>
                  <a:schemeClr val="tx1"/>
                </a:solidFill>
                <a:effectLst/>
                <a:latin typeface="+mn-lt"/>
                <a:ea typeface="+mn-ea"/>
                <a:cs typeface="+mn-cs"/>
              </a:rPr>
              <a:t> not tainted by sex discrimination</a:t>
            </a:r>
            <a:endParaRPr lang="en-US" sz="1200" b="0" i="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34</a:t>
            </a:fld>
            <a:endParaRPr lang="en-US"/>
          </a:p>
        </p:txBody>
      </p:sp>
    </p:spTree>
    <p:extLst>
      <p:ext uri="{BB962C8B-B14F-4D97-AF65-F5344CB8AC3E}">
        <p14:creationId xmlns:p14="http://schemas.microsoft.com/office/powerpoint/2010/main" val="31026296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JF</a:t>
            </a:r>
          </a:p>
        </p:txBody>
      </p:sp>
      <p:sp>
        <p:nvSpPr>
          <p:cNvPr id="4" name="Slide Number Placeholder 3"/>
          <p:cNvSpPr>
            <a:spLocks noGrp="1"/>
          </p:cNvSpPr>
          <p:nvPr>
            <p:ph type="sldNum" sz="quarter" idx="5"/>
          </p:nvPr>
        </p:nvSpPr>
        <p:spPr/>
        <p:txBody>
          <a:bodyPr/>
          <a:lstStyle/>
          <a:p>
            <a:fld id="{C16B0746-24FF-0B4F-A25A-E2B460B25A57}" type="slidenum">
              <a:rPr lang="en-US" smtClean="0"/>
              <a:t>35</a:t>
            </a:fld>
            <a:endParaRPr lang="en-US"/>
          </a:p>
        </p:txBody>
      </p:sp>
    </p:spTree>
    <p:extLst>
      <p:ext uri="{BB962C8B-B14F-4D97-AF65-F5344CB8AC3E}">
        <p14:creationId xmlns:p14="http://schemas.microsoft.com/office/powerpoint/2010/main" val="25131529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JF</a:t>
            </a:r>
          </a:p>
        </p:txBody>
      </p:sp>
      <p:sp>
        <p:nvSpPr>
          <p:cNvPr id="4" name="Slide Number Placeholder 3"/>
          <p:cNvSpPr>
            <a:spLocks noGrp="1"/>
          </p:cNvSpPr>
          <p:nvPr>
            <p:ph type="sldNum" sz="quarter" idx="5"/>
          </p:nvPr>
        </p:nvSpPr>
        <p:spPr/>
        <p:txBody>
          <a:bodyPr/>
          <a:lstStyle/>
          <a:p>
            <a:fld id="{C16B0746-24FF-0B4F-A25A-E2B460B25A57}" type="slidenum">
              <a:rPr lang="en-US" smtClean="0"/>
              <a:t>36</a:t>
            </a:fld>
            <a:endParaRPr lang="en-US"/>
          </a:p>
        </p:txBody>
      </p:sp>
    </p:spTree>
    <p:extLst>
      <p:ext uri="{BB962C8B-B14F-4D97-AF65-F5344CB8AC3E}">
        <p14:creationId xmlns:p14="http://schemas.microsoft.com/office/powerpoint/2010/main" val="11255006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JF/SH</a:t>
            </a:r>
          </a:p>
        </p:txBody>
      </p:sp>
      <p:sp>
        <p:nvSpPr>
          <p:cNvPr id="4" name="Slide Number Placeholder 3"/>
          <p:cNvSpPr>
            <a:spLocks noGrp="1"/>
          </p:cNvSpPr>
          <p:nvPr>
            <p:ph type="sldNum" sz="quarter" idx="5"/>
          </p:nvPr>
        </p:nvSpPr>
        <p:spPr/>
        <p:txBody>
          <a:bodyPr/>
          <a:lstStyle/>
          <a:p>
            <a:fld id="{C16B0746-24FF-0B4F-A25A-E2B460B25A57}" type="slidenum">
              <a:rPr lang="en-US" smtClean="0"/>
              <a:t>37</a:t>
            </a:fld>
            <a:endParaRPr lang="en-US"/>
          </a:p>
        </p:txBody>
      </p:sp>
    </p:spTree>
    <p:extLst>
      <p:ext uri="{BB962C8B-B14F-4D97-AF65-F5344CB8AC3E}">
        <p14:creationId xmlns:p14="http://schemas.microsoft.com/office/powerpoint/2010/main" val="13035750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a:t>
            </a:r>
          </a:p>
        </p:txBody>
      </p:sp>
      <p:sp>
        <p:nvSpPr>
          <p:cNvPr id="4" name="Slide Number Placeholder 3"/>
          <p:cNvSpPr>
            <a:spLocks noGrp="1"/>
          </p:cNvSpPr>
          <p:nvPr>
            <p:ph type="sldNum" sz="quarter" idx="5"/>
          </p:nvPr>
        </p:nvSpPr>
        <p:spPr/>
        <p:txBody>
          <a:bodyPr/>
          <a:lstStyle/>
          <a:p>
            <a:fld id="{C16B0746-24FF-0B4F-A25A-E2B460B25A57}" type="slidenum">
              <a:rPr lang="en-US" smtClean="0"/>
              <a:t>38</a:t>
            </a:fld>
            <a:endParaRPr lang="en-US"/>
          </a:p>
        </p:txBody>
      </p:sp>
    </p:spTree>
    <p:extLst>
      <p:ext uri="{BB962C8B-B14F-4D97-AF65-F5344CB8AC3E}">
        <p14:creationId xmlns:p14="http://schemas.microsoft.com/office/powerpoint/2010/main" val="578796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may not have time for this</a:t>
            </a:r>
          </a:p>
          <a:p>
            <a:endParaRPr lang="en-GB" dirty="0"/>
          </a:p>
          <a:p>
            <a:r>
              <a:rPr lang="en-GB" dirty="0"/>
              <a:t>1 – Disability</a:t>
            </a:r>
          </a:p>
          <a:p>
            <a:r>
              <a:rPr lang="en-GB" dirty="0"/>
              <a:t>2 – False </a:t>
            </a:r>
          </a:p>
          <a:p>
            <a:r>
              <a:rPr lang="en-GB" dirty="0"/>
              <a:t>3 – True </a:t>
            </a:r>
          </a:p>
          <a:p>
            <a:r>
              <a:rPr lang="en-GB" dirty="0"/>
              <a:t>4 – True</a:t>
            </a:r>
          </a:p>
          <a:p>
            <a:r>
              <a:rPr lang="en-GB" dirty="0"/>
              <a:t>5 – False (age discrimination can be justified)</a:t>
            </a:r>
          </a:p>
          <a:p>
            <a:r>
              <a:rPr lang="en-GB" dirty="0"/>
              <a:t>6 - False</a:t>
            </a:r>
          </a:p>
        </p:txBody>
      </p:sp>
      <p:sp>
        <p:nvSpPr>
          <p:cNvPr id="4" name="Slide Number Placeholder 3"/>
          <p:cNvSpPr>
            <a:spLocks noGrp="1"/>
          </p:cNvSpPr>
          <p:nvPr>
            <p:ph type="sldNum" sz="quarter" idx="5"/>
          </p:nvPr>
        </p:nvSpPr>
        <p:spPr/>
        <p:txBody>
          <a:bodyPr/>
          <a:lstStyle/>
          <a:p>
            <a:fld id="{C16B0746-24FF-0B4F-A25A-E2B460B25A57}" type="slidenum">
              <a:rPr lang="en-US" smtClean="0"/>
              <a:t>39</a:t>
            </a:fld>
            <a:endParaRPr lang="en-US"/>
          </a:p>
        </p:txBody>
      </p:sp>
    </p:spTree>
    <p:extLst>
      <p:ext uri="{BB962C8B-B14F-4D97-AF65-F5344CB8AC3E}">
        <p14:creationId xmlns:p14="http://schemas.microsoft.com/office/powerpoint/2010/main" val="20881482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40</a:t>
            </a:fld>
            <a:endParaRPr lang="en-US"/>
          </a:p>
        </p:txBody>
      </p:sp>
    </p:spTree>
    <p:extLst>
      <p:ext uri="{BB962C8B-B14F-4D97-AF65-F5344CB8AC3E}">
        <p14:creationId xmlns:p14="http://schemas.microsoft.com/office/powerpoint/2010/main" val="1903802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457200" rtl="0" eaLnBrk="1" fontAlgn="auto" latinLnBrk="0" hangingPunct="1">
              <a:lnSpc>
                <a:spcPct val="100000"/>
              </a:lnSpc>
              <a:spcBef>
                <a:spcPts val="1000"/>
              </a:spcBef>
              <a:spcAft>
                <a:spcPts val="0"/>
              </a:spcAft>
              <a:buClr>
                <a:srgbClr val="FBD603"/>
              </a:buClr>
              <a:buSzPct val="100000"/>
              <a:buFont typeface="Arial" charset="0"/>
              <a:buChar char="•"/>
              <a:tabLst/>
              <a:defRPr/>
            </a:pPr>
            <a:r>
              <a:rPr kumimoji="0" lang="en-GB" sz="2600" b="0" i="0" u="none" strike="noStrike" kern="1200" cap="none" spc="0" normalizeH="0" baseline="0" noProof="0" dirty="0">
                <a:ln>
                  <a:noFill/>
                </a:ln>
                <a:solidFill>
                  <a:srgbClr val="000000">
                    <a:lumMod val="75000"/>
                    <a:lumOff val="25000"/>
                  </a:srgbClr>
                </a:solidFill>
                <a:effectLst/>
                <a:uLnTx/>
                <a:uFillTx/>
                <a:latin typeface="Arial" charset="0"/>
                <a:cs typeface="Arial" charset="0"/>
              </a:rPr>
              <a:t>Course pack includes language glossary</a:t>
            </a:r>
          </a:p>
          <a:p>
            <a:pPr marL="342900" marR="0" lvl="0" indent="-342900" algn="l" defTabSz="457200" rtl="0" eaLnBrk="1" fontAlgn="auto" latinLnBrk="0" hangingPunct="1">
              <a:lnSpc>
                <a:spcPct val="100000"/>
              </a:lnSpc>
              <a:spcBef>
                <a:spcPts val="1000"/>
              </a:spcBef>
              <a:spcAft>
                <a:spcPts val="0"/>
              </a:spcAft>
              <a:buClr>
                <a:srgbClr val="FBD603"/>
              </a:buClr>
              <a:buSzPct val="100000"/>
              <a:buFont typeface="Arial" charset="0"/>
              <a:buChar char="•"/>
              <a:tabLst/>
              <a:defRPr/>
            </a:pPr>
            <a:r>
              <a:rPr kumimoji="0" lang="en-GB" sz="2600" b="0" i="0" u="none" strike="noStrike" kern="1200" cap="none" spc="0" normalizeH="0" baseline="0" noProof="0" dirty="0">
                <a:ln>
                  <a:noFill/>
                </a:ln>
                <a:solidFill>
                  <a:srgbClr val="000000">
                    <a:lumMod val="75000"/>
                    <a:lumOff val="25000"/>
                  </a:srgbClr>
                </a:solidFill>
                <a:effectLst/>
                <a:uLnTx/>
                <a:uFillTx/>
                <a:latin typeface="Arial" charset="0"/>
                <a:cs typeface="Arial" charset="0"/>
              </a:rPr>
              <a:t>We are role models</a:t>
            </a:r>
          </a:p>
          <a:p>
            <a:pPr marL="342900" marR="0" lvl="0" indent="-342900" algn="l" defTabSz="457200" rtl="0" eaLnBrk="1" fontAlgn="auto" latinLnBrk="0" hangingPunct="1">
              <a:lnSpc>
                <a:spcPct val="100000"/>
              </a:lnSpc>
              <a:spcBef>
                <a:spcPts val="1000"/>
              </a:spcBef>
              <a:spcAft>
                <a:spcPts val="0"/>
              </a:spcAft>
              <a:buClr>
                <a:srgbClr val="FBD603"/>
              </a:buClr>
              <a:buSzPct val="100000"/>
              <a:buFont typeface="Arial" charset="0"/>
              <a:buChar char="•"/>
              <a:tabLst/>
              <a:defRPr/>
            </a:pPr>
            <a:r>
              <a:rPr kumimoji="0" lang="en-GB" sz="2800" b="0" i="0" u="none" strike="noStrike" kern="1200" cap="none" spc="0" normalizeH="0" baseline="0" noProof="0" dirty="0">
                <a:ln>
                  <a:noFill/>
                </a:ln>
                <a:solidFill>
                  <a:srgbClr val="000000">
                    <a:lumMod val="75000"/>
                    <a:lumOff val="25000"/>
                  </a:srgbClr>
                </a:solidFill>
                <a:effectLst/>
                <a:uLnTx/>
                <a:uFillTx/>
                <a:latin typeface="Arial" charset="0"/>
                <a:cs typeface="Arial" charset="0"/>
              </a:rPr>
              <a:t>Language is dynamic and is constantly changing</a:t>
            </a:r>
          </a:p>
          <a:p>
            <a:pPr marL="342900" marR="0" lvl="0" indent="-342900" algn="l" defTabSz="457200" rtl="0" eaLnBrk="1" fontAlgn="auto" latinLnBrk="0" hangingPunct="1">
              <a:lnSpc>
                <a:spcPct val="100000"/>
              </a:lnSpc>
              <a:spcBef>
                <a:spcPts val="1000"/>
              </a:spcBef>
              <a:spcAft>
                <a:spcPts val="0"/>
              </a:spcAft>
              <a:buClr>
                <a:srgbClr val="FBD603"/>
              </a:buClr>
              <a:buSzPct val="100000"/>
              <a:buFont typeface="Arial" charset="0"/>
              <a:buChar char="•"/>
              <a:tabLst/>
              <a:defRPr/>
            </a:pPr>
            <a:r>
              <a:rPr kumimoji="0" lang="en-GB" sz="2800" b="0" i="0" u="none" strike="noStrike" kern="1200" cap="none" spc="0" normalizeH="0" baseline="0" noProof="0" dirty="0">
                <a:ln>
                  <a:noFill/>
                </a:ln>
                <a:solidFill>
                  <a:srgbClr val="000000">
                    <a:lumMod val="75000"/>
                    <a:lumOff val="25000"/>
                  </a:srgbClr>
                </a:solidFill>
                <a:effectLst/>
                <a:uLnTx/>
                <a:uFillTx/>
                <a:latin typeface="Arial" charset="0"/>
                <a:cs typeface="Arial" charset="0"/>
              </a:rPr>
              <a:t>Being a good ally and supporter means committing to keeping up! Do you own reading and research. Be curious!</a:t>
            </a:r>
          </a:p>
          <a:p>
            <a:pPr marL="342900" marR="0" lvl="0" indent="-342900" algn="l" defTabSz="457200" rtl="0" eaLnBrk="1" fontAlgn="auto" latinLnBrk="0" hangingPunct="1">
              <a:lnSpc>
                <a:spcPct val="100000"/>
              </a:lnSpc>
              <a:spcBef>
                <a:spcPts val="1000"/>
              </a:spcBef>
              <a:spcAft>
                <a:spcPts val="0"/>
              </a:spcAft>
              <a:buClr>
                <a:srgbClr val="FBD603"/>
              </a:buClr>
              <a:buSzPct val="100000"/>
              <a:buFont typeface="Arial" charset="0"/>
              <a:buChar char="•"/>
              <a:tabLst/>
              <a:defRPr/>
            </a:pPr>
            <a:r>
              <a:rPr kumimoji="0" lang="en-GB" sz="2800" b="0" i="0" u="none" strike="noStrike" kern="1200" cap="none" spc="0" normalizeH="0" baseline="0" noProof="0" dirty="0">
                <a:ln>
                  <a:noFill/>
                </a:ln>
                <a:solidFill>
                  <a:srgbClr val="000000">
                    <a:lumMod val="75000"/>
                    <a:lumOff val="25000"/>
                  </a:srgbClr>
                </a:solidFill>
                <a:effectLst/>
                <a:uLnTx/>
                <a:uFillTx/>
                <a:latin typeface="Arial" charset="0"/>
                <a:cs typeface="Arial" charset="0"/>
              </a:rPr>
              <a:t>Its ok to get words wrong but its how you proceed. Apologise and keep learning!!</a:t>
            </a:r>
          </a:p>
          <a:p>
            <a:pPr marL="342900" marR="0" lvl="0" indent="-342900" algn="l" defTabSz="457200" rtl="0" eaLnBrk="1" fontAlgn="auto" latinLnBrk="0" hangingPunct="1">
              <a:lnSpc>
                <a:spcPct val="100000"/>
              </a:lnSpc>
              <a:spcBef>
                <a:spcPts val="1000"/>
              </a:spcBef>
              <a:spcAft>
                <a:spcPts val="0"/>
              </a:spcAft>
              <a:buClr>
                <a:srgbClr val="FBD603"/>
              </a:buClr>
              <a:buSzPct val="100000"/>
              <a:buFont typeface="Arial" charset="0"/>
              <a:buChar char="•"/>
              <a:tabLst/>
              <a:defRPr/>
            </a:pPr>
            <a:r>
              <a:rPr kumimoji="0" lang="en-GB" sz="2800" b="0" i="0" u="none" strike="noStrike" kern="1200" cap="none" spc="0" normalizeH="0" baseline="0" noProof="0" dirty="0">
                <a:ln>
                  <a:noFill/>
                </a:ln>
                <a:solidFill>
                  <a:srgbClr val="000000">
                    <a:lumMod val="75000"/>
                    <a:lumOff val="25000"/>
                  </a:srgbClr>
                </a:solidFill>
                <a:effectLst/>
                <a:uLnTx/>
                <a:uFillTx/>
                <a:latin typeface="Arial" charset="0"/>
                <a:cs typeface="Arial" charset="0"/>
              </a:rPr>
              <a:t>Even though language may change and move it is up to people how they ‘self identify’. Identity belongs to you, and you only.</a:t>
            </a:r>
          </a:p>
          <a:p>
            <a:pPr marL="342900" marR="0" lvl="0" indent="-342900" algn="l" defTabSz="457200" rtl="0" eaLnBrk="1" fontAlgn="auto" latinLnBrk="0" hangingPunct="1">
              <a:lnSpc>
                <a:spcPct val="100000"/>
              </a:lnSpc>
              <a:spcBef>
                <a:spcPts val="1000"/>
              </a:spcBef>
              <a:spcAft>
                <a:spcPts val="0"/>
              </a:spcAft>
              <a:buClr>
                <a:srgbClr val="FBD603"/>
              </a:buClr>
              <a:buSzPct val="100000"/>
              <a:buFont typeface="Arial" charset="0"/>
              <a:buChar char="•"/>
              <a:tabLst/>
              <a:defRPr/>
            </a:pPr>
            <a:endParaRPr kumimoji="0" lang="en-GB" sz="2800" b="0" i="0" u="none" strike="noStrike" kern="1200" cap="none" spc="0" normalizeH="0" baseline="0" noProof="0" dirty="0">
              <a:ln>
                <a:noFill/>
              </a:ln>
              <a:solidFill>
                <a:srgbClr val="000000">
                  <a:lumMod val="75000"/>
                  <a:lumOff val="25000"/>
                </a:srgbClr>
              </a:solidFill>
              <a:effectLst/>
              <a:uLnTx/>
              <a:uFillTx/>
              <a:latin typeface="Arial" charset="0"/>
              <a:cs typeface="Arial" charset="0"/>
            </a:endParaRPr>
          </a:p>
          <a:p>
            <a:pPr marL="342900" marR="0" lvl="0" indent="-342900" algn="l" defTabSz="457200" rtl="0" eaLnBrk="1" fontAlgn="auto" latinLnBrk="0" hangingPunct="1">
              <a:lnSpc>
                <a:spcPct val="100000"/>
              </a:lnSpc>
              <a:spcBef>
                <a:spcPts val="1000"/>
              </a:spcBef>
              <a:spcAft>
                <a:spcPts val="0"/>
              </a:spcAft>
              <a:buClr>
                <a:srgbClr val="FBD603"/>
              </a:buClr>
              <a:buSzPct val="100000"/>
              <a:buFont typeface="Arial" charset="0"/>
              <a:buChar char="•"/>
              <a:tabLst/>
              <a:defRPr/>
            </a:pPr>
            <a:endParaRPr kumimoji="0" lang="en-GB" sz="2600" b="0" i="0" u="none" strike="noStrike" kern="1200" cap="none" spc="0" normalizeH="0" baseline="0" noProof="0" dirty="0">
              <a:ln>
                <a:noFill/>
              </a:ln>
              <a:solidFill>
                <a:srgbClr val="000000">
                  <a:lumMod val="75000"/>
                  <a:lumOff val="25000"/>
                </a:srgbClr>
              </a:solidFill>
              <a:effectLst/>
              <a:uLnTx/>
              <a:uFillTx/>
              <a:latin typeface="Arial" charset="0"/>
              <a:cs typeface="Arial" charset="0"/>
            </a:endParaRP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4</a:t>
            </a:fld>
            <a:endParaRPr lang="en-US"/>
          </a:p>
        </p:txBody>
      </p:sp>
    </p:spTree>
    <p:extLst>
      <p:ext uri="{BB962C8B-B14F-4D97-AF65-F5344CB8AC3E}">
        <p14:creationId xmlns:p14="http://schemas.microsoft.com/office/powerpoint/2010/main" val="20046946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Read through slide</a:t>
            </a:r>
          </a:p>
          <a:p>
            <a:pPr marL="84455">
              <a:lnSpc>
                <a:spcPct val="115000"/>
              </a:lnSpc>
              <a:spcBef>
                <a:spcPts val="900"/>
              </a:spcBef>
              <a:spcAft>
                <a:spcPts val="100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Public Sector Equality Duty</a:t>
            </a:r>
          </a:p>
          <a:p>
            <a:pPr marL="342900" lvl="0" indent="-342900">
              <a:lnSpc>
                <a:spcPct val="115000"/>
              </a:lnSpc>
              <a:spcBef>
                <a:spcPts val="900"/>
              </a:spcBef>
              <a:spcAft>
                <a:spcPts val="1000"/>
              </a:spcAft>
              <a:buFont typeface="Symbol" panose="05050102010706020507" pitchFamily="18" charset="2"/>
              <a:buChar char=""/>
            </a:pPr>
            <a:r>
              <a:rPr lang="en-GB" sz="1800">
                <a:effectLst/>
                <a:latin typeface="Calibri" panose="020F0502020204030204" pitchFamily="34" charset="0"/>
                <a:ea typeface="Times New Roman" panose="02020603050405020304" pitchFamily="18" charset="0"/>
                <a:cs typeface="Times New Roman" panose="02020603050405020304" pitchFamily="18" charset="0"/>
              </a:rPr>
              <a:t>PSED: outline of key features of the Duty; relatively weak, with limited enforcement in practice, but a potential tool for activists to use</a:t>
            </a:r>
          </a:p>
          <a:p>
            <a:pPr marL="342900" lvl="0" indent="-342900">
              <a:lnSpc>
                <a:spcPct val="115000"/>
              </a:lnSpc>
              <a:spcBef>
                <a:spcPts val="900"/>
              </a:spcBef>
              <a:spcAft>
                <a:spcPts val="1000"/>
              </a:spcAft>
              <a:buFont typeface="Symbol" panose="05050102010706020507" pitchFamily="18" charset="2"/>
              <a:buChar char=""/>
            </a:pPr>
            <a:r>
              <a:rPr lang="en-GB" sz="1800">
                <a:effectLst/>
                <a:latin typeface="Calibri" panose="020F0502020204030204" pitchFamily="34" charset="0"/>
                <a:ea typeface="Times New Roman" panose="02020603050405020304" pitchFamily="18" charset="0"/>
                <a:cs typeface="Times New Roman" panose="02020603050405020304" pitchFamily="18" charset="0"/>
              </a:rPr>
              <a:t>Some successes in using PSED to challenge behaviour of public authorities (e.g. challenging council development plans)</a:t>
            </a:r>
          </a:p>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41</a:t>
            </a:fld>
            <a:endParaRPr lang="en-US"/>
          </a:p>
        </p:txBody>
      </p:sp>
    </p:spTree>
    <p:extLst>
      <p:ext uri="{BB962C8B-B14F-4D97-AF65-F5344CB8AC3E}">
        <p14:creationId xmlns:p14="http://schemas.microsoft.com/office/powerpoint/2010/main" val="39183267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Outlines some of the </a:t>
            </a:r>
            <a:r>
              <a:rPr lang="en-GB" sz="1800" dirty="0">
                <a:effectLst/>
                <a:latin typeface="Calibri" panose="020F0502020204030204" pitchFamily="34" charset="0"/>
                <a:ea typeface="Times" panose="02020603050405020304" pitchFamily="18" charset="0"/>
                <a:cs typeface="Calibri" panose="020F0502020204030204" pitchFamily="34" charset="0"/>
              </a:rPr>
              <a:t>Equality and Human Rights Commission (EHRC)</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’s recommendations for good practice by employers; not legal requirements (unless subject to Public Sector Equality Duty (PSED) but help minimise risk of breach of Equality Act</a:t>
            </a:r>
          </a:p>
          <a:p>
            <a:r>
              <a:rPr lang="en-GB" dirty="0"/>
              <a:t>A good example of the EHRC’S work is investigating antisemitism in the Labour party</a:t>
            </a:r>
          </a:p>
          <a:p>
            <a:endParaRPr lang="en-GB" dirty="0"/>
          </a:p>
          <a:p>
            <a:r>
              <a:rPr lang="en-GB" dirty="0"/>
              <a:t>Enforcement of Equality Act is limited in practice</a:t>
            </a:r>
          </a:p>
          <a:p>
            <a:r>
              <a:rPr lang="en-GB" dirty="0"/>
              <a:t>Workers tend to trust unions more than management </a:t>
            </a:r>
          </a:p>
          <a:p>
            <a:r>
              <a:rPr lang="en-GB" dirty="0"/>
              <a:t>Collective action often faster, more effective </a:t>
            </a:r>
          </a:p>
          <a:p>
            <a:r>
              <a:rPr lang="en-GB" dirty="0"/>
              <a:t>Collective action engages, builds trust</a:t>
            </a:r>
          </a:p>
          <a:p>
            <a:r>
              <a:rPr lang="en-GB" dirty="0"/>
              <a:t>Top-down approach rarely works – need to engage everyone</a:t>
            </a:r>
          </a:p>
          <a:p>
            <a:endParaRPr lang="en-GB" dirty="0"/>
          </a:p>
          <a:p>
            <a:pPr>
              <a:lnSpc>
                <a:spcPct val="115000"/>
              </a:lnSpc>
              <a:spcBef>
                <a:spcPts val="900"/>
              </a:spcBef>
              <a:spcAft>
                <a:spcPts val="1000"/>
              </a:spcAft>
            </a:pPr>
            <a:r>
              <a:rPr lang="en-GB" sz="1200" dirty="0">
                <a:effectLst/>
                <a:latin typeface="Calibri" panose="020F0502020204030204" pitchFamily="34" charset="0"/>
                <a:ea typeface="Times" panose="02020603050405020304" pitchFamily="18" charset="0"/>
                <a:cs typeface="Calibri" panose="020F0502020204030204" pitchFamily="34" charset="0"/>
              </a:rPr>
              <a:t>Trade union members are key to addressing workplace equality issues</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900"/>
              </a:spcBef>
              <a:spcAft>
                <a:spcPts val="1000"/>
              </a:spcAft>
              <a:buFont typeface="Symbol" panose="05050102010706020507" pitchFamily="18" charset="2"/>
              <a:buChar char=""/>
            </a:pPr>
            <a:r>
              <a:rPr lang="en-GB" sz="1200" dirty="0">
                <a:effectLst/>
                <a:latin typeface="Calibri" panose="020F0502020204030204" pitchFamily="34" charset="0"/>
                <a:ea typeface="Times" panose="02020603050405020304" pitchFamily="18" charset="0"/>
                <a:cs typeface="Calibri" panose="020F0502020204030204" pitchFamily="34" charset="0"/>
              </a:rPr>
              <a:t>The Equality and Human Rights Commission (EHRC) has limited ability to enforce equalities legislation, underfunded and understaffed</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900"/>
              </a:spcBef>
              <a:spcAft>
                <a:spcPts val="1000"/>
              </a:spcAft>
              <a:buFont typeface="Symbol" panose="05050102010706020507" pitchFamily="18" charset="2"/>
              <a:buChar char=""/>
            </a:pPr>
            <a:r>
              <a:rPr lang="en-GB" sz="1200" dirty="0">
                <a:effectLst/>
                <a:latin typeface="Calibri" panose="020F0502020204030204" pitchFamily="34" charset="0"/>
                <a:ea typeface="Times" panose="02020603050405020304" pitchFamily="18" charset="0"/>
                <a:cs typeface="Calibri" panose="020F0502020204030204" pitchFamily="34" charset="0"/>
              </a:rPr>
              <a:t>Trade union members are well placed to know the issues, and devise good solutions; can leverage collective strength of union members to pressure employers to act</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900"/>
              </a:spcBef>
              <a:spcAft>
                <a:spcPts val="1000"/>
              </a:spcAft>
              <a:buFont typeface="Symbol" panose="05050102010706020507" pitchFamily="18" charset="2"/>
              <a:buChar char=""/>
            </a:pPr>
            <a:r>
              <a:rPr lang="en-GB" sz="1200" dirty="0">
                <a:effectLst/>
                <a:latin typeface="Calibri" panose="020F0502020204030204" pitchFamily="34" charset="0"/>
                <a:ea typeface="Times" panose="02020603050405020304" pitchFamily="18" charset="0"/>
                <a:cs typeface="Calibri" panose="020F0502020204030204" pitchFamily="34" charset="0"/>
              </a:rPr>
              <a:t>Legal routes to tackling issues can be very important, but can also be long, expensive, and not always lead to satisfactory outcomes</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900"/>
              </a:spcBef>
              <a:spcAft>
                <a:spcPts val="1000"/>
              </a:spcAft>
              <a:buFont typeface="Symbol" panose="05050102010706020507" pitchFamily="18" charset="2"/>
              <a:buChar char=""/>
            </a:pPr>
            <a:r>
              <a:rPr lang="en-GB" sz="1200" dirty="0">
                <a:effectLst/>
                <a:latin typeface="Calibri" panose="020F0502020204030204" pitchFamily="34" charset="0"/>
                <a:ea typeface="Times" panose="02020603050405020304" pitchFamily="18" charset="0"/>
                <a:cs typeface="Calibri" panose="020F0502020204030204" pitchFamily="34" charset="0"/>
              </a:rPr>
              <a:t>Some issues (e.g. harassment) require a cultural change that legal action alone won’t achieve</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42</a:t>
            </a:fld>
            <a:endParaRPr lang="en-US"/>
          </a:p>
        </p:txBody>
      </p:sp>
    </p:spTree>
    <p:extLst>
      <p:ext uri="{BB962C8B-B14F-4D97-AF65-F5344CB8AC3E}">
        <p14:creationId xmlns:p14="http://schemas.microsoft.com/office/powerpoint/2010/main" val="12755969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Put the reps into new groups. Ask them to nominate a chair and a speaker to report back,</a:t>
            </a:r>
          </a:p>
          <a:p>
            <a:endParaRPr lang="en-GB" dirty="0"/>
          </a:p>
          <a:p>
            <a:r>
              <a:rPr lang="en-GB" dirty="0"/>
              <a:t>Answers could include:</a:t>
            </a:r>
          </a:p>
          <a:p>
            <a:endParaRPr lang="en-GB" dirty="0"/>
          </a:p>
          <a:p>
            <a:pPr marL="0" indent="0">
              <a:buNone/>
            </a:pPr>
            <a:r>
              <a:rPr lang="en-GB" b="1" dirty="0"/>
              <a:t>Employer</a:t>
            </a:r>
          </a:p>
          <a:p>
            <a:r>
              <a:rPr lang="en-GB" dirty="0"/>
              <a:t>Consistency and clarity of policies and pay</a:t>
            </a:r>
          </a:p>
          <a:p>
            <a:r>
              <a:rPr lang="en-GB" dirty="0"/>
              <a:t>Paying lip service; ERAs late, removal of networks=created a barrier so not involved; invisible data. </a:t>
            </a:r>
          </a:p>
          <a:p>
            <a:r>
              <a:rPr lang="en-GB" dirty="0"/>
              <a:t>Not! Following their own policies; misuse of passports; not implementing RA </a:t>
            </a:r>
          </a:p>
          <a:p>
            <a:endParaRPr lang="en-GB" dirty="0"/>
          </a:p>
          <a:p>
            <a:pPr marL="0" indent="0">
              <a:buNone/>
            </a:pPr>
            <a:r>
              <a:rPr lang="en-GB" b="1" dirty="0"/>
              <a:t>Branch</a:t>
            </a:r>
          </a:p>
          <a:p>
            <a:r>
              <a:rPr lang="en-GB" dirty="0" err="1"/>
              <a:t>Galavanise</a:t>
            </a:r>
            <a:r>
              <a:rPr lang="en-GB" dirty="0"/>
              <a:t>!</a:t>
            </a:r>
          </a:p>
          <a:p>
            <a:r>
              <a:rPr lang="en-GB" dirty="0"/>
              <a:t>More equality reps </a:t>
            </a:r>
          </a:p>
          <a:p>
            <a:r>
              <a:rPr lang="en-GB" dirty="0"/>
              <a:t>FOI of equality data</a:t>
            </a:r>
          </a:p>
          <a:p>
            <a:r>
              <a:rPr lang="en-GB" dirty="0"/>
              <a:t>Create working groups: Sex Har</a:t>
            </a:r>
          </a:p>
          <a:p>
            <a:endParaRPr lang="en-GB" dirty="0"/>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43</a:t>
            </a:fld>
            <a:endParaRPr lang="en-US"/>
          </a:p>
        </p:txBody>
      </p:sp>
    </p:spTree>
    <p:extLst>
      <p:ext uri="{BB962C8B-B14F-4D97-AF65-F5344CB8AC3E}">
        <p14:creationId xmlns:p14="http://schemas.microsoft.com/office/powerpoint/2010/main" val="4733012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44</a:t>
            </a:fld>
            <a:endParaRPr lang="en-US"/>
          </a:p>
        </p:txBody>
      </p:sp>
    </p:spTree>
    <p:extLst>
      <p:ext uri="{BB962C8B-B14F-4D97-AF65-F5344CB8AC3E}">
        <p14:creationId xmlns:p14="http://schemas.microsoft.com/office/powerpoint/2010/main" val="29483111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45</a:t>
            </a:fld>
            <a:endParaRPr lang="en-US"/>
          </a:p>
        </p:txBody>
      </p:sp>
    </p:spTree>
    <p:extLst>
      <p:ext uri="{BB962C8B-B14F-4D97-AF65-F5344CB8AC3E}">
        <p14:creationId xmlns:p14="http://schemas.microsoft.com/office/powerpoint/2010/main" val="26106470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Running awareness campaigns – why we need to be aware of these issues etc.</a:t>
            </a:r>
          </a:p>
          <a:p>
            <a:endParaRPr lang="en-GB" dirty="0"/>
          </a:p>
          <a:p>
            <a:r>
              <a:rPr lang="en-GB" dirty="0"/>
              <a:t>8</a:t>
            </a:r>
            <a:r>
              <a:rPr lang="en-GB" baseline="30000" dirty="0"/>
              <a:t>th</a:t>
            </a:r>
            <a:r>
              <a:rPr lang="en-GB" dirty="0"/>
              <a:t> march international </a:t>
            </a:r>
            <a:r>
              <a:rPr lang="en-GB" dirty="0" err="1"/>
              <a:t>womens</a:t>
            </a:r>
            <a:r>
              <a:rPr lang="en-GB" dirty="0"/>
              <a:t> day</a:t>
            </a:r>
          </a:p>
          <a:p>
            <a:r>
              <a:rPr lang="en-GB" dirty="0"/>
              <a:t>10</a:t>
            </a:r>
            <a:r>
              <a:rPr lang="en-GB" baseline="30000" dirty="0"/>
              <a:t>th</a:t>
            </a:r>
            <a:r>
              <a:rPr lang="en-GB" dirty="0"/>
              <a:t> October world mental health day</a:t>
            </a:r>
          </a:p>
          <a:p>
            <a:r>
              <a:rPr lang="en-GB" dirty="0"/>
              <a:t>February LGBT history month or disability pride in July </a:t>
            </a:r>
          </a:p>
        </p:txBody>
      </p:sp>
      <p:sp>
        <p:nvSpPr>
          <p:cNvPr id="4" name="Slide Number Placeholder 3"/>
          <p:cNvSpPr>
            <a:spLocks noGrp="1"/>
          </p:cNvSpPr>
          <p:nvPr>
            <p:ph type="sldNum" sz="quarter" idx="5"/>
          </p:nvPr>
        </p:nvSpPr>
        <p:spPr/>
        <p:txBody>
          <a:bodyPr/>
          <a:lstStyle/>
          <a:p>
            <a:fld id="{C16B0746-24FF-0B4F-A25A-E2B460B25A57}" type="slidenum">
              <a:rPr lang="en-US" smtClean="0"/>
              <a:t>46</a:t>
            </a:fld>
            <a:endParaRPr lang="en-US"/>
          </a:p>
        </p:txBody>
      </p:sp>
    </p:spTree>
    <p:extLst>
      <p:ext uri="{BB962C8B-B14F-4D97-AF65-F5344CB8AC3E}">
        <p14:creationId xmlns:p14="http://schemas.microsoft.com/office/powerpoint/2010/main" val="39410771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5A099-1911-7944-80DD-F7F56A9CE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09838-E711-9E08-1DD1-E4F52E46FD1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77EB652-569D-5847-907A-7C8E0F6FCF36}"/>
              </a:ext>
            </a:extLst>
          </p:cNvPr>
          <p:cNvSpPr>
            <a:spLocks noGrp="1"/>
          </p:cNvSpPr>
          <p:nvPr>
            <p:ph type="body" idx="1"/>
          </p:nvPr>
        </p:nvSpPr>
        <p:spPr/>
        <p:txBody>
          <a:bodyPr/>
          <a:lstStyle/>
          <a:p>
            <a:pPr>
              <a:defRPr/>
            </a:pPr>
            <a:r>
              <a:rPr lang="en-GB" b="0"/>
              <a:t>Tweaking our current system to include people is not enough.  </a:t>
            </a:r>
          </a:p>
          <a:p>
            <a:pPr>
              <a:defRPr/>
            </a:pPr>
            <a:r>
              <a:rPr lang="en-GB" b="0"/>
              <a:t>Here we have a quote from Lilla Watson, a Murri or indigenous women from Australia.  She understands.</a:t>
            </a:r>
          </a:p>
          <a:p>
            <a:pPr>
              <a:defRPr/>
            </a:pPr>
            <a:r>
              <a:rPr lang="en-GB" b="0"/>
              <a:t> </a:t>
            </a:r>
            <a:br>
              <a:rPr lang="en-GB" b="0"/>
            </a:br>
            <a:r>
              <a:rPr lang="en-GB" b="0"/>
              <a:t>A liberated workplace would be one in which </a:t>
            </a:r>
            <a:r>
              <a:rPr lang="en-GB">
                <a:solidFill>
                  <a:schemeClr val="accent1">
                    <a:lumMod val="50000"/>
                  </a:schemeClr>
                </a:solidFill>
              </a:rPr>
              <a:t>the barriers to participation have been removed and individual adjustments are rarely if ever needed.  Where stigma and discrimination are a thing of the past and diversity experience/skills embraced</a:t>
            </a:r>
          </a:p>
          <a:p>
            <a:pPr>
              <a:defRPr/>
            </a:pPr>
            <a:endParaRPr lang="en-GB">
              <a:solidFill>
                <a:schemeClr val="accent1">
                  <a:lumMod val="50000"/>
                </a:schemeClr>
              </a:solidFill>
            </a:endParaRPr>
          </a:p>
          <a:p>
            <a:pPr marL="0" indent="0">
              <a:buNone/>
            </a:pPr>
            <a:endParaRPr lang="en-US"/>
          </a:p>
        </p:txBody>
      </p:sp>
      <p:sp>
        <p:nvSpPr>
          <p:cNvPr id="4" name="Slide Number Placeholder 3">
            <a:extLst>
              <a:ext uri="{FF2B5EF4-FFF2-40B4-BE49-F238E27FC236}">
                <a16:creationId xmlns:a16="http://schemas.microsoft.com/office/drawing/2014/main" id="{9A2E40FD-37C4-D4A4-D6B2-EDAF0794D6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532E89-7C5B-44AE-A634-5FD66F1D919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82815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cap="none" normalizeH="0" dirty="0">
                <a:ln>
                  <a:noFill/>
                </a:ln>
                <a:solidFill>
                  <a:schemeClr val="tx1"/>
                </a:solidFill>
                <a:effectLst/>
                <a:latin typeface="Arial" panose="020B0604020202020204" pitchFamily="34" charset="0"/>
                <a:hlinkClick r:id="rId3"/>
              </a:rPr>
              <a:t>Evaluation form 2026  – Fill in form</a:t>
            </a:r>
            <a:endParaRPr kumimoji="0" lang="en-US" altLang="en-US" sz="1200" b="0" i="0" u="none" strike="noStrike" cap="none" normalizeH="0" dirty="0">
              <a:ln>
                <a:noFill/>
              </a:ln>
              <a:solidFill>
                <a:schemeClr val="tx1"/>
              </a:solidFill>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48</a:t>
            </a:fld>
            <a:endParaRPr lang="en-US"/>
          </a:p>
        </p:txBody>
      </p:sp>
    </p:spTree>
    <p:extLst>
      <p:ext uri="{BB962C8B-B14F-4D97-AF65-F5344CB8AC3E}">
        <p14:creationId xmlns:p14="http://schemas.microsoft.com/office/powerpoint/2010/main" val="533872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have a large group ask people to introduce themselves in the chat.</a:t>
            </a:r>
          </a:p>
        </p:txBody>
      </p:sp>
      <p:sp>
        <p:nvSpPr>
          <p:cNvPr id="4" name="Slide Number Placeholder 3"/>
          <p:cNvSpPr>
            <a:spLocks noGrp="1"/>
          </p:cNvSpPr>
          <p:nvPr>
            <p:ph type="sldNum" sz="quarter" idx="5"/>
          </p:nvPr>
        </p:nvSpPr>
        <p:spPr/>
        <p:txBody>
          <a:bodyPr/>
          <a:lstStyle/>
          <a:p>
            <a:fld id="{C16B0746-24FF-0B4F-A25A-E2B460B25A57}" type="slidenum">
              <a:rPr lang="en-US" smtClean="0"/>
              <a:t>5</a:t>
            </a:fld>
            <a:endParaRPr lang="en-US"/>
          </a:p>
        </p:txBody>
      </p:sp>
    </p:spTree>
    <p:extLst>
      <p:ext uri="{BB962C8B-B14F-4D97-AF65-F5344CB8AC3E}">
        <p14:creationId xmlns:p14="http://schemas.microsoft.com/office/powerpoint/2010/main" val="1412968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7</a:t>
            </a:fld>
            <a:endParaRPr lang="en-US"/>
          </a:p>
        </p:txBody>
      </p:sp>
    </p:spTree>
    <p:extLst>
      <p:ext uri="{BB962C8B-B14F-4D97-AF65-F5344CB8AC3E}">
        <p14:creationId xmlns:p14="http://schemas.microsoft.com/office/powerpoint/2010/main" val="3225268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dirty="0">
                <a:solidFill>
                  <a:schemeClr val="tx1"/>
                </a:solidFill>
                <a:effectLst/>
                <a:latin typeface="+mn-lt"/>
                <a:ea typeface="+mn-ea"/>
                <a:cs typeface="+mn-cs"/>
              </a:rPr>
              <a:t>We all have a vital role in promoting equality: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 by negotiating policies and procedures that advance equality and diversity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 challenging examples of discrimination, harassment and bullying in the workplace and dealing with all members’ complaints effectively and promptly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 by acting as a role model in their treatment of others</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 and in helping to create a workplace in which everyone can participate fully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br>
              <a:rPr lang="en-US" sz="1200" b="0" i="0" kern="1200" dirty="0">
                <a:effectLst/>
                <a:cs typeface="+mn-lt"/>
              </a:rPr>
            </a:br>
            <a:r>
              <a:rPr lang="en-GB" sz="1200" b="0" i="0" u="none" strike="noStrike" kern="1200" dirty="0">
                <a:solidFill>
                  <a:schemeClr val="tx1"/>
                </a:solidFill>
                <a:effectLst/>
                <a:latin typeface="+mn-lt"/>
                <a:ea typeface="+mn-ea"/>
                <a:cs typeface="+mn-cs"/>
              </a:rPr>
              <a:t>Can anyone explain what the image it telling us?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fontAlgn="base"/>
            <a:r>
              <a:rPr lang="en-GB" sz="1200" b="0" i="0" u="none" strike="noStrike" kern="1200" dirty="0">
                <a:solidFill>
                  <a:schemeClr val="tx1"/>
                </a:solidFill>
                <a:effectLst/>
                <a:latin typeface="+mn-lt"/>
                <a:ea typeface="+mn-ea"/>
                <a:cs typeface="+mn-cs"/>
              </a:rPr>
              <a:t>Terms that we use everyday such as equality and inclusion still carry a sense of people being </a:t>
            </a:r>
            <a:r>
              <a:rPr lang="en-GB" sz="1200" b="1" i="1" u="none" strike="noStrike" kern="1200" dirty="0">
                <a:solidFill>
                  <a:schemeClr val="tx1"/>
                </a:solidFill>
                <a:effectLst/>
                <a:latin typeface="+mn-lt"/>
                <a:ea typeface="+mn-ea"/>
                <a:cs typeface="+mn-cs"/>
              </a:rPr>
              <a:t>outside</a:t>
            </a:r>
            <a:r>
              <a:rPr lang="en-GB" sz="1200" b="0" i="0" u="none" strike="noStrike" kern="1200" dirty="0">
                <a:solidFill>
                  <a:schemeClr val="tx1"/>
                </a:solidFill>
                <a:effectLst/>
                <a:latin typeface="+mn-lt"/>
                <a:ea typeface="+mn-ea"/>
                <a:cs typeface="+mn-cs"/>
              </a:rPr>
              <a:t> the current system and that to make things equal or include them, we will tweak things.</a:t>
            </a:r>
            <a:endParaRPr lang="en-GB" dirty="0"/>
          </a:p>
          <a:p>
            <a:r>
              <a:rPr lang="en-GB" dirty="0"/>
              <a:t>Thinking about equality using an </a:t>
            </a:r>
            <a:r>
              <a:rPr lang="en-GB" sz="1200" b="0" i="0" u="none" strike="noStrike" kern="1200" dirty="0">
                <a:solidFill>
                  <a:schemeClr val="tx1"/>
                </a:solidFill>
                <a:effectLst/>
                <a:latin typeface="+mn-lt"/>
                <a:ea typeface="+mn-ea"/>
                <a:cs typeface="+mn-cs"/>
              </a:rPr>
              <a:t>intersectional approach (more on this later), we understand that liberation cannot exclude anyone in the first instance. </a:t>
            </a:r>
            <a:r>
              <a:rPr lang="en-US"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rPr>
              <a:t>Give the example of the social model of disability which tell us that if the workplace was accessible in the first place, barriers would not exist and we wouldn’t need ‘boxes’ to stand on. </a:t>
            </a:r>
            <a:r>
              <a:rPr lang="en-GB" dirty="0">
                <a:hlinkClick r:id="rId3"/>
              </a:rPr>
              <a:t>Social Model of Disability: Language | Disability Rights UK</a:t>
            </a:r>
            <a:endParaRPr lang="en-GB" sz="1200" b="0" i="0" u="none" strike="noStrike" kern="1200" dirty="0">
              <a:solidFill>
                <a:schemeClr val="tx1"/>
              </a:solidFill>
              <a:effectLst/>
              <a:latin typeface="+mn-lt"/>
              <a:ea typeface="+mn-ea"/>
              <a:cs typeface="+mn-cs"/>
            </a:endParaRP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With the Introduction of  Statutory Equality Reps in October unions will have more influence within workplaces to further their equality aims to make workplaces  more inclusive and start to move closer to the liberation model buy including groups of people from the start. </a:t>
            </a:r>
            <a:r>
              <a:rPr lang="en-GB" dirty="0">
                <a:hlinkClick r:id="rId4"/>
              </a:rPr>
              <a:t>Proud Employers | Stonewall UK</a:t>
            </a:r>
            <a:r>
              <a:rPr lang="en-GB" dirty="0"/>
              <a:t> </a:t>
            </a:r>
            <a:endParaRPr lang="en-US"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2244873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965B1-7428-45F2-2293-2AAE0DEA1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A0C644-B324-C1A6-095C-B03880C2638A}"/>
              </a:ext>
            </a:extLst>
          </p:cNvPr>
          <p:cNvSpPr txBox="1">
            <a:spLocks noGrp="1"/>
          </p:cNvSpPr>
          <p:nvPr>
            <p:ph type="body" sz="quarter" idx="1"/>
          </p:nvPr>
        </p:nvSpPr>
        <p:spPr/>
        <p:txBody>
          <a:bodyPr/>
          <a:lstStyle/>
          <a:p>
            <a:pPr marL="0" indent="0">
              <a:buFont typeface="Arial" panose="020B0604020202020204" pitchFamily="34" charset="0"/>
              <a:buNone/>
            </a:pPr>
            <a:r>
              <a:rPr lang="en-GB" dirty="0"/>
              <a:t>You ask people for there observations. From the stats it tells us that you are</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Most likely to be bullied if you are a black women or a black man</a:t>
            </a:r>
          </a:p>
          <a:p>
            <a:pPr marL="171450" indent="-171450">
              <a:buFont typeface="Arial" panose="020B0604020202020204" pitchFamily="34" charset="0"/>
              <a:buChar char="•"/>
            </a:pPr>
            <a:r>
              <a:rPr lang="en-GB" dirty="0"/>
              <a:t>You more likely to be discriminated against if you are a black man and a black woman. Make the point that discrimination takes many forms some more obvious that others. We will look at these</a:t>
            </a:r>
          </a:p>
          <a:p>
            <a:pPr marL="171450" indent="-171450">
              <a:buFont typeface="Arial" panose="020B0604020202020204" pitchFamily="34" charset="0"/>
              <a:buChar char="•"/>
            </a:pPr>
            <a:r>
              <a:rPr lang="en-GB" dirty="0"/>
              <a:t>One form of discrimination is harassment and specifically sexual harassment. As you can see from the most recent survey carried out by prospect members incidents of a sexual nature still score very highly and have recently been described by the Office of National Statistics as ‘every day’. </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33C2DB0C-6B8F-EC73-3863-0A5BEDEE644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C33A824-D943-4082-AFA8-3F84394A2552}" type="slidenum">
              <a:t>9</a:t>
            </a:fld>
            <a:endParaRPr lang="en-US" sz="1200" b="0" i="0" u="none" strike="noStrike" kern="1200" cap="none" spc="0" baseline="0">
              <a:solidFill>
                <a:srgbClr val="000000"/>
              </a:solidFill>
              <a:uFillTx/>
              <a:latin typeface="Apto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dirty="0"/>
              <a:t>The statistics are looking at ethnicity and sex (men/women). </a:t>
            </a:r>
            <a:r>
              <a:rPr lang="en-GB" b="1" i="1" dirty="0"/>
              <a:t>What do the stats tell us?</a:t>
            </a:r>
            <a:br>
              <a:rPr lang="en-GB" dirty="0"/>
            </a:br>
            <a:endParaRPr lang="en-GB" dirty="0"/>
          </a:p>
          <a:p>
            <a:pPr marL="171450" lvl="0" indent="-171450">
              <a:buFont typeface="Arial" panose="020B0604020202020204" pitchFamily="34" charset="0"/>
              <a:buChar char="•"/>
            </a:pPr>
            <a:r>
              <a:rPr lang="en-GB" dirty="0"/>
              <a:t>More likely to be successful at entry level if you are white compared to other non white groups.</a:t>
            </a:r>
          </a:p>
          <a:p>
            <a:pPr marL="171450" lvl="0" indent="-171450">
              <a:buFont typeface="Arial" panose="020B0604020202020204" pitchFamily="34" charset="0"/>
              <a:buChar char="•"/>
            </a:pPr>
            <a:r>
              <a:rPr lang="en-GB" dirty="0"/>
              <a:t>Only 11% of engineers are women </a:t>
            </a:r>
          </a:p>
          <a:p>
            <a:pPr marL="171450" lvl="0" indent="-171450">
              <a:buFont typeface="Arial" panose="020B0604020202020204" pitchFamily="34" charset="0"/>
              <a:buChar char="•"/>
            </a:pPr>
            <a:r>
              <a:rPr lang="en-GB" dirty="0"/>
              <a:t>That drops to only 8% of women are high earning engineers.</a:t>
            </a:r>
          </a:p>
          <a:p>
            <a:pPr marL="171450" lvl="0" indent="-171450">
              <a:buFont typeface="Arial" panose="020B0604020202020204" pitchFamily="34" charset="0"/>
              <a:buChar char="•"/>
            </a:pPr>
            <a:r>
              <a:rPr lang="en-GB" dirty="0"/>
              <a:t>There are equality barriers such as career breaks for child birth that prevent progression</a:t>
            </a:r>
          </a:p>
          <a:p>
            <a:pPr marL="171450" lvl="0" indent="-171450">
              <a:buFont typeface="Arial" panose="020B0604020202020204" pitchFamily="34" charset="0"/>
              <a:buChar char="•"/>
            </a:pPr>
            <a:r>
              <a:rPr lang="en-GB" dirty="0"/>
              <a:t>This leads to an increased percentage of women engineers being lower earners</a:t>
            </a:r>
          </a:p>
          <a:p>
            <a:pPr marL="171450" lvl="0" indent="-171450">
              <a:buFont typeface="Arial" panose="020B0604020202020204" pitchFamily="34" charset="0"/>
              <a:buChar char="•"/>
            </a:pPr>
            <a:r>
              <a:rPr lang="en-GB" dirty="0"/>
              <a:t>The reason the percentage is only 16% is that there are so few female engineers to start with, it would not be possible to get a much higher percentage.</a:t>
            </a: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536540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0479" y="642443"/>
            <a:ext cx="1805116"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16101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5136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719632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pic>
        <p:nvPicPr>
          <p:cNvPr id="7" name="Picture 6">
            <a:extLst>
              <a:ext uri="{FF2B5EF4-FFF2-40B4-BE49-F238E27FC236}">
                <a16:creationId xmlns:a16="http://schemas.microsoft.com/office/drawing/2014/main" id="{5B0F1BAE-4844-4918-B40E-EC55462348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0479" y="642443"/>
            <a:ext cx="1805116" cy="907140"/>
          </a:xfrm>
          <a:prstGeom prst="rect">
            <a:avLst/>
          </a:prstGeom>
        </p:spPr>
      </p:pic>
    </p:spTree>
    <p:extLst>
      <p:ext uri="{BB962C8B-B14F-4D97-AF65-F5344CB8AC3E}">
        <p14:creationId xmlns:p14="http://schemas.microsoft.com/office/powerpoint/2010/main" val="354457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044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 Id="rId9"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7388" y="0"/>
            <a:ext cx="413461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Tree>
    <p:extLst>
      <p:ext uri="{BB962C8B-B14F-4D97-AF65-F5344CB8AC3E}">
        <p14:creationId xmlns:p14="http://schemas.microsoft.com/office/powerpoint/2010/main" val="392363253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chart" Target="../charts/chart2.xml"/><Relationship Id="rId5" Type="http://schemas.openxmlformats.org/officeDocument/2006/relationships/image" Target="../media/image7.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tags" Target="../tags/tag7.xml"/><Relationship Id="rId7" Type="http://schemas.openxmlformats.org/officeDocument/2006/relationships/hyperlink" Target="https://www.slido.com/powerpoint-polling?utm_source=powerpoint&amp;utm_medium=placeholder-slide"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9.svg"/><Relationship Id="rId5" Type="http://schemas.openxmlformats.org/officeDocument/2006/relationships/notesSlide" Target="../notesSlides/notesSlide12.xml"/><Relationship Id="rId10" Type="http://schemas.openxmlformats.org/officeDocument/2006/relationships/image" Target="../media/image11.svg"/><Relationship Id="rId4" Type="http://schemas.openxmlformats.org/officeDocument/2006/relationships/slideLayout" Target="../slideLayouts/slideLayout9.xml"/><Relationship Id="rId9" Type="http://schemas.openxmlformats.org/officeDocument/2006/relationships/hyperlink" Target="https://www.slido.com/support/ppi/how-to-change-the-design"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hyperlink" Target="https://prospect.org.uk/news/a-decade-fighting-for-equality-at-work"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assets.publishing.service.gov.uk/media/596cd9c340f0b60a440001cb/Land_Registry_v_Ms_E_Houghton_and_Others_UKEAT_0149_14_BA.pdf"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hyperlink" Target="https://en.wikipedia.org/wiki/Equality_and_Human_Rights_Commission"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4.xml"/><Relationship Id="rId7" Type="http://schemas.openxmlformats.org/officeDocument/2006/relationships/image" Target="../media/image10.sv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9.svg"/><Relationship Id="rId4" Type="http://schemas.openxmlformats.org/officeDocument/2006/relationships/slideLayout" Target="../slideLayouts/slideLayout9.xml"/><Relationship Id="rId9" Type="http://schemas.openxmlformats.org/officeDocument/2006/relationships/image" Target="../media/image11.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www.disabilityrightsuk.org/social-model-disability-language?srsltid=AfmBOoqLNxA51eetygn_tgANtN3OphYRI6FYbUrPTqVrFxgWWWH_S-X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225" y="2226551"/>
            <a:ext cx="7877398" cy="2097157"/>
          </a:xfrm>
        </p:spPr>
        <p:txBody>
          <a:bodyPr>
            <a:noAutofit/>
          </a:bodyPr>
          <a:lstStyle/>
          <a:p>
            <a:pPr algn="ctr"/>
            <a:br>
              <a:rPr lang="en-GB" sz="8800"/>
            </a:br>
            <a:r>
              <a:rPr lang="en-GB">
                <a:latin typeface="+mj-lt"/>
                <a:ea typeface="Tahoma" panose="020B0604030504040204" pitchFamily="34" charset="0"/>
                <a:cs typeface="Tahoma" panose="020B0604030504040204" pitchFamily="34" charset="0"/>
              </a:rPr>
              <a:t>Introduction to Equality </a:t>
            </a:r>
            <a:br>
              <a:rPr lang="en-GB" sz="8800"/>
            </a:br>
            <a:endParaRPr lang="en-GB" sz="8000"/>
          </a:p>
        </p:txBody>
      </p:sp>
    </p:spTree>
    <p:extLst>
      <p:ext uri="{BB962C8B-B14F-4D97-AF65-F5344CB8AC3E}">
        <p14:creationId xmlns:p14="http://schemas.microsoft.com/office/powerpoint/2010/main" val="4183138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74984-14F2-4D23-80F2-248FE4D5EC92}"/>
              </a:ext>
            </a:extLst>
          </p:cNvPr>
          <p:cNvSpPr>
            <a:spLocks noGrp="1"/>
          </p:cNvSpPr>
          <p:nvPr>
            <p:ph type="title"/>
          </p:nvPr>
        </p:nvSpPr>
        <p:spPr>
          <a:xfrm>
            <a:off x="219618" y="699684"/>
            <a:ext cx="6768053" cy="833840"/>
          </a:xfrm>
        </p:spPr>
        <p:txBody>
          <a:bodyPr>
            <a:normAutofit fontScale="90000"/>
          </a:bodyPr>
          <a:lstStyle/>
          <a:p>
            <a:r>
              <a:rPr lang="en-GB" dirty="0"/>
              <a:t>Recruitment and progression</a:t>
            </a:r>
            <a:br>
              <a:rPr lang="en-GB" dirty="0"/>
            </a:br>
            <a:endParaRPr lang="en-GB" b="0" i="1" dirty="0"/>
          </a:p>
        </p:txBody>
      </p:sp>
      <p:graphicFrame>
        <p:nvGraphicFramePr>
          <p:cNvPr id="7" name="Chart 6">
            <a:extLst>
              <a:ext uri="{FF2B5EF4-FFF2-40B4-BE49-F238E27FC236}">
                <a16:creationId xmlns:a16="http://schemas.microsoft.com/office/drawing/2014/main" id="{BDD7D05B-6F86-415F-8258-D31A0E3B9A99}"/>
              </a:ext>
            </a:extLst>
          </p:cNvPr>
          <p:cNvGraphicFramePr>
            <a:graphicFrameLocks/>
          </p:cNvGraphicFramePr>
          <p:nvPr>
            <p:extLst>
              <p:ext uri="{D42A27DB-BD31-4B8C-83A1-F6EECF244321}">
                <p14:modId xmlns:p14="http://schemas.microsoft.com/office/powerpoint/2010/main" val="120170993"/>
              </p:ext>
            </p:extLst>
          </p:nvPr>
        </p:nvGraphicFramePr>
        <p:xfrm>
          <a:off x="219618" y="1693594"/>
          <a:ext cx="5129350" cy="4201068"/>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31E3B68-E5DA-49A6-8FF1-37AC8C701176}"/>
              </a:ext>
            </a:extLst>
          </p:cNvPr>
          <p:cNvSpPr txBox="1"/>
          <p:nvPr/>
        </p:nvSpPr>
        <p:spPr>
          <a:xfrm>
            <a:off x="678996" y="5823900"/>
            <a:ext cx="5129349" cy="461665"/>
          </a:xfrm>
          <a:prstGeom prst="rect">
            <a:avLst/>
          </a:prstGeom>
          <a:noFill/>
        </p:spPr>
        <p:txBody>
          <a:bodyPr wrap="square" rtlCol="0">
            <a:spAutoFit/>
          </a:bodyPr>
          <a:lstStyle/>
          <a:p>
            <a:r>
              <a:rPr lang="en-GB" sz="1200">
                <a:solidFill>
                  <a:schemeClr val="tx1">
                    <a:lumMod val="75000"/>
                    <a:lumOff val="25000"/>
                  </a:schemeClr>
                </a:solidFill>
              </a:rPr>
              <a:t>Centre for Social Investigation (2019) </a:t>
            </a:r>
            <a:r>
              <a:rPr lang="en-GB" sz="1200" i="1">
                <a:solidFill>
                  <a:schemeClr val="tx1">
                    <a:lumMod val="75000"/>
                    <a:lumOff val="25000"/>
                  </a:schemeClr>
                </a:solidFill>
              </a:rPr>
              <a:t>Are employers in Britain discriminating against ethnic minorities? </a:t>
            </a:r>
          </a:p>
        </p:txBody>
      </p:sp>
      <p:pic>
        <p:nvPicPr>
          <p:cNvPr id="12" name="Picture 11" descr="A picture containing text, sign&#10;&#10;Description automatically generated">
            <a:extLst>
              <a:ext uri="{FF2B5EF4-FFF2-40B4-BE49-F238E27FC236}">
                <a16:creationId xmlns:a16="http://schemas.microsoft.com/office/drawing/2014/main" id="{7432560E-4F7A-4FD7-95F6-F08BA42587B8}"/>
              </a:ext>
            </a:extLst>
          </p:cNvPr>
          <p:cNvPicPr>
            <a:picLocks noChangeAspect="1"/>
          </p:cNvPicPr>
          <p:nvPr/>
        </p:nvPicPr>
        <p:blipFill>
          <a:blip r:embed="rId4"/>
          <a:stretch>
            <a:fillRect/>
          </a:stretch>
        </p:blipFill>
        <p:spPr>
          <a:xfrm>
            <a:off x="9983201" y="233535"/>
            <a:ext cx="1830878" cy="916988"/>
          </a:xfrm>
          <a:prstGeom prst="rect">
            <a:avLst/>
          </a:prstGeom>
        </p:spPr>
      </p:pic>
      <p:pic>
        <p:nvPicPr>
          <p:cNvPr id="4" name="Picture 3" descr="A picture containing logo&#10;&#10;Description automatically generated">
            <a:extLst>
              <a:ext uri="{FF2B5EF4-FFF2-40B4-BE49-F238E27FC236}">
                <a16:creationId xmlns:a16="http://schemas.microsoft.com/office/drawing/2014/main" id="{BC064E40-7932-4987-8D7C-DA68F2AD65DA}"/>
              </a:ext>
            </a:extLst>
          </p:cNvPr>
          <p:cNvPicPr>
            <a:picLocks noChangeAspect="1"/>
          </p:cNvPicPr>
          <p:nvPr/>
        </p:nvPicPr>
        <p:blipFill>
          <a:blip r:embed="rId5"/>
          <a:stretch>
            <a:fillRect/>
          </a:stretch>
        </p:blipFill>
        <p:spPr>
          <a:xfrm>
            <a:off x="7837713" y="117187"/>
            <a:ext cx="2145487" cy="1074559"/>
          </a:xfrm>
          <a:prstGeom prst="rect">
            <a:avLst/>
          </a:prstGeom>
        </p:spPr>
      </p:pic>
      <p:graphicFrame>
        <p:nvGraphicFramePr>
          <p:cNvPr id="10" name="Chart 9">
            <a:extLst>
              <a:ext uri="{FF2B5EF4-FFF2-40B4-BE49-F238E27FC236}">
                <a16:creationId xmlns:a16="http://schemas.microsoft.com/office/drawing/2014/main" id="{1E1485C2-3C38-45F1-B4C0-5900344144AC}"/>
              </a:ext>
            </a:extLst>
          </p:cNvPr>
          <p:cNvGraphicFramePr>
            <a:graphicFrameLocks/>
          </p:cNvGraphicFramePr>
          <p:nvPr>
            <p:extLst>
              <p:ext uri="{D42A27DB-BD31-4B8C-83A1-F6EECF244321}">
                <p14:modId xmlns:p14="http://schemas.microsoft.com/office/powerpoint/2010/main" val="768343669"/>
              </p:ext>
            </p:extLst>
          </p:nvPr>
        </p:nvGraphicFramePr>
        <p:xfrm>
          <a:off x="6267723" y="1533524"/>
          <a:ext cx="5491297" cy="4521209"/>
        </p:xfrm>
        <a:graphic>
          <a:graphicData uri="http://schemas.openxmlformats.org/drawingml/2006/chart">
            <c:chart xmlns:c="http://schemas.openxmlformats.org/drawingml/2006/chart" xmlns:r="http://schemas.openxmlformats.org/officeDocument/2006/relationships" r:id="rId6"/>
          </a:graphicData>
        </a:graphic>
      </p:graphicFrame>
      <p:cxnSp>
        <p:nvCxnSpPr>
          <p:cNvPr id="6" name="Straight Connector 5">
            <a:extLst>
              <a:ext uri="{FF2B5EF4-FFF2-40B4-BE49-F238E27FC236}">
                <a16:creationId xmlns:a16="http://schemas.microsoft.com/office/drawing/2014/main" id="{7000841E-0E7A-46F0-BDBB-55BE044D69D6}"/>
              </a:ext>
            </a:extLst>
          </p:cNvPr>
          <p:cNvCxnSpPr/>
          <p:nvPr/>
        </p:nvCxnSpPr>
        <p:spPr>
          <a:xfrm>
            <a:off x="6019800" y="1638300"/>
            <a:ext cx="0" cy="4191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6631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10F79-9C2C-83BC-531C-70A96929E6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6C2DFE-4C3B-7C8E-E108-C6A431EC7497}"/>
              </a:ext>
            </a:extLst>
          </p:cNvPr>
          <p:cNvSpPr>
            <a:spLocks noGrp="1"/>
          </p:cNvSpPr>
          <p:nvPr>
            <p:ph type="title"/>
          </p:nvPr>
        </p:nvSpPr>
        <p:spPr>
          <a:xfrm>
            <a:off x="834494" y="381625"/>
            <a:ext cx="6881300" cy="872883"/>
          </a:xfrm>
        </p:spPr>
        <p:txBody>
          <a:bodyPr>
            <a:normAutofit/>
          </a:bodyPr>
          <a:lstStyle/>
          <a:p>
            <a:r>
              <a:rPr lang="en-GB"/>
              <a:t>Pay</a:t>
            </a:r>
          </a:p>
        </p:txBody>
      </p:sp>
      <p:pic>
        <p:nvPicPr>
          <p:cNvPr id="6" name="Picture 5">
            <a:extLst>
              <a:ext uri="{FF2B5EF4-FFF2-40B4-BE49-F238E27FC236}">
                <a16:creationId xmlns:a16="http://schemas.microsoft.com/office/drawing/2014/main" id="{6AF4CE1D-7C07-8F11-EDF4-EE60A454F8DB}"/>
              </a:ext>
            </a:extLst>
          </p:cNvPr>
          <p:cNvPicPr>
            <a:picLocks noChangeAspect="1"/>
          </p:cNvPicPr>
          <p:nvPr/>
        </p:nvPicPr>
        <p:blipFill>
          <a:blip r:embed="rId3"/>
          <a:stretch>
            <a:fillRect/>
          </a:stretch>
        </p:blipFill>
        <p:spPr>
          <a:xfrm>
            <a:off x="152138" y="50006"/>
            <a:ext cx="8641817" cy="6858000"/>
          </a:xfrm>
          <a:prstGeom prst="rect">
            <a:avLst/>
          </a:prstGeom>
        </p:spPr>
      </p:pic>
      <p:sp>
        <p:nvSpPr>
          <p:cNvPr id="9" name="TextBox 8">
            <a:extLst>
              <a:ext uri="{FF2B5EF4-FFF2-40B4-BE49-F238E27FC236}">
                <a16:creationId xmlns:a16="http://schemas.microsoft.com/office/drawing/2014/main" id="{7248E10D-002A-32C0-E863-DFCAA733DC00}"/>
              </a:ext>
            </a:extLst>
          </p:cNvPr>
          <p:cNvSpPr txBox="1"/>
          <p:nvPr/>
        </p:nvSpPr>
        <p:spPr>
          <a:xfrm>
            <a:off x="1846476" y="171735"/>
            <a:ext cx="10345524" cy="646331"/>
          </a:xfrm>
          <a:prstGeom prst="rect">
            <a:avLst/>
          </a:prstGeom>
          <a:noFill/>
        </p:spPr>
        <p:txBody>
          <a:bodyPr wrap="none" rtlCol="0">
            <a:spAutoFit/>
          </a:bodyPr>
          <a:lstStyle/>
          <a:p>
            <a:r>
              <a:rPr lang="en-GB" b="1"/>
              <a:t>The gender pay gap is higher in all English regions than in Scotland, Wales or Northern Ireland</a:t>
            </a:r>
          </a:p>
          <a:p>
            <a:endParaRPr lang="en-GB"/>
          </a:p>
        </p:txBody>
      </p:sp>
      <p:sp>
        <p:nvSpPr>
          <p:cNvPr id="11" name="TextBox 10">
            <a:extLst>
              <a:ext uri="{FF2B5EF4-FFF2-40B4-BE49-F238E27FC236}">
                <a16:creationId xmlns:a16="http://schemas.microsoft.com/office/drawing/2014/main" id="{C03ED131-EB73-3583-5ED8-D7FE7E50CB69}"/>
              </a:ext>
            </a:extLst>
          </p:cNvPr>
          <p:cNvSpPr txBox="1"/>
          <p:nvPr/>
        </p:nvSpPr>
        <p:spPr>
          <a:xfrm>
            <a:off x="385763" y="6650831"/>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4006822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1BAA2-FEF5-6AB6-A927-8EB0AF342AD5}"/>
              </a:ext>
            </a:extLst>
          </p:cNvPr>
          <p:cNvSpPr>
            <a:spLocks noGrp="1"/>
          </p:cNvSpPr>
          <p:nvPr>
            <p:ph type="title"/>
          </p:nvPr>
        </p:nvSpPr>
        <p:spPr/>
        <p:txBody>
          <a:bodyPr/>
          <a:lstStyle/>
          <a:p>
            <a:endParaRPr lang="en-GB"/>
          </a:p>
        </p:txBody>
      </p:sp>
      <p:pic>
        <p:nvPicPr>
          <p:cNvPr id="7" name="Picture 6">
            <a:extLst>
              <a:ext uri="{FF2B5EF4-FFF2-40B4-BE49-F238E27FC236}">
                <a16:creationId xmlns:a16="http://schemas.microsoft.com/office/drawing/2014/main" id="{5D02158C-B2E7-48DF-7DBA-315ED6874BB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0" y="138170"/>
            <a:ext cx="12202064" cy="6722339"/>
          </a:xfrm>
          <a:prstGeom prst="rect">
            <a:avLst/>
          </a:prstGeom>
        </p:spPr>
      </p:pic>
    </p:spTree>
    <p:extLst>
      <p:ext uri="{BB962C8B-B14F-4D97-AF65-F5344CB8AC3E}">
        <p14:creationId xmlns:p14="http://schemas.microsoft.com/office/powerpoint/2010/main" val="1425134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D49362-283D-573A-BB65-AE0669EB3157}"/>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6"/>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D508B57F-C55F-5C59-BA7D-E33EF58EA747}"/>
              </a:ext>
            </a:extLst>
          </p:cNvPr>
          <p:cNvSpPr/>
          <p:nvPr>
            <p:custDataLst>
              <p:tags r:id="rId3"/>
            </p:custDataLst>
          </p:nvPr>
        </p:nvSpPr>
        <p:spPr>
          <a:xfrm>
            <a:off x="3112851" y="1000897"/>
            <a:ext cx="8486226" cy="3855308"/>
          </a:xfrm>
          <a:prstGeom prst="rect">
            <a:avLst/>
          </a:prstGeom>
          <a:noFill/>
          <a:ln w="19050" cap="rnd"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000" b="1">
                <a:solidFill>
                  <a:srgbClr val="000000"/>
                </a:solidFill>
              </a:rPr>
              <a:t>What are the current equality issues at your workplace?</a:t>
            </a:r>
          </a:p>
        </p:txBody>
      </p:sp>
      <p:sp>
        <p:nvSpPr>
          <p:cNvPr id="4" name="Rectangle 3">
            <a:extLst>
              <a:ext uri="{FF2B5EF4-FFF2-40B4-BE49-F238E27FC236}">
                <a16:creationId xmlns:a16="http://schemas.microsoft.com/office/drawing/2014/main" id="{2FEBD06E-DBF5-A8A4-F501-80F9B1A44A3C}"/>
              </a:ext>
            </a:extLst>
          </p:cNvPr>
          <p:cNvSpPr/>
          <p:nvPr/>
        </p:nvSpPr>
        <p:spPr>
          <a:xfrm>
            <a:off x="0" y="5820032"/>
            <a:ext cx="12192001" cy="1037968"/>
          </a:xfrm>
          <a:prstGeom prst="rect">
            <a:avLst/>
          </a:prstGeom>
          <a:solidFill>
            <a:srgbClr val="198038"/>
          </a:solidFill>
          <a:ln w="19050" cap="rnd" cmpd="sng" algn="ctr">
            <a:noFill/>
            <a:prstDash val="solid"/>
          </a:ln>
          <a:effectLst/>
          <a:extLst>
            <a:ext uri="{91240B29-F687-4F45-9708-019B960494DF}">
              <a14:hiddenLine xmlns:a14="http://schemas.microsoft.com/office/drawing/2010/main" w="19050" cap="rnd"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10000"/>
          </a:bodyPr>
          <a:lstStyle/>
          <a:p>
            <a:r>
              <a:rPr lang="en-GB" sz="2600">
                <a:solidFill>
                  <a:srgbClr val="FFFFFF"/>
                </a:solidFill>
              </a:rPr>
              <a:t>The </a:t>
            </a:r>
            <a:r>
              <a:rPr lang="en-GB" sz="2600">
                <a:solidFill>
                  <a:srgbClr val="FFFFFF"/>
                </a:solidFill>
                <a:hlinkClick r:id="rId7">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8DAB31C4-62FA-F78C-783D-DA25398446E4}"/>
              </a:ext>
            </a:extLst>
          </p:cNvPr>
          <p:cNvPicPr>
            <a:picLocks/>
          </p:cNvPicPr>
          <p:nvPr/>
        </p:nvPicPr>
        <p:blipFill>
          <a:blip>
            <a:extLst>
              <a:ext uri="{96DAC541-7B7A-43D3-8B79-37D633B846F1}">
                <asvg:svgBlip xmlns:asvg="http://schemas.microsoft.com/office/drawing/2016/SVG/main" r:embed="rId8"/>
              </a:ext>
            </a:extLst>
          </a:blip>
          <a:stretch>
            <a:fillRect/>
          </a:stretch>
        </p:blipFill>
        <p:spPr>
          <a:xfrm>
            <a:off x="296462" y="6190785"/>
            <a:ext cx="296462" cy="296462"/>
          </a:xfrm>
          <a:prstGeom prst="rect">
            <a:avLst/>
          </a:prstGeom>
        </p:spPr>
      </p:pic>
      <p:sp>
        <p:nvSpPr>
          <p:cNvPr id="7" name="Trapezium 6">
            <a:extLst>
              <a:ext uri="{FF2B5EF4-FFF2-40B4-BE49-F238E27FC236}">
                <a16:creationId xmlns:a16="http://schemas.microsoft.com/office/drawing/2014/main" id="{7F0AC97A-D0CA-1169-5FF2-7A8F91C6BD50}"/>
              </a:ext>
            </a:extLst>
          </p:cNvPr>
          <p:cNvSpPr/>
          <p:nvPr/>
        </p:nvSpPr>
        <p:spPr>
          <a:xfrm rot="2700000">
            <a:off x="9620371" y="514924"/>
            <a:ext cx="3335198" cy="778213"/>
          </a:xfrm>
          <a:prstGeom prst="trapezoid">
            <a:avLst>
              <a:gd name="adj" fmla="val 100000"/>
            </a:avLst>
          </a:prstGeom>
          <a:solidFill>
            <a:srgbClr val="EDFAF2"/>
          </a:solidFill>
          <a:ln w="19050" cap="rnd" cmpd="sng" algn="ctr">
            <a:noFill/>
            <a:prstDash val="solid"/>
          </a:ln>
          <a:effectLst/>
          <a:extLst>
            <a:ext uri="{91240B29-F687-4F45-9708-019B960494DF}">
              <a14:hiddenLine xmlns:a14="http://schemas.microsoft.com/office/drawing/2010/main" w="19050" cap="rnd"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9">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9" name="Graphic 8">
            <a:extLst>
              <a:ext uri="{FF2B5EF4-FFF2-40B4-BE49-F238E27FC236}">
                <a16:creationId xmlns:a16="http://schemas.microsoft.com/office/drawing/2014/main" id="{DD90C92C-77E0-5CA2-06BA-82921EE01226}"/>
              </a:ext>
            </a:extLst>
          </p:cNvPr>
          <p:cNvPicPr>
            <a:picLocks/>
          </p:cNvPicPr>
          <p:nvPr/>
        </p:nvPicPr>
        <p:blipFill>
          <a:blip>
            <a:extLst>
              <a:ext uri="{96DAC541-7B7A-43D3-8B79-37D633B846F1}">
                <asvg:svgBlip xmlns:asvg="http://schemas.microsoft.com/office/drawing/2016/SVG/main" r:embed="rId10"/>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3604526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59606-B69C-0C06-679C-5214959680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D26514-9FDD-5E38-FDEC-D8CE8442C414}"/>
              </a:ext>
            </a:extLst>
          </p:cNvPr>
          <p:cNvSpPr>
            <a:spLocks noGrp="1"/>
          </p:cNvSpPr>
          <p:nvPr>
            <p:ph type="ctrTitle"/>
          </p:nvPr>
        </p:nvSpPr>
        <p:spPr>
          <a:xfrm>
            <a:off x="661641" y="2096429"/>
            <a:ext cx="8809462" cy="1390186"/>
          </a:xfrm>
        </p:spPr>
        <p:txBody>
          <a:bodyPr/>
          <a:lstStyle/>
          <a:p>
            <a:r>
              <a:rPr lang="en-GB" dirty="0">
                <a:latin typeface="+mj-lt"/>
              </a:rPr>
              <a:t>Part 2: </a:t>
            </a:r>
            <a:br>
              <a:rPr lang="en-GB" dirty="0">
                <a:latin typeface="+mj-lt"/>
              </a:rPr>
            </a:br>
            <a:r>
              <a:rPr lang="en-GB" dirty="0">
                <a:latin typeface="+mj-lt"/>
              </a:rPr>
              <a:t>What the law says</a:t>
            </a:r>
          </a:p>
        </p:txBody>
      </p:sp>
    </p:spTree>
    <p:extLst>
      <p:ext uri="{BB962C8B-B14F-4D97-AF65-F5344CB8AC3E}">
        <p14:creationId xmlns:p14="http://schemas.microsoft.com/office/powerpoint/2010/main" val="479271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40877A-58C9-4129-80E1-C2119737E090}"/>
              </a:ext>
            </a:extLst>
          </p:cNvPr>
          <p:cNvPicPr>
            <a:picLocks noChangeAspect="1"/>
          </p:cNvPicPr>
          <p:nvPr/>
        </p:nvPicPr>
        <p:blipFill rotWithShape="1">
          <a:blip r:embed="rId3"/>
          <a:srcRect t="1588"/>
          <a:stretch/>
        </p:blipFill>
        <p:spPr>
          <a:xfrm>
            <a:off x="9763938" y="1676400"/>
            <a:ext cx="2145487" cy="4953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7BAEE850-8CC5-4A09-8E86-80B68590D1E4}"/>
              </a:ext>
            </a:extLst>
          </p:cNvPr>
          <p:cNvPicPr>
            <a:picLocks noChangeAspect="1"/>
          </p:cNvPicPr>
          <p:nvPr/>
        </p:nvPicPr>
        <p:blipFill>
          <a:blip r:embed="rId4"/>
          <a:stretch>
            <a:fillRect/>
          </a:stretch>
        </p:blipFill>
        <p:spPr>
          <a:xfrm>
            <a:off x="6309199" y="1676400"/>
            <a:ext cx="3241539" cy="28652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2928F8E0-DBFA-451A-9820-66AEC300661A}"/>
              </a:ext>
            </a:extLst>
          </p:cNvPr>
          <p:cNvPicPr>
            <a:picLocks noChangeAspect="1"/>
          </p:cNvPicPr>
          <p:nvPr/>
        </p:nvPicPr>
        <p:blipFill>
          <a:blip r:embed="rId5"/>
          <a:stretch>
            <a:fillRect/>
          </a:stretch>
        </p:blipFill>
        <p:spPr>
          <a:xfrm>
            <a:off x="2261794" y="295275"/>
            <a:ext cx="3909685" cy="25336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73BA6BBA-85C6-484C-B15E-ED2421DD78EC}"/>
              </a:ext>
            </a:extLst>
          </p:cNvPr>
          <p:cNvPicPr>
            <a:picLocks noChangeAspect="1"/>
          </p:cNvPicPr>
          <p:nvPr/>
        </p:nvPicPr>
        <p:blipFill rotWithShape="1">
          <a:blip r:embed="rId6"/>
          <a:srcRect b="37664"/>
          <a:stretch/>
        </p:blipFill>
        <p:spPr>
          <a:xfrm>
            <a:off x="5584595" y="4808905"/>
            <a:ext cx="4072743" cy="15793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14153C47-8ECA-4EDE-9FAA-04A7F0E9233F}"/>
              </a:ext>
            </a:extLst>
          </p:cNvPr>
          <p:cNvPicPr>
            <a:picLocks noChangeAspect="1"/>
          </p:cNvPicPr>
          <p:nvPr/>
        </p:nvPicPr>
        <p:blipFill>
          <a:blip r:embed="rId7"/>
          <a:stretch>
            <a:fillRect/>
          </a:stretch>
        </p:blipFill>
        <p:spPr>
          <a:xfrm>
            <a:off x="2186315" y="3064060"/>
            <a:ext cx="3315914" cy="33242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4E1F6C95-B61E-415C-AA14-6551C7F7DA9F}"/>
              </a:ext>
            </a:extLst>
          </p:cNvPr>
          <p:cNvPicPr>
            <a:picLocks noChangeAspect="1"/>
          </p:cNvPicPr>
          <p:nvPr/>
        </p:nvPicPr>
        <p:blipFill rotWithShape="1">
          <a:blip r:embed="rId8"/>
          <a:srcRect/>
          <a:stretch/>
        </p:blipFill>
        <p:spPr>
          <a:xfrm>
            <a:off x="121429" y="76200"/>
            <a:ext cx="2002645" cy="6659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53786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8BE11A0-7F3B-218E-974D-812FED3E6D47}"/>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648758" y="376389"/>
            <a:ext cx="9719463" cy="5467198"/>
          </a:xfrm>
          <a:prstGeom prst="rect">
            <a:avLst/>
          </a:prstGeom>
        </p:spPr>
      </p:pic>
      <p:sp>
        <p:nvSpPr>
          <p:cNvPr id="5" name="TextBox 4">
            <a:extLst>
              <a:ext uri="{FF2B5EF4-FFF2-40B4-BE49-F238E27FC236}">
                <a16:creationId xmlns:a16="http://schemas.microsoft.com/office/drawing/2014/main" id="{E03C7A53-021B-F7F6-9CA2-69E244F8EAAE}"/>
              </a:ext>
            </a:extLst>
          </p:cNvPr>
          <p:cNvSpPr txBox="1"/>
          <p:nvPr/>
        </p:nvSpPr>
        <p:spPr>
          <a:xfrm>
            <a:off x="648758" y="6208990"/>
            <a:ext cx="5257017" cy="369332"/>
          </a:xfrm>
          <a:prstGeom prst="rect">
            <a:avLst/>
          </a:prstGeom>
          <a:noFill/>
        </p:spPr>
        <p:txBody>
          <a:bodyPr wrap="none" rtlCol="0">
            <a:spAutoFit/>
          </a:bodyPr>
          <a:lstStyle/>
          <a:p>
            <a:r>
              <a:rPr lang="en-GB">
                <a:hlinkClick r:id="rId4"/>
              </a:rPr>
              <a:t>A decade fighting for equality at work | Prospect</a:t>
            </a:r>
            <a:endParaRPr lang="en-GB"/>
          </a:p>
        </p:txBody>
      </p:sp>
    </p:spTree>
    <p:extLst>
      <p:ext uri="{BB962C8B-B14F-4D97-AF65-F5344CB8AC3E}">
        <p14:creationId xmlns:p14="http://schemas.microsoft.com/office/powerpoint/2010/main" val="2538043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842" y="722821"/>
            <a:ext cx="7760988" cy="980249"/>
          </a:xfrm>
        </p:spPr>
        <p:txBody>
          <a:bodyPr>
            <a:normAutofit fontScale="90000"/>
          </a:bodyPr>
          <a:lstStyle/>
          <a:p>
            <a:r>
              <a:rPr lang="en-GB">
                <a:solidFill>
                  <a:srgbClr val="008476"/>
                </a:solidFill>
              </a:rPr>
              <a:t>When might issues of equality/discrimination arise?</a:t>
            </a:r>
          </a:p>
        </p:txBody>
      </p:sp>
      <p:sp>
        <p:nvSpPr>
          <p:cNvPr id="3" name="Content Placeholder 2"/>
          <p:cNvSpPr>
            <a:spLocks noGrp="1"/>
          </p:cNvSpPr>
          <p:nvPr>
            <p:ph idx="1"/>
          </p:nvPr>
        </p:nvSpPr>
        <p:spPr>
          <a:xfrm>
            <a:off x="1166883" y="2267712"/>
            <a:ext cx="8727743" cy="3703317"/>
          </a:xfrm>
        </p:spPr>
        <p:txBody>
          <a:bodyPr>
            <a:noAutofit/>
          </a:bodyPr>
          <a:lstStyle/>
          <a:p>
            <a:pPr marL="504825" indent="-342900" eaLnBrk="1" hangingPunct="1">
              <a:lnSpc>
                <a:spcPct val="115000"/>
              </a:lnSpc>
              <a:spcBef>
                <a:spcPct val="0"/>
              </a:spcBef>
              <a:buFont typeface="Arial" panose="020B0604020202020204" pitchFamily="34" charset="0"/>
              <a:buChar char="•"/>
            </a:pPr>
            <a:r>
              <a:rPr lang="en-GB" altLang="en-US" sz="2400" dirty="0">
                <a:latin typeface="Tahoma" panose="020B0604030504040204" pitchFamily="34" charset="0"/>
                <a:cs typeface="Tahoma" panose="020B0604030504040204" pitchFamily="34" charset="0"/>
              </a:rPr>
              <a:t>Offering employment</a:t>
            </a:r>
          </a:p>
          <a:p>
            <a:pPr marL="504825" indent="-342900" eaLnBrk="1" hangingPunct="1">
              <a:lnSpc>
                <a:spcPct val="115000"/>
              </a:lnSpc>
              <a:spcBef>
                <a:spcPct val="0"/>
              </a:spcBef>
              <a:buFont typeface="Arial" panose="020B0604020202020204" pitchFamily="34" charset="0"/>
              <a:buChar char="•"/>
            </a:pPr>
            <a:r>
              <a:rPr lang="en-GB" altLang="en-US" sz="2400" dirty="0">
                <a:latin typeface="Tahoma" panose="020B0604030504040204" pitchFamily="34" charset="0"/>
                <a:cs typeface="Tahoma" panose="020B0604030504040204" pitchFamily="34" charset="0"/>
              </a:rPr>
              <a:t>Terms on which the employment is offered</a:t>
            </a:r>
          </a:p>
          <a:p>
            <a:pPr marL="504825" indent="-342900" eaLnBrk="1" hangingPunct="1">
              <a:lnSpc>
                <a:spcPct val="115000"/>
              </a:lnSpc>
              <a:spcBef>
                <a:spcPct val="0"/>
              </a:spcBef>
              <a:buFont typeface="Arial" panose="020B0604020202020204" pitchFamily="34" charset="0"/>
              <a:buChar char="•"/>
            </a:pPr>
            <a:r>
              <a:rPr lang="en-GB" altLang="en-US" sz="2400" dirty="0">
                <a:latin typeface="Tahoma" panose="020B0604030504040204" pitchFamily="34" charset="0"/>
                <a:cs typeface="Tahoma" panose="020B0604030504040204" pitchFamily="34" charset="0"/>
              </a:rPr>
              <a:t>By refusing employment</a:t>
            </a:r>
          </a:p>
          <a:p>
            <a:pPr marL="504825" indent="-342900" eaLnBrk="1" hangingPunct="1">
              <a:lnSpc>
                <a:spcPct val="115000"/>
              </a:lnSpc>
              <a:spcBef>
                <a:spcPct val="0"/>
              </a:spcBef>
              <a:buFont typeface="Arial" panose="020B0604020202020204" pitchFamily="34" charset="0"/>
              <a:buChar char="•"/>
            </a:pPr>
            <a:r>
              <a:rPr lang="en-GB" altLang="en-US" sz="2400" dirty="0">
                <a:latin typeface="Tahoma" panose="020B0604030504040204" pitchFamily="34" charset="0"/>
                <a:cs typeface="Tahoma" panose="020B0604030504040204" pitchFamily="34" charset="0"/>
              </a:rPr>
              <a:t>In the terms and conditions </a:t>
            </a:r>
          </a:p>
          <a:p>
            <a:pPr marL="504825" indent="-342900" eaLnBrk="1" hangingPunct="1">
              <a:lnSpc>
                <a:spcPct val="115000"/>
              </a:lnSpc>
              <a:spcBef>
                <a:spcPct val="0"/>
              </a:spcBef>
              <a:buFont typeface="Arial" panose="020B0604020202020204" pitchFamily="34" charset="0"/>
              <a:buChar char="•"/>
            </a:pPr>
            <a:r>
              <a:rPr lang="en-GB" altLang="en-US" sz="2400" dirty="0">
                <a:latin typeface="Tahoma" panose="020B0604030504040204" pitchFamily="34" charset="0"/>
                <a:cs typeface="Tahoma" panose="020B0604030504040204" pitchFamily="34" charset="0"/>
              </a:rPr>
              <a:t>Access to promotion, training, transfer, or other benefits</a:t>
            </a:r>
          </a:p>
          <a:p>
            <a:pPr marL="504825" indent="-342900" eaLnBrk="1" hangingPunct="1">
              <a:lnSpc>
                <a:spcPct val="115000"/>
              </a:lnSpc>
              <a:spcBef>
                <a:spcPct val="0"/>
              </a:spcBef>
              <a:buFont typeface="Arial" panose="020B0604020202020204" pitchFamily="34" charset="0"/>
              <a:buChar char="•"/>
            </a:pPr>
            <a:r>
              <a:rPr lang="en-GB" altLang="en-US" sz="2400" dirty="0">
                <a:latin typeface="Tahoma" panose="020B0604030504040204" pitchFamily="34" charset="0"/>
                <a:cs typeface="Tahoma" panose="020B0604030504040204" pitchFamily="34" charset="0"/>
              </a:rPr>
              <a:t>Dismissal</a:t>
            </a:r>
          </a:p>
          <a:p>
            <a:pPr marL="504825" indent="-342900" eaLnBrk="1" hangingPunct="1">
              <a:lnSpc>
                <a:spcPct val="115000"/>
              </a:lnSpc>
              <a:spcBef>
                <a:spcPct val="0"/>
              </a:spcBef>
              <a:buFont typeface="Arial" panose="020B0604020202020204" pitchFamily="34" charset="0"/>
              <a:buChar char="•"/>
            </a:pPr>
            <a:r>
              <a:rPr lang="en-GB" altLang="en-US" sz="2400" dirty="0">
                <a:latin typeface="Tahoma" panose="020B0604030504040204" pitchFamily="34" charset="0"/>
                <a:cs typeface="Tahoma" panose="020B0604030504040204" pitchFamily="34" charset="0"/>
              </a:rPr>
              <a:t>Harassment</a:t>
            </a:r>
          </a:p>
          <a:p>
            <a:pPr marL="504825" indent="-342900" eaLnBrk="1" hangingPunct="1">
              <a:lnSpc>
                <a:spcPct val="115000"/>
              </a:lnSpc>
              <a:spcBef>
                <a:spcPct val="0"/>
              </a:spcBef>
              <a:buFont typeface="Arial" panose="020B0604020202020204" pitchFamily="34" charset="0"/>
              <a:buChar char="•"/>
            </a:pPr>
            <a:r>
              <a:rPr lang="en-GB" altLang="en-US" sz="2400" dirty="0">
                <a:latin typeface="Tahoma" panose="020B0604030504040204" pitchFamily="34" charset="0"/>
                <a:cs typeface="Tahoma" panose="020B0604030504040204" pitchFamily="34" charset="0"/>
              </a:rPr>
              <a:t>Subjection to any other detriment</a:t>
            </a:r>
          </a:p>
          <a:p>
            <a:pPr marL="0" indent="0">
              <a:lnSpc>
                <a:spcPts val="2800"/>
              </a:lnSpc>
              <a:spcBef>
                <a:spcPts val="0"/>
              </a:spcBef>
              <a:buNone/>
            </a:pPr>
            <a:endParaRPr lang="en-GB" dirty="0"/>
          </a:p>
          <a:p>
            <a:endParaRPr lang="en-GB" dirty="0"/>
          </a:p>
        </p:txBody>
      </p:sp>
    </p:spTree>
    <p:extLst>
      <p:ext uri="{BB962C8B-B14F-4D97-AF65-F5344CB8AC3E}">
        <p14:creationId xmlns:p14="http://schemas.microsoft.com/office/powerpoint/2010/main" val="3992025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7E57D2-934C-4573-90C5-35FD9084CEAC}"/>
              </a:ext>
            </a:extLst>
          </p:cNvPr>
          <p:cNvSpPr/>
          <p:nvPr/>
        </p:nvSpPr>
        <p:spPr>
          <a:xfrm>
            <a:off x="4918577" y="1968403"/>
            <a:ext cx="5642288" cy="4604706"/>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EC86E"/>
              </a:solidFill>
            </a:endParaRPr>
          </a:p>
        </p:txBody>
      </p:sp>
      <p:sp>
        <p:nvSpPr>
          <p:cNvPr id="2" name="Title 1">
            <a:extLst>
              <a:ext uri="{FF2B5EF4-FFF2-40B4-BE49-F238E27FC236}">
                <a16:creationId xmlns:a16="http://schemas.microsoft.com/office/drawing/2014/main" id="{1482B127-B746-4823-A783-F1A366148BA4}"/>
              </a:ext>
            </a:extLst>
          </p:cNvPr>
          <p:cNvSpPr>
            <a:spLocks noGrp="1"/>
          </p:cNvSpPr>
          <p:nvPr>
            <p:ph type="title"/>
          </p:nvPr>
        </p:nvSpPr>
        <p:spPr>
          <a:xfrm>
            <a:off x="226075" y="284891"/>
            <a:ext cx="7760988" cy="1204160"/>
          </a:xfrm>
        </p:spPr>
        <p:txBody>
          <a:bodyPr>
            <a:normAutofit/>
          </a:bodyPr>
          <a:lstStyle/>
          <a:p>
            <a:r>
              <a:rPr lang="en-GB">
                <a:solidFill>
                  <a:srgbClr val="008476"/>
                </a:solidFill>
              </a:rPr>
              <a:t>Protected Characteristics</a:t>
            </a:r>
          </a:p>
        </p:txBody>
      </p:sp>
      <p:sp>
        <p:nvSpPr>
          <p:cNvPr id="3" name="Content Placeholder 2">
            <a:extLst>
              <a:ext uri="{FF2B5EF4-FFF2-40B4-BE49-F238E27FC236}">
                <a16:creationId xmlns:a16="http://schemas.microsoft.com/office/drawing/2014/main" id="{515C1DC1-E5C1-4F33-A85D-23CE9ABB95CE}"/>
              </a:ext>
            </a:extLst>
          </p:cNvPr>
          <p:cNvSpPr>
            <a:spLocks noGrp="1"/>
          </p:cNvSpPr>
          <p:nvPr>
            <p:ph idx="1"/>
          </p:nvPr>
        </p:nvSpPr>
        <p:spPr>
          <a:xfrm>
            <a:off x="192124" y="2515062"/>
            <a:ext cx="5344086" cy="3685029"/>
          </a:xfrm>
        </p:spPr>
        <p:txBody>
          <a:bodyPr>
            <a:normAutofit/>
          </a:bodyPr>
          <a:lstStyle/>
          <a:p>
            <a:pPr marL="457200" indent="-457200" eaLnBrk="1" hangingPunct="1">
              <a:spcBef>
                <a:spcPct val="0"/>
              </a:spcBef>
              <a:buFont typeface="+mj-lt"/>
              <a:buAutoNum type="arabicPeriod"/>
            </a:pPr>
            <a:r>
              <a:rPr lang="en-GB" altLang="en-US" sz="2400">
                <a:latin typeface="+mj-lt"/>
                <a:cs typeface="Tahoma" panose="020B0604030504040204" pitchFamily="34" charset="0"/>
              </a:rPr>
              <a:t>Age</a:t>
            </a:r>
          </a:p>
          <a:p>
            <a:pPr marL="457200" indent="-457200" eaLnBrk="1" hangingPunct="1">
              <a:spcBef>
                <a:spcPct val="0"/>
              </a:spcBef>
              <a:buFont typeface="+mj-lt"/>
              <a:buAutoNum type="arabicPeriod"/>
            </a:pPr>
            <a:r>
              <a:rPr lang="en-GB" altLang="en-US" sz="2400">
                <a:latin typeface="+mj-lt"/>
                <a:cs typeface="Tahoma" panose="020B0604030504040204" pitchFamily="34" charset="0"/>
              </a:rPr>
              <a:t>Disability</a:t>
            </a:r>
          </a:p>
          <a:p>
            <a:pPr marL="457200" indent="-457200" eaLnBrk="1" hangingPunct="1">
              <a:spcBef>
                <a:spcPct val="0"/>
              </a:spcBef>
              <a:buFont typeface="+mj-lt"/>
              <a:buAutoNum type="arabicPeriod"/>
            </a:pPr>
            <a:r>
              <a:rPr lang="en-GB" altLang="en-US" sz="2400">
                <a:latin typeface="+mj-lt"/>
                <a:cs typeface="Tahoma" panose="020B0604030504040204" pitchFamily="34" charset="0"/>
              </a:rPr>
              <a:t>Gender reassignment</a:t>
            </a:r>
          </a:p>
          <a:p>
            <a:pPr marL="457200" indent="-457200" eaLnBrk="1" hangingPunct="1">
              <a:spcBef>
                <a:spcPct val="0"/>
              </a:spcBef>
              <a:buFont typeface="+mj-lt"/>
              <a:buAutoNum type="arabicPeriod"/>
            </a:pPr>
            <a:r>
              <a:rPr lang="en-GB" altLang="en-US" sz="2400">
                <a:latin typeface="+mj-lt"/>
                <a:cs typeface="Tahoma" panose="020B0604030504040204" pitchFamily="34" charset="0"/>
              </a:rPr>
              <a:t>Marriage &amp; civil partnership</a:t>
            </a:r>
          </a:p>
          <a:p>
            <a:pPr marL="457200" indent="-457200" eaLnBrk="1" hangingPunct="1">
              <a:spcBef>
                <a:spcPct val="0"/>
              </a:spcBef>
              <a:buFont typeface="+mj-lt"/>
              <a:buAutoNum type="arabicPeriod"/>
            </a:pPr>
            <a:r>
              <a:rPr lang="en-GB" altLang="en-US" sz="2400">
                <a:latin typeface="+mj-lt"/>
                <a:cs typeface="Tahoma" panose="020B0604030504040204" pitchFamily="34" charset="0"/>
              </a:rPr>
              <a:t>Pregnancy &amp; Maternity</a:t>
            </a:r>
          </a:p>
          <a:p>
            <a:pPr marL="457200" indent="-457200" eaLnBrk="1" hangingPunct="1">
              <a:spcBef>
                <a:spcPct val="0"/>
              </a:spcBef>
              <a:buFont typeface="+mj-lt"/>
              <a:buAutoNum type="arabicPeriod"/>
            </a:pPr>
            <a:r>
              <a:rPr lang="en-GB" altLang="en-US" sz="2400">
                <a:latin typeface="+mj-lt"/>
                <a:cs typeface="Tahoma" panose="020B0604030504040204" pitchFamily="34" charset="0"/>
              </a:rPr>
              <a:t>Race</a:t>
            </a:r>
          </a:p>
          <a:p>
            <a:pPr marL="457200" indent="-457200" eaLnBrk="1" hangingPunct="1">
              <a:spcBef>
                <a:spcPct val="0"/>
              </a:spcBef>
              <a:buFont typeface="+mj-lt"/>
              <a:buAutoNum type="arabicPeriod"/>
            </a:pPr>
            <a:r>
              <a:rPr lang="en-GB" altLang="en-US" sz="2400">
                <a:latin typeface="+mj-lt"/>
                <a:cs typeface="Tahoma" panose="020B0604030504040204" pitchFamily="34" charset="0"/>
              </a:rPr>
              <a:t>Religion or belief  </a:t>
            </a:r>
          </a:p>
          <a:p>
            <a:pPr marL="457200" indent="-457200" eaLnBrk="1" hangingPunct="1">
              <a:spcBef>
                <a:spcPct val="0"/>
              </a:spcBef>
              <a:buFont typeface="+mj-lt"/>
              <a:buAutoNum type="arabicPeriod"/>
            </a:pPr>
            <a:r>
              <a:rPr lang="en-GB" altLang="en-US" sz="2400">
                <a:latin typeface="+mj-lt"/>
                <a:cs typeface="Tahoma" panose="020B0604030504040204" pitchFamily="34" charset="0"/>
              </a:rPr>
              <a:t>Sex</a:t>
            </a:r>
          </a:p>
          <a:p>
            <a:pPr marL="457200" indent="-457200" eaLnBrk="1" hangingPunct="1">
              <a:spcBef>
                <a:spcPct val="0"/>
              </a:spcBef>
              <a:buFont typeface="+mj-lt"/>
              <a:buAutoNum type="arabicPeriod"/>
            </a:pPr>
            <a:r>
              <a:rPr lang="en-GB" altLang="en-US" sz="2400">
                <a:latin typeface="+mj-lt"/>
                <a:cs typeface="Tahoma" panose="020B0604030504040204" pitchFamily="34" charset="0"/>
              </a:rPr>
              <a:t>Sexual orientation</a:t>
            </a:r>
            <a:endParaRPr lang="en-GB" sz="2400">
              <a:latin typeface="+mj-lt"/>
            </a:endParaRPr>
          </a:p>
        </p:txBody>
      </p:sp>
      <p:cxnSp>
        <p:nvCxnSpPr>
          <p:cNvPr id="5" name="Straight Connector 4">
            <a:extLst>
              <a:ext uri="{FF2B5EF4-FFF2-40B4-BE49-F238E27FC236}">
                <a16:creationId xmlns:a16="http://schemas.microsoft.com/office/drawing/2014/main" id="{E4F408F4-8E91-4672-A44D-D71BE35EF9B1}"/>
              </a:ext>
            </a:extLst>
          </p:cNvPr>
          <p:cNvCxnSpPr>
            <a:cxnSpLocks/>
          </p:cNvCxnSpPr>
          <p:nvPr/>
        </p:nvCxnSpPr>
        <p:spPr>
          <a:xfrm>
            <a:off x="7663358" y="2888458"/>
            <a:ext cx="0" cy="293823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EA8F9E5-C87E-4471-B209-2F65A909848C}"/>
              </a:ext>
            </a:extLst>
          </p:cNvPr>
          <p:cNvCxnSpPr/>
          <p:nvPr/>
        </p:nvCxnSpPr>
        <p:spPr>
          <a:xfrm>
            <a:off x="7209909" y="3580326"/>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985B9B3-B847-46BA-926B-C6E59CA5B282}"/>
              </a:ext>
            </a:extLst>
          </p:cNvPr>
          <p:cNvSpPr txBox="1"/>
          <p:nvPr/>
        </p:nvSpPr>
        <p:spPr>
          <a:xfrm>
            <a:off x="4651739" y="2699522"/>
            <a:ext cx="2388935" cy="697242"/>
          </a:xfrm>
          <a:prstGeom prst="rect">
            <a:avLst/>
          </a:prstGeom>
          <a:noFill/>
        </p:spPr>
        <p:txBody>
          <a:bodyPr wrap="square">
            <a:spAutoFit/>
          </a:bodyPr>
          <a:lstStyle/>
          <a:p>
            <a:pPr lvl="1" eaLnBrk="1" hangingPunct="1">
              <a:lnSpc>
                <a:spcPct val="115000"/>
              </a:lnSpc>
            </a:pPr>
            <a:r>
              <a:rPr lang="en-GB" altLang="en-US" sz="1800">
                <a:latin typeface="Tahoma" panose="020B0604030504040204" pitchFamily="34" charset="0"/>
                <a:cs typeface="Tahoma" panose="020B0604030504040204" pitchFamily="34" charset="0"/>
              </a:rPr>
              <a:t>Equal Pay Act 1970 </a:t>
            </a:r>
          </a:p>
        </p:txBody>
      </p:sp>
      <p:sp>
        <p:nvSpPr>
          <p:cNvPr id="11" name="TextBox 10">
            <a:extLst>
              <a:ext uri="{FF2B5EF4-FFF2-40B4-BE49-F238E27FC236}">
                <a16:creationId xmlns:a16="http://schemas.microsoft.com/office/drawing/2014/main" id="{AAFA7E8A-5458-4DFA-971F-4DE04C582044}"/>
              </a:ext>
            </a:extLst>
          </p:cNvPr>
          <p:cNvSpPr txBox="1"/>
          <p:nvPr/>
        </p:nvSpPr>
        <p:spPr>
          <a:xfrm>
            <a:off x="7816082" y="2818063"/>
            <a:ext cx="2996207" cy="697242"/>
          </a:xfrm>
          <a:prstGeom prst="rect">
            <a:avLst/>
          </a:prstGeom>
          <a:noFill/>
        </p:spPr>
        <p:txBody>
          <a:bodyPr wrap="square">
            <a:spAutoFit/>
          </a:bodyPr>
          <a:lstStyle/>
          <a:p>
            <a:pPr lvl="1" eaLnBrk="1" hangingPunct="1">
              <a:lnSpc>
                <a:spcPct val="115000"/>
              </a:lnSpc>
            </a:pPr>
            <a:r>
              <a:rPr lang="en-GB" altLang="en-US" sz="1800">
                <a:latin typeface="Tahoma" panose="020B0604030504040204" pitchFamily="34" charset="0"/>
                <a:cs typeface="Tahoma" panose="020B0604030504040204" pitchFamily="34" charset="0"/>
              </a:rPr>
              <a:t>Sex Discrimination Act 1975</a:t>
            </a:r>
          </a:p>
        </p:txBody>
      </p:sp>
      <p:sp>
        <p:nvSpPr>
          <p:cNvPr id="10" name="TextBox 9">
            <a:extLst>
              <a:ext uri="{FF2B5EF4-FFF2-40B4-BE49-F238E27FC236}">
                <a16:creationId xmlns:a16="http://schemas.microsoft.com/office/drawing/2014/main" id="{3FE6D552-62DB-418C-9FBC-E543A726A114}"/>
              </a:ext>
            </a:extLst>
          </p:cNvPr>
          <p:cNvSpPr txBox="1"/>
          <p:nvPr/>
        </p:nvSpPr>
        <p:spPr>
          <a:xfrm>
            <a:off x="5071093" y="3636440"/>
            <a:ext cx="2284253" cy="646331"/>
          </a:xfrm>
          <a:prstGeom prst="rect">
            <a:avLst/>
          </a:prstGeom>
          <a:noFill/>
        </p:spPr>
        <p:txBody>
          <a:bodyPr wrap="square">
            <a:spAutoFit/>
          </a:bodyPr>
          <a:lstStyle/>
          <a:p>
            <a:r>
              <a:rPr lang="en-GB"/>
              <a:t>Race Relations Act 1976</a:t>
            </a:r>
          </a:p>
        </p:txBody>
      </p:sp>
      <p:sp>
        <p:nvSpPr>
          <p:cNvPr id="12" name="TextBox 11">
            <a:extLst>
              <a:ext uri="{FF2B5EF4-FFF2-40B4-BE49-F238E27FC236}">
                <a16:creationId xmlns:a16="http://schemas.microsoft.com/office/drawing/2014/main" id="{8A90313E-145F-4C3C-8CBE-5BCFB754C0C6}"/>
              </a:ext>
            </a:extLst>
          </p:cNvPr>
          <p:cNvSpPr txBox="1"/>
          <p:nvPr/>
        </p:nvSpPr>
        <p:spPr>
          <a:xfrm>
            <a:off x="8223539" y="3706149"/>
            <a:ext cx="2236579" cy="923330"/>
          </a:xfrm>
          <a:prstGeom prst="rect">
            <a:avLst/>
          </a:prstGeom>
          <a:noFill/>
        </p:spPr>
        <p:txBody>
          <a:bodyPr wrap="square">
            <a:spAutoFit/>
          </a:bodyPr>
          <a:lstStyle/>
          <a:p>
            <a:r>
              <a:rPr lang="en-GB"/>
              <a:t>Disability Discrimination Act  1995</a:t>
            </a:r>
          </a:p>
        </p:txBody>
      </p:sp>
      <p:sp>
        <p:nvSpPr>
          <p:cNvPr id="13" name="TextBox 12">
            <a:extLst>
              <a:ext uri="{FF2B5EF4-FFF2-40B4-BE49-F238E27FC236}">
                <a16:creationId xmlns:a16="http://schemas.microsoft.com/office/drawing/2014/main" id="{C1BE4CDA-E16E-4571-BC82-EEBE76854D33}"/>
              </a:ext>
            </a:extLst>
          </p:cNvPr>
          <p:cNvSpPr txBox="1"/>
          <p:nvPr/>
        </p:nvSpPr>
        <p:spPr>
          <a:xfrm>
            <a:off x="5055122" y="4717387"/>
            <a:ext cx="2284253" cy="646331"/>
          </a:xfrm>
          <a:prstGeom prst="rect">
            <a:avLst/>
          </a:prstGeom>
          <a:noFill/>
        </p:spPr>
        <p:txBody>
          <a:bodyPr wrap="square">
            <a:spAutoFit/>
          </a:bodyPr>
          <a:lstStyle/>
          <a:p>
            <a:r>
              <a:rPr lang="en-GB"/>
              <a:t>Sexual Orientations Regulations 2003</a:t>
            </a:r>
          </a:p>
        </p:txBody>
      </p:sp>
      <p:sp>
        <p:nvSpPr>
          <p:cNvPr id="14" name="TextBox 13">
            <a:extLst>
              <a:ext uri="{FF2B5EF4-FFF2-40B4-BE49-F238E27FC236}">
                <a16:creationId xmlns:a16="http://schemas.microsoft.com/office/drawing/2014/main" id="{83561F18-2400-4F21-9C52-F39BDB4D6997}"/>
              </a:ext>
            </a:extLst>
          </p:cNvPr>
          <p:cNvSpPr txBox="1"/>
          <p:nvPr/>
        </p:nvSpPr>
        <p:spPr>
          <a:xfrm>
            <a:off x="8241229" y="4777068"/>
            <a:ext cx="2284253" cy="646331"/>
          </a:xfrm>
          <a:prstGeom prst="rect">
            <a:avLst/>
          </a:prstGeom>
          <a:noFill/>
        </p:spPr>
        <p:txBody>
          <a:bodyPr wrap="square">
            <a:spAutoFit/>
          </a:bodyPr>
          <a:lstStyle/>
          <a:p>
            <a:r>
              <a:rPr lang="en-GB"/>
              <a:t>Religion or Belief Regulations 2003</a:t>
            </a:r>
          </a:p>
        </p:txBody>
      </p:sp>
      <p:sp>
        <p:nvSpPr>
          <p:cNvPr id="15" name="TextBox 14">
            <a:extLst>
              <a:ext uri="{FF2B5EF4-FFF2-40B4-BE49-F238E27FC236}">
                <a16:creationId xmlns:a16="http://schemas.microsoft.com/office/drawing/2014/main" id="{FBBAAFCF-DF9C-4A4E-9FA0-366E8D0D4282}"/>
              </a:ext>
            </a:extLst>
          </p:cNvPr>
          <p:cNvSpPr txBox="1"/>
          <p:nvPr/>
        </p:nvSpPr>
        <p:spPr>
          <a:xfrm>
            <a:off x="4965532" y="5644945"/>
            <a:ext cx="2495376" cy="369332"/>
          </a:xfrm>
          <a:prstGeom prst="rect">
            <a:avLst/>
          </a:prstGeom>
          <a:noFill/>
        </p:spPr>
        <p:txBody>
          <a:bodyPr wrap="square">
            <a:spAutoFit/>
          </a:bodyPr>
          <a:lstStyle/>
          <a:p>
            <a:r>
              <a:rPr lang="en-GB"/>
              <a:t>Age Regulations 2006</a:t>
            </a:r>
          </a:p>
        </p:txBody>
      </p:sp>
      <p:sp>
        <p:nvSpPr>
          <p:cNvPr id="16" name="TextBox 15">
            <a:extLst>
              <a:ext uri="{FF2B5EF4-FFF2-40B4-BE49-F238E27FC236}">
                <a16:creationId xmlns:a16="http://schemas.microsoft.com/office/drawing/2014/main" id="{A31BB65B-1E27-4072-8B04-3CC86B50DE29}"/>
              </a:ext>
            </a:extLst>
          </p:cNvPr>
          <p:cNvSpPr txBox="1"/>
          <p:nvPr/>
        </p:nvSpPr>
        <p:spPr>
          <a:xfrm>
            <a:off x="6197249" y="6070390"/>
            <a:ext cx="4280559" cy="369332"/>
          </a:xfrm>
          <a:prstGeom prst="rect">
            <a:avLst/>
          </a:prstGeom>
          <a:noFill/>
        </p:spPr>
        <p:txBody>
          <a:bodyPr wrap="square">
            <a:spAutoFit/>
          </a:bodyPr>
          <a:lstStyle/>
          <a:p>
            <a:r>
              <a:rPr kumimoji="0" lang="en-GB" altLang="en-US" sz="1800" b="1" i="0" u="none" strike="noStrike" kern="1200" cap="none" spc="0" normalizeH="0" baseline="0" noProof="0">
                <a:ln>
                  <a:noFill/>
                </a:ln>
                <a:solidFill>
                  <a:srgbClr val="000000">
                    <a:lumMod val="75000"/>
                    <a:lumOff val="25000"/>
                  </a:srgbClr>
                </a:solidFill>
                <a:effectLst/>
                <a:uLnTx/>
                <a:uFillTx/>
                <a:latin typeface="Tahoma" panose="020B0604030504040204" pitchFamily="34" charset="0"/>
                <a:cs typeface="Tahoma" panose="020B0604030504040204" pitchFamily="34" charset="0"/>
              </a:rPr>
              <a:t>The Equality Act 2010 </a:t>
            </a:r>
            <a:endParaRPr lang="en-GB" b="1"/>
          </a:p>
        </p:txBody>
      </p:sp>
      <p:sp>
        <p:nvSpPr>
          <p:cNvPr id="17" name="TextBox 16">
            <a:extLst>
              <a:ext uri="{FF2B5EF4-FFF2-40B4-BE49-F238E27FC236}">
                <a16:creationId xmlns:a16="http://schemas.microsoft.com/office/drawing/2014/main" id="{31521675-9F6C-429B-A135-F9F4CF245EAD}"/>
              </a:ext>
            </a:extLst>
          </p:cNvPr>
          <p:cNvSpPr txBox="1"/>
          <p:nvPr/>
        </p:nvSpPr>
        <p:spPr>
          <a:xfrm>
            <a:off x="5956710" y="2121508"/>
            <a:ext cx="4083390" cy="369332"/>
          </a:xfrm>
          <a:prstGeom prst="rect">
            <a:avLst/>
          </a:prstGeom>
          <a:noFill/>
        </p:spPr>
        <p:txBody>
          <a:bodyPr wrap="square">
            <a:spAutoFit/>
          </a:bodyPr>
          <a:lstStyle/>
          <a:p>
            <a:r>
              <a:rPr kumimoji="0" lang="en-GB" altLang="en-US" sz="1800" b="1" i="0" u="none" strike="noStrike" kern="1200" cap="none" spc="0" normalizeH="0" baseline="0" noProof="0">
                <a:ln>
                  <a:noFill/>
                </a:ln>
                <a:solidFill>
                  <a:srgbClr val="000000">
                    <a:lumMod val="75000"/>
                    <a:lumOff val="25000"/>
                  </a:srgbClr>
                </a:solidFill>
                <a:effectLst/>
                <a:uLnTx/>
                <a:uFillTx/>
                <a:latin typeface="Tahoma" panose="020B0604030504040204" pitchFamily="34" charset="0"/>
                <a:cs typeface="Tahoma" panose="020B0604030504040204" pitchFamily="34" charset="0"/>
              </a:rPr>
              <a:t> </a:t>
            </a:r>
            <a:r>
              <a:rPr lang="en-GB" altLang="en-US" b="1">
                <a:solidFill>
                  <a:srgbClr val="000000">
                    <a:lumMod val="75000"/>
                    <a:lumOff val="25000"/>
                  </a:srgbClr>
                </a:solidFill>
                <a:latin typeface="Tahoma" panose="020B0604030504040204" pitchFamily="34" charset="0"/>
                <a:cs typeface="Tahoma" panose="020B0604030504040204" pitchFamily="34" charset="0"/>
              </a:rPr>
              <a:t>Discrimination Law Timeline</a:t>
            </a:r>
            <a:r>
              <a:rPr kumimoji="0" lang="en-GB" altLang="en-US" sz="1800" b="1" i="0" u="none" strike="noStrike" kern="1200" cap="none" spc="0" normalizeH="0" baseline="0" noProof="0">
                <a:ln>
                  <a:noFill/>
                </a:ln>
                <a:solidFill>
                  <a:srgbClr val="000000">
                    <a:lumMod val="75000"/>
                    <a:lumOff val="25000"/>
                  </a:srgbClr>
                </a:solidFill>
                <a:effectLst/>
                <a:uLnTx/>
                <a:uFillTx/>
                <a:latin typeface="Tahoma" panose="020B0604030504040204" pitchFamily="34" charset="0"/>
                <a:cs typeface="Tahoma" panose="020B0604030504040204" pitchFamily="34" charset="0"/>
              </a:rPr>
              <a:t> </a:t>
            </a:r>
            <a:endParaRPr lang="en-GB" b="1"/>
          </a:p>
        </p:txBody>
      </p:sp>
      <p:cxnSp>
        <p:nvCxnSpPr>
          <p:cNvPr id="21" name="Straight Connector 20">
            <a:extLst>
              <a:ext uri="{FF2B5EF4-FFF2-40B4-BE49-F238E27FC236}">
                <a16:creationId xmlns:a16="http://schemas.microsoft.com/office/drawing/2014/main" id="{0E61C12F-2FD4-44AB-9BB4-EE118F67FC51}"/>
              </a:ext>
            </a:extLst>
          </p:cNvPr>
          <p:cNvCxnSpPr/>
          <p:nvPr/>
        </p:nvCxnSpPr>
        <p:spPr>
          <a:xfrm>
            <a:off x="7222723" y="5191567"/>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E2A6306-C0DA-4649-83E5-035F6FCA7C9F}"/>
              </a:ext>
            </a:extLst>
          </p:cNvPr>
          <p:cNvCxnSpPr/>
          <p:nvPr/>
        </p:nvCxnSpPr>
        <p:spPr>
          <a:xfrm>
            <a:off x="7222723" y="4357577"/>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858E8E1-7EEF-45D9-8383-3E2BD8C798E8}"/>
              </a:ext>
            </a:extLst>
          </p:cNvPr>
          <p:cNvCxnSpPr/>
          <p:nvPr/>
        </p:nvCxnSpPr>
        <p:spPr>
          <a:xfrm>
            <a:off x="7222723" y="2896889"/>
            <a:ext cx="914400"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998E5B3-F175-486F-8E20-9D247D264C2E}"/>
              </a:ext>
            </a:extLst>
          </p:cNvPr>
          <p:cNvPicPr>
            <a:picLocks noChangeAspect="1"/>
          </p:cNvPicPr>
          <p:nvPr/>
        </p:nvPicPr>
        <p:blipFill>
          <a:blip r:embed="rId3"/>
          <a:stretch>
            <a:fillRect/>
          </a:stretch>
        </p:blipFill>
        <p:spPr>
          <a:xfrm>
            <a:off x="7260803" y="5831490"/>
            <a:ext cx="926672" cy="12193"/>
          </a:xfrm>
          <a:prstGeom prst="rect">
            <a:avLst/>
          </a:prstGeom>
        </p:spPr>
      </p:pic>
    </p:spTree>
    <p:extLst>
      <p:ext uri="{BB962C8B-B14F-4D97-AF65-F5344CB8AC3E}">
        <p14:creationId xmlns:p14="http://schemas.microsoft.com/office/powerpoint/2010/main" val="20968817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2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250"/>
                                  </p:stCondLst>
                                  <p:childTnLst>
                                    <p:set>
                                      <p:cBhvr>
                                        <p:cTn id="15" dur="1" fill="hold">
                                          <p:stCondLst>
                                            <p:cond delay="999"/>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25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25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25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1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25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25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2" dur="1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25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7" dur="10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25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heel(1)">
                                      <p:cBhvr>
                                        <p:cTn id="52" dur="10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6"/>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1"/>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22"/>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23"/>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6"/>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9"/>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9" grpId="0"/>
      <p:bldP spid="11" grpId="0"/>
      <p:bldP spid="10" grpId="0"/>
      <p:bldP spid="12" grpId="0"/>
      <p:bldP spid="13" grpId="0"/>
      <p:bldP spid="14" grpId="0"/>
      <p:bldP spid="15"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C7ACF9F5-AC2E-141B-3D30-CBF9A3A73F1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6974" y="1747520"/>
            <a:ext cx="7503040" cy="4419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F21D706-C94D-F56B-E673-668B8B23994B}"/>
              </a:ext>
            </a:extLst>
          </p:cNvPr>
          <p:cNvSpPr>
            <a:spLocks noGrp="1"/>
          </p:cNvSpPr>
          <p:nvPr>
            <p:ph type="title"/>
          </p:nvPr>
        </p:nvSpPr>
        <p:spPr>
          <a:xfrm>
            <a:off x="616974" y="227281"/>
            <a:ext cx="7619509" cy="1083078"/>
          </a:xfrm>
        </p:spPr>
        <p:txBody>
          <a:bodyPr>
            <a:normAutofit/>
          </a:bodyPr>
          <a:lstStyle/>
          <a:p>
            <a:r>
              <a:rPr lang="en-GB" sz="3500">
                <a:latin typeface="+mj-lt"/>
              </a:rPr>
              <a:t>Power, pay gaps and the workplace</a:t>
            </a:r>
          </a:p>
        </p:txBody>
      </p:sp>
    </p:spTree>
    <p:extLst>
      <p:ext uri="{BB962C8B-B14F-4D97-AF65-F5344CB8AC3E}">
        <p14:creationId xmlns:p14="http://schemas.microsoft.com/office/powerpoint/2010/main" val="830688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D1499-B6E8-41FF-8E91-4F590754F363}"/>
              </a:ext>
            </a:extLst>
          </p:cNvPr>
          <p:cNvSpPr>
            <a:spLocks noGrp="1"/>
          </p:cNvSpPr>
          <p:nvPr>
            <p:ph type="title"/>
          </p:nvPr>
        </p:nvSpPr>
        <p:spPr>
          <a:xfrm>
            <a:off x="449346" y="161061"/>
            <a:ext cx="7760988" cy="1143756"/>
          </a:xfrm>
        </p:spPr>
        <p:txBody>
          <a:bodyPr/>
          <a:lstStyle/>
          <a:p>
            <a:r>
              <a:rPr lang="en-GB"/>
              <a:t>Overview of session</a:t>
            </a:r>
          </a:p>
        </p:txBody>
      </p:sp>
      <p:sp>
        <p:nvSpPr>
          <p:cNvPr id="3" name="Content Placeholder 2">
            <a:extLst>
              <a:ext uri="{FF2B5EF4-FFF2-40B4-BE49-F238E27FC236}">
                <a16:creationId xmlns:a16="http://schemas.microsoft.com/office/drawing/2014/main" id="{BD825E44-80AF-4858-9E1A-41995A888BB9}"/>
              </a:ext>
            </a:extLst>
          </p:cNvPr>
          <p:cNvSpPr>
            <a:spLocks noGrp="1"/>
          </p:cNvSpPr>
          <p:nvPr>
            <p:ph idx="1"/>
          </p:nvPr>
        </p:nvSpPr>
        <p:spPr>
          <a:xfrm>
            <a:off x="491454" y="1679382"/>
            <a:ext cx="8274542" cy="4229100"/>
          </a:xfrm>
        </p:spPr>
        <p:txBody>
          <a:bodyPr>
            <a:normAutofit/>
          </a:bodyPr>
          <a:lstStyle/>
          <a:p>
            <a:pPr marL="0" indent="0">
              <a:buNone/>
            </a:pPr>
            <a:r>
              <a:rPr lang="en-GB" dirty="0">
                <a:latin typeface="+mj-lt"/>
              </a:rPr>
              <a:t>Structure of today’s session:</a:t>
            </a:r>
          </a:p>
          <a:p>
            <a:pPr lvl="2"/>
            <a:r>
              <a:rPr lang="en-GB" sz="2600" dirty="0">
                <a:latin typeface="+mj-lt"/>
              </a:rPr>
              <a:t>Introduction </a:t>
            </a:r>
          </a:p>
          <a:p>
            <a:pPr lvl="2"/>
            <a:r>
              <a:rPr lang="en-GB" sz="2600" dirty="0">
                <a:latin typeface="+mj-lt"/>
              </a:rPr>
              <a:t>Part 1: An overview of discrimination &amp; inequality in UK workplaces </a:t>
            </a:r>
          </a:p>
          <a:p>
            <a:pPr lvl="2"/>
            <a:r>
              <a:rPr lang="en-GB" sz="2600" dirty="0">
                <a:latin typeface="+mj-lt"/>
              </a:rPr>
              <a:t>Part 2: What the law says </a:t>
            </a:r>
          </a:p>
          <a:p>
            <a:pPr lvl="2"/>
            <a:r>
              <a:rPr lang="en-GB" sz="2600" dirty="0">
                <a:latin typeface="+mj-lt"/>
              </a:rPr>
              <a:t>Part 3: Taking action: campaigning and organising around equality issues in your workplace </a:t>
            </a:r>
          </a:p>
        </p:txBody>
      </p:sp>
    </p:spTree>
    <p:extLst>
      <p:ext uri="{BB962C8B-B14F-4D97-AF65-F5344CB8AC3E}">
        <p14:creationId xmlns:p14="http://schemas.microsoft.com/office/powerpoint/2010/main" val="267619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812E3-EE64-4C36-A0F5-DE55178EB4AD}"/>
              </a:ext>
            </a:extLst>
          </p:cNvPr>
          <p:cNvSpPr>
            <a:spLocks noGrp="1"/>
          </p:cNvSpPr>
          <p:nvPr>
            <p:ph type="title"/>
          </p:nvPr>
        </p:nvSpPr>
        <p:spPr>
          <a:xfrm>
            <a:off x="627638" y="967274"/>
            <a:ext cx="8113106" cy="922020"/>
          </a:xfrm>
        </p:spPr>
        <p:txBody>
          <a:bodyPr>
            <a:normAutofit/>
          </a:bodyPr>
          <a:lstStyle/>
          <a:p>
            <a:r>
              <a:rPr lang="en-GB"/>
              <a:t>Prohibited Conduct</a:t>
            </a:r>
          </a:p>
        </p:txBody>
      </p:sp>
      <p:sp>
        <p:nvSpPr>
          <p:cNvPr id="3" name="Content Placeholder 2">
            <a:extLst>
              <a:ext uri="{FF2B5EF4-FFF2-40B4-BE49-F238E27FC236}">
                <a16:creationId xmlns:a16="http://schemas.microsoft.com/office/drawing/2014/main" id="{CA6C2827-DACA-40FC-8DAB-EE669316AFCE}"/>
              </a:ext>
            </a:extLst>
          </p:cNvPr>
          <p:cNvSpPr>
            <a:spLocks noGrp="1"/>
          </p:cNvSpPr>
          <p:nvPr>
            <p:ph idx="1"/>
          </p:nvPr>
        </p:nvSpPr>
        <p:spPr>
          <a:xfrm>
            <a:off x="1248300" y="2377615"/>
            <a:ext cx="4847700" cy="2442035"/>
          </a:xfrm>
        </p:spPr>
        <p:txBody>
          <a:bodyPr>
            <a:normAutofit/>
          </a:bodyPr>
          <a:lstStyle/>
          <a:p>
            <a:pPr eaLnBrk="1" hangingPunct="1">
              <a:buFont typeface="Arial" panose="020B0604020202020204" pitchFamily="34" charset="0"/>
              <a:buChar char="•"/>
            </a:pPr>
            <a:r>
              <a:rPr lang="en-GB" altLang="en-US" sz="2800">
                <a:latin typeface="Tahoma" panose="020B0604030504040204" pitchFamily="34" charset="0"/>
                <a:cs typeface="Tahoma" panose="020B0604030504040204" pitchFamily="34" charset="0"/>
              </a:rPr>
              <a:t>Direct discrimination</a:t>
            </a:r>
          </a:p>
          <a:p>
            <a:pPr eaLnBrk="1" hangingPunct="1">
              <a:buFont typeface="Arial" panose="020B0604020202020204" pitchFamily="34" charset="0"/>
              <a:buChar char="•"/>
            </a:pPr>
            <a:r>
              <a:rPr lang="en-GB" altLang="en-US" sz="2800">
                <a:latin typeface="Tahoma" panose="020B0604030504040204" pitchFamily="34" charset="0"/>
                <a:cs typeface="Tahoma" panose="020B0604030504040204" pitchFamily="34" charset="0"/>
              </a:rPr>
              <a:t>Indirect</a:t>
            </a:r>
          </a:p>
          <a:p>
            <a:pPr eaLnBrk="1" hangingPunct="1">
              <a:buFont typeface="Arial" panose="020B0604020202020204" pitchFamily="34" charset="0"/>
              <a:buChar char="•"/>
            </a:pPr>
            <a:r>
              <a:rPr lang="en-GB" altLang="en-US" sz="2800">
                <a:latin typeface="Tahoma" panose="020B0604030504040204" pitchFamily="34" charset="0"/>
                <a:cs typeface="Tahoma" panose="020B0604030504040204" pitchFamily="34" charset="0"/>
              </a:rPr>
              <a:t>Harassment</a:t>
            </a:r>
          </a:p>
          <a:p>
            <a:pPr eaLnBrk="1" hangingPunct="1">
              <a:buFont typeface="Arial" panose="020B0604020202020204" pitchFamily="34" charset="0"/>
              <a:buChar char="•"/>
            </a:pPr>
            <a:r>
              <a:rPr lang="en-GB" altLang="en-US" sz="2800">
                <a:latin typeface="Tahoma" panose="020B0604030504040204" pitchFamily="34" charset="0"/>
                <a:cs typeface="Tahoma" panose="020B0604030504040204" pitchFamily="34" charset="0"/>
              </a:rPr>
              <a:t>Victimisation</a:t>
            </a:r>
          </a:p>
        </p:txBody>
      </p:sp>
    </p:spTree>
    <p:extLst>
      <p:ext uri="{BB962C8B-B14F-4D97-AF65-F5344CB8AC3E}">
        <p14:creationId xmlns:p14="http://schemas.microsoft.com/office/powerpoint/2010/main" val="2841758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EA4C5-F190-42AD-AF97-D22C616D0E5F}"/>
              </a:ext>
            </a:extLst>
          </p:cNvPr>
          <p:cNvSpPr>
            <a:spLocks noGrp="1"/>
          </p:cNvSpPr>
          <p:nvPr>
            <p:ph type="title"/>
          </p:nvPr>
        </p:nvSpPr>
        <p:spPr>
          <a:xfrm>
            <a:off x="951648" y="379921"/>
            <a:ext cx="5992077" cy="1653210"/>
          </a:xfrm>
        </p:spPr>
        <p:txBody>
          <a:bodyPr/>
          <a:lstStyle/>
          <a:p>
            <a:r>
              <a:rPr lang="en-GB"/>
              <a:t>Direct Discrimination</a:t>
            </a:r>
          </a:p>
        </p:txBody>
      </p:sp>
      <p:sp>
        <p:nvSpPr>
          <p:cNvPr id="3" name="Content Placeholder 2">
            <a:extLst>
              <a:ext uri="{FF2B5EF4-FFF2-40B4-BE49-F238E27FC236}">
                <a16:creationId xmlns:a16="http://schemas.microsoft.com/office/drawing/2014/main" id="{5A53521D-1ED2-49CD-8768-4B77244B7EBC}"/>
              </a:ext>
            </a:extLst>
          </p:cNvPr>
          <p:cNvSpPr>
            <a:spLocks noGrp="1"/>
          </p:cNvSpPr>
          <p:nvPr>
            <p:ph idx="1"/>
          </p:nvPr>
        </p:nvSpPr>
        <p:spPr>
          <a:xfrm>
            <a:off x="1475524" y="2412793"/>
            <a:ext cx="7760988" cy="3139136"/>
          </a:xfrm>
        </p:spPr>
        <p:txBody>
          <a:bodyPr/>
          <a:lstStyle/>
          <a:p>
            <a:pPr marL="619125" indent="-457200" eaLnBrk="1" hangingPunct="1">
              <a:spcBef>
                <a:spcPct val="0"/>
              </a:spcBef>
              <a:buFont typeface="Arial" panose="020B0604020202020204" pitchFamily="34" charset="0"/>
              <a:buChar char="•"/>
            </a:pPr>
            <a:r>
              <a:rPr lang="en-GB" altLang="en-US" sz="2800" dirty="0">
                <a:latin typeface="Tahoma" panose="020B0604030504040204" pitchFamily="34" charset="0"/>
                <a:cs typeface="Tahoma" panose="020B0604030504040204" pitchFamily="34" charset="0"/>
              </a:rPr>
              <a:t>A person is treated less favourably because of a protected characteristic</a:t>
            </a:r>
          </a:p>
          <a:p>
            <a:pPr marL="619125" indent="-457200" eaLnBrk="1" hangingPunct="1">
              <a:spcBef>
                <a:spcPct val="0"/>
              </a:spcBef>
              <a:buFont typeface="Arial" panose="020B0604020202020204" pitchFamily="34" charset="0"/>
              <a:buChar char="•"/>
            </a:pPr>
            <a:r>
              <a:rPr lang="en-GB" altLang="en-US" sz="2800" dirty="0">
                <a:latin typeface="Tahoma" panose="020B0604030504040204" pitchFamily="34" charset="0"/>
                <a:cs typeface="Tahoma" panose="020B0604030504040204" pitchFamily="34" charset="0"/>
              </a:rPr>
              <a:t>Includes discrimination on the grounds of association or perception</a:t>
            </a:r>
          </a:p>
          <a:p>
            <a:pPr marL="619125" indent="-457200" eaLnBrk="1" hangingPunct="1">
              <a:spcBef>
                <a:spcPct val="0"/>
              </a:spcBef>
              <a:buFont typeface="Arial" panose="020B0604020202020204" pitchFamily="34" charset="0"/>
              <a:buChar char="•"/>
            </a:pPr>
            <a:r>
              <a:rPr lang="en-GB" altLang="en-US" sz="2800" dirty="0">
                <a:latin typeface="Tahoma" panose="020B0604030504040204" pitchFamily="34" charset="0"/>
                <a:cs typeface="Tahoma" panose="020B0604030504040204" pitchFamily="34" charset="0"/>
              </a:rPr>
              <a:t>The ‘but for’ test</a:t>
            </a:r>
          </a:p>
          <a:p>
            <a:pPr marL="619125" indent="-457200" eaLnBrk="1" hangingPunct="1">
              <a:spcBef>
                <a:spcPct val="0"/>
              </a:spcBef>
              <a:buFont typeface="Arial" panose="020B0604020202020204" pitchFamily="34" charset="0"/>
              <a:buChar char="•"/>
            </a:pPr>
            <a:r>
              <a:rPr lang="en-GB" altLang="en-US" sz="2800" dirty="0">
                <a:latin typeface="Tahoma" panose="020B0604030504040204" pitchFamily="34" charset="0"/>
                <a:cs typeface="Tahoma" panose="020B0604030504040204" pitchFamily="34" charset="0"/>
              </a:rPr>
              <a:t>Age discrimination only – subject to test of justification</a:t>
            </a:r>
          </a:p>
          <a:p>
            <a:endParaRPr lang="en-GB" dirty="0"/>
          </a:p>
        </p:txBody>
      </p:sp>
    </p:spTree>
    <p:extLst>
      <p:ext uri="{BB962C8B-B14F-4D97-AF65-F5344CB8AC3E}">
        <p14:creationId xmlns:p14="http://schemas.microsoft.com/office/powerpoint/2010/main" val="17245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315B1-FA0E-493F-AFC3-830E6B4A2A21}"/>
              </a:ext>
            </a:extLst>
          </p:cNvPr>
          <p:cNvSpPr>
            <a:spLocks noGrp="1"/>
          </p:cNvSpPr>
          <p:nvPr>
            <p:ph type="title"/>
          </p:nvPr>
        </p:nvSpPr>
        <p:spPr>
          <a:xfrm>
            <a:off x="818298" y="67666"/>
            <a:ext cx="7760988" cy="1653210"/>
          </a:xfrm>
        </p:spPr>
        <p:txBody>
          <a:bodyPr/>
          <a:lstStyle/>
          <a:p>
            <a:r>
              <a:rPr lang="en-GB" altLang="en-US"/>
              <a:t>Indirect Discrimination</a:t>
            </a:r>
            <a:endParaRPr lang="en-GB"/>
          </a:p>
        </p:txBody>
      </p:sp>
      <p:sp>
        <p:nvSpPr>
          <p:cNvPr id="3" name="Content Placeholder 2">
            <a:extLst>
              <a:ext uri="{FF2B5EF4-FFF2-40B4-BE49-F238E27FC236}">
                <a16:creationId xmlns:a16="http://schemas.microsoft.com/office/drawing/2014/main" id="{FCDA808E-377D-447B-9535-63FCBE705202}"/>
              </a:ext>
            </a:extLst>
          </p:cNvPr>
          <p:cNvSpPr>
            <a:spLocks noGrp="1"/>
          </p:cNvSpPr>
          <p:nvPr>
            <p:ph idx="1"/>
          </p:nvPr>
        </p:nvSpPr>
        <p:spPr>
          <a:xfrm>
            <a:off x="1294549" y="2174668"/>
            <a:ext cx="7760988" cy="3139136"/>
          </a:xfrm>
        </p:spPr>
        <p:txBody>
          <a:bodyPr>
            <a:normAutofit fontScale="85000" lnSpcReduction="10000"/>
          </a:bodyPr>
          <a:lstStyle/>
          <a:p>
            <a:pPr marL="0" indent="0" eaLnBrk="1" hangingPunct="1">
              <a:lnSpc>
                <a:spcPct val="115000"/>
              </a:lnSpc>
              <a:buFont typeface="Wingdings 2" panose="05020102010507070707" pitchFamily="18" charset="2"/>
              <a:buNone/>
              <a:defRPr/>
            </a:pPr>
            <a:r>
              <a:rPr lang="en-GB" altLang="en-US" sz="2800">
                <a:latin typeface="Tahoma" pitchFamily="34" charset="0"/>
                <a:cs typeface="Tahoma" pitchFamily="34" charset="0"/>
              </a:rPr>
              <a:t>The employer:</a:t>
            </a:r>
          </a:p>
          <a:p>
            <a:pPr marL="444500" indent="-457200" eaLnBrk="1" hangingPunct="1">
              <a:lnSpc>
                <a:spcPct val="115000"/>
              </a:lnSpc>
              <a:spcBef>
                <a:spcPts val="0"/>
              </a:spcBef>
              <a:buFont typeface="Arial" panose="020B0604020202020204" pitchFamily="34" charset="0"/>
              <a:buChar char="•"/>
              <a:defRPr/>
            </a:pPr>
            <a:r>
              <a:rPr lang="en-GB" altLang="en-US" sz="2800">
                <a:latin typeface="Tahoma" pitchFamily="34" charset="0"/>
                <a:cs typeface="Tahoma" pitchFamily="34" charset="0"/>
              </a:rPr>
              <a:t>Applies a provision criterion or practice to all employees,</a:t>
            </a:r>
          </a:p>
          <a:p>
            <a:pPr marL="444500" indent="-457200" eaLnBrk="1" hangingPunct="1">
              <a:lnSpc>
                <a:spcPct val="115000"/>
              </a:lnSpc>
              <a:spcBef>
                <a:spcPts val="0"/>
              </a:spcBef>
              <a:buFont typeface="Arial" panose="020B0604020202020204" pitchFamily="34" charset="0"/>
              <a:buChar char="•"/>
              <a:defRPr/>
            </a:pPr>
            <a:r>
              <a:rPr lang="en-GB" altLang="en-US" sz="2800">
                <a:latin typeface="Tahoma" pitchFamily="34" charset="0"/>
                <a:cs typeface="Tahoma" pitchFamily="34" charset="0"/>
              </a:rPr>
              <a:t>Which puts, or would put people sharing a protected characteristic at a disadvantage compared to others,</a:t>
            </a:r>
          </a:p>
          <a:p>
            <a:pPr marL="444500" indent="-457200" eaLnBrk="1" hangingPunct="1">
              <a:lnSpc>
                <a:spcPct val="115000"/>
              </a:lnSpc>
              <a:spcBef>
                <a:spcPts val="0"/>
              </a:spcBef>
              <a:buFont typeface="Arial" panose="020B0604020202020204" pitchFamily="34" charset="0"/>
              <a:buChar char="•"/>
              <a:defRPr/>
            </a:pPr>
            <a:r>
              <a:rPr lang="en-GB" altLang="en-US" sz="2800">
                <a:latin typeface="Tahoma" pitchFamily="34" charset="0"/>
                <a:cs typeface="Tahoma" pitchFamily="34" charset="0"/>
              </a:rPr>
              <a:t>Which is not a proportionate means of achieving a legitimate aim, and</a:t>
            </a:r>
          </a:p>
          <a:p>
            <a:pPr marL="444500" indent="-457200" eaLnBrk="1" hangingPunct="1">
              <a:lnSpc>
                <a:spcPct val="115000"/>
              </a:lnSpc>
              <a:spcBef>
                <a:spcPts val="0"/>
              </a:spcBef>
              <a:buFont typeface="Arial" panose="020B0604020202020204" pitchFamily="34" charset="0"/>
              <a:buChar char="•"/>
              <a:defRPr/>
            </a:pPr>
            <a:r>
              <a:rPr lang="en-GB" altLang="en-US" sz="2800">
                <a:latin typeface="Tahoma" pitchFamily="34" charset="0"/>
                <a:cs typeface="Tahoma" pitchFamily="34" charset="0"/>
              </a:rPr>
              <a:t>Puts, or would put, the person at a disadvantage</a:t>
            </a:r>
          </a:p>
          <a:p>
            <a:endParaRPr lang="en-GB"/>
          </a:p>
        </p:txBody>
      </p:sp>
    </p:spTree>
    <p:extLst>
      <p:ext uri="{BB962C8B-B14F-4D97-AF65-F5344CB8AC3E}">
        <p14:creationId xmlns:p14="http://schemas.microsoft.com/office/powerpoint/2010/main" val="284568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B7597-3195-4EAD-B766-533C7643FF91}"/>
              </a:ext>
            </a:extLst>
          </p:cNvPr>
          <p:cNvSpPr>
            <a:spLocks noGrp="1"/>
          </p:cNvSpPr>
          <p:nvPr>
            <p:ph type="title"/>
          </p:nvPr>
        </p:nvSpPr>
        <p:spPr>
          <a:xfrm>
            <a:off x="523909" y="167712"/>
            <a:ext cx="7760988" cy="1653210"/>
          </a:xfrm>
        </p:spPr>
        <p:txBody>
          <a:bodyPr/>
          <a:lstStyle/>
          <a:p>
            <a:r>
              <a:rPr lang="en-GB"/>
              <a:t>Harassment</a:t>
            </a:r>
          </a:p>
        </p:txBody>
      </p:sp>
      <p:sp>
        <p:nvSpPr>
          <p:cNvPr id="3" name="Content Placeholder 2">
            <a:extLst>
              <a:ext uri="{FF2B5EF4-FFF2-40B4-BE49-F238E27FC236}">
                <a16:creationId xmlns:a16="http://schemas.microsoft.com/office/drawing/2014/main" id="{4AD3124B-2EA4-4D83-AB8E-BD0EB14951D3}"/>
              </a:ext>
            </a:extLst>
          </p:cNvPr>
          <p:cNvSpPr>
            <a:spLocks noGrp="1"/>
          </p:cNvSpPr>
          <p:nvPr>
            <p:ph idx="1"/>
          </p:nvPr>
        </p:nvSpPr>
        <p:spPr>
          <a:xfrm>
            <a:off x="893135" y="2133466"/>
            <a:ext cx="8114776" cy="4075947"/>
          </a:xfrm>
        </p:spPr>
        <p:txBody>
          <a:bodyPr>
            <a:normAutofit fontScale="92500" lnSpcReduction="20000"/>
          </a:bodyPr>
          <a:lstStyle/>
          <a:p>
            <a:pPr marL="0" indent="0" eaLnBrk="1" hangingPunct="1">
              <a:lnSpc>
                <a:spcPct val="115000"/>
              </a:lnSpc>
              <a:buFont typeface="Wingdings 2" panose="05020102010507070707" pitchFamily="18" charset="2"/>
              <a:buNone/>
              <a:tabLst>
                <a:tab pos="0" algn="l"/>
              </a:tabLst>
            </a:pPr>
            <a:r>
              <a:rPr lang="en-GB" altLang="en-US" sz="2800">
                <a:latin typeface="Tahoma" panose="020B0604030504040204" pitchFamily="34" charset="0"/>
                <a:cs typeface="Tahoma" panose="020B0604030504040204" pitchFamily="34" charset="0"/>
              </a:rPr>
              <a:t>Harassment is where a person engages in unwanted conduct related to the relevant protected characteristic which has the purpose or effect of: </a:t>
            </a:r>
          </a:p>
          <a:p>
            <a:pPr marL="742950" lvl="1" indent="-209550" eaLnBrk="1" hangingPunct="1">
              <a:lnSpc>
                <a:spcPct val="115000"/>
              </a:lnSpc>
              <a:buFontTx/>
              <a:buChar char="-"/>
              <a:tabLst>
                <a:tab pos="0" algn="l"/>
              </a:tabLst>
            </a:pPr>
            <a:r>
              <a:rPr lang="en-GB" altLang="en-US" sz="2800">
                <a:latin typeface="Tahoma" panose="020B0604030504040204" pitchFamily="34" charset="0"/>
                <a:cs typeface="Tahoma" panose="020B0604030504040204" pitchFamily="34" charset="0"/>
              </a:rPr>
              <a:t>Violating that other person’s dignity, or</a:t>
            </a:r>
          </a:p>
          <a:p>
            <a:pPr marL="742950" lvl="1" indent="-209550" eaLnBrk="1" hangingPunct="1">
              <a:lnSpc>
                <a:spcPct val="115000"/>
              </a:lnSpc>
              <a:buFontTx/>
              <a:buChar char="-"/>
              <a:tabLst>
                <a:tab pos="0" algn="l"/>
              </a:tabLst>
            </a:pPr>
            <a:r>
              <a:rPr lang="en-GB" altLang="en-US" sz="2800">
                <a:latin typeface="Tahoma" panose="020B0604030504040204" pitchFamily="34" charset="0"/>
                <a:cs typeface="Tahoma" panose="020B0604030504040204" pitchFamily="34" charset="0"/>
              </a:rPr>
              <a:t>Creating an intimidating, hostile, degrading humiliating or offensive environment for them</a:t>
            </a:r>
          </a:p>
          <a:p>
            <a:pPr marL="742950" lvl="1" indent="-209550" eaLnBrk="1" hangingPunct="1">
              <a:lnSpc>
                <a:spcPct val="115000"/>
              </a:lnSpc>
              <a:buFontTx/>
              <a:buChar char="-"/>
              <a:tabLst>
                <a:tab pos="0" algn="l"/>
              </a:tabLst>
            </a:pPr>
            <a:endParaRPr lang="en-GB" altLang="en-US" sz="2800">
              <a:latin typeface="Tahoma" panose="020B0604030504040204" pitchFamily="34" charset="0"/>
              <a:cs typeface="Tahoma" panose="020B0604030504040204" pitchFamily="34" charset="0"/>
            </a:endParaRPr>
          </a:p>
          <a:p>
            <a:r>
              <a:rPr lang="en-GB"/>
              <a:t>Employers are liable for unlawful behaviour unless “all reasonable steps” taken to prevent it</a:t>
            </a:r>
          </a:p>
          <a:p>
            <a:endParaRPr lang="en-GB"/>
          </a:p>
        </p:txBody>
      </p:sp>
    </p:spTree>
    <p:extLst>
      <p:ext uri="{BB962C8B-B14F-4D97-AF65-F5344CB8AC3E}">
        <p14:creationId xmlns:p14="http://schemas.microsoft.com/office/powerpoint/2010/main" val="278388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2FF78-98E9-4C25-A185-16C271098D3D}"/>
              </a:ext>
            </a:extLst>
          </p:cNvPr>
          <p:cNvSpPr>
            <a:spLocks noGrp="1"/>
          </p:cNvSpPr>
          <p:nvPr>
            <p:ph type="title"/>
          </p:nvPr>
        </p:nvSpPr>
        <p:spPr>
          <a:xfrm>
            <a:off x="989748" y="189421"/>
            <a:ext cx="7760988" cy="1653210"/>
          </a:xfrm>
        </p:spPr>
        <p:txBody>
          <a:bodyPr/>
          <a:lstStyle/>
          <a:p>
            <a:r>
              <a:rPr lang="en-GB"/>
              <a:t>Victimisation</a:t>
            </a:r>
          </a:p>
        </p:txBody>
      </p:sp>
      <p:sp>
        <p:nvSpPr>
          <p:cNvPr id="3" name="Content Placeholder 2">
            <a:extLst>
              <a:ext uri="{FF2B5EF4-FFF2-40B4-BE49-F238E27FC236}">
                <a16:creationId xmlns:a16="http://schemas.microsoft.com/office/drawing/2014/main" id="{BDB26BFA-7EEF-4E0B-BBF3-04F5B8ED1005}"/>
              </a:ext>
            </a:extLst>
          </p:cNvPr>
          <p:cNvSpPr>
            <a:spLocks noGrp="1"/>
          </p:cNvSpPr>
          <p:nvPr>
            <p:ph idx="1"/>
          </p:nvPr>
        </p:nvSpPr>
        <p:spPr>
          <a:xfrm>
            <a:off x="1332649" y="2222293"/>
            <a:ext cx="7760988" cy="3139136"/>
          </a:xfrm>
        </p:spPr>
        <p:txBody>
          <a:bodyPr/>
          <a:lstStyle/>
          <a:p>
            <a:pPr marL="0" indent="0" eaLnBrk="1" hangingPunct="1">
              <a:buFont typeface="Wingdings 2" panose="05020102010507070707" pitchFamily="18" charset="2"/>
              <a:buNone/>
            </a:pPr>
            <a:r>
              <a:rPr lang="en-GB" altLang="en-US" sz="2800">
                <a:latin typeface="Tahoma" panose="020B0604030504040204" pitchFamily="34" charset="0"/>
                <a:cs typeface="Tahoma" panose="020B0604030504040204" pitchFamily="34" charset="0"/>
              </a:rPr>
              <a:t>Victimisation is where a person is treated unfavourably because they have:</a:t>
            </a:r>
          </a:p>
          <a:p>
            <a:pPr marL="914400" lvl="1" indent="-457200" eaLnBrk="1" hangingPunct="1">
              <a:buFont typeface="Arial" panose="020B0604020202020204" pitchFamily="34" charset="0"/>
              <a:buChar char="•"/>
            </a:pPr>
            <a:r>
              <a:rPr lang="en-GB" altLang="en-US" sz="2800">
                <a:latin typeface="Tahoma" panose="020B0604030504040204" pitchFamily="34" charset="0"/>
                <a:cs typeface="Tahoma" panose="020B0604030504040204" pitchFamily="34" charset="0"/>
              </a:rPr>
              <a:t>Brought proceedings under the law</a:t>
            </a:r>
          </a:p>
          <a:p>
            <a:pPr marL="914400" lvl="1" indent="-457200" eaLnBrk="1" hangingPunct="1">
              <a:buFont typeface="Arial" panose="020B0604020202020204" pitchFamily="34" charset="0"/>
              <a:buChar char="•"/>
            </a:pPr>
            <a:r>
              <a:rPr lang="en-GB" altLang="en-US" sz="2800">
                <a:latin typeface="Tahoma" panose="020B0604030504040204" pitchFamily="34" charset="0"/>
                <a:cs typeface="Tahoma" panose="020B0604030504040204" pitchFamily="34" charset="0"/>
              </a:rPr>
              <a:t>Given evidence or information</a:t>
            </a:r>
          </a:p>
          <a:p>
            <a:pPr marL="914400" lvl="1" indent="-457200" eaLnBrk="1" hangingPunct="1">
              <a:buFont typeface="Arial" panose="020B0604020202020204" pitchFamily="34" charset="0"/>
              <a:buChar char="•"/>
            </a:pPr>
            <a:r>
              <a:rPr lang="en-GB" altLang="en-US" sz="2800">
                <a:latin typeface="Tahoma" panose="020B0604030504040204" pitchFamily="34" charset="0"/>
                <a:cs typeface="Tahoma" panose="020B0604030504040204" pitchFamily="34" charset="0"/>
              </a:rPr>
              <a:t>Done anything else under the Act </a:t>
            </a:r>
          </a:p>
          <a:p>
            <a:pPr marL="914400" lvl="1" indent="-457200" eaLnBrk="1" hangingPunct="1">
              <a:buFont typeface="Arial" panose="020B0604020202020204" pitchFamily="34" charset="0"/>
              <a:buChar char="•"/>
            </a:pPr>
            <a:r>
              <a:rPr lang="en-GB" altLang="en-US" sz="2800">
                <a:latin typeface="Tahoma" panose="020B0604030504040204" pitchFamily="34" charset="0"/>
                <a:cs typeface="Tahoma" panose="020B0604030504040204" pitchFamily="34" charset="0"/>
              </a:rPr>
              <a:t>Alleged that someone has infringed the Act</a:t>
            </a:r>
          </a:p>
          <a:p>
            <a:endParaRPr lang="en-GB"/>
          </a:p>
        </p:txBody>
      </p:sp>
    </p:spTree>
    <p:extLst>
      <p:ext uri="{BB962C8B-B14F-4D97-AF65-F5344CB8AC3E}">
        <p14:creationId xmlns:p14="http://schemas.microsoft.com/office/powerpoint/2010/main" val="99979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78BED-738F-422F-A35F-C9A24E555105}"/>
              </a:ext>
            </a:extLst>
          </p:cNvPr>
          <p:cNvSpPr>
            <a:spLocks noGrp="1"/>
          </p:cNvSpPr>
          <p:nvPr>
            <p:ph type="title"/>
          </p:nvPr>
        </p:nvSpPr>
        <p:spPr>
          <a:xfrm>
            <a:off x="267516" y="397007"/>
            <a:ext cx="8533583" cy="811981"/>
          </a:xfrm>
        </p:spPr>
        <p:txBody>
          <a:bodyPr>
            <a:normAutofit fontScale="90000"/>
          </a:bodyPr>
          <a:lstStyle/>
          <a:p>
            <a:r>
              <a:rPr lang="en-GB"/>
              <a:t>Activity – what would you argue here? </a:t>
            </a:r>
          </a:p>
        </p:txBody>
      </p:sp>
      <p:sp>
        <p:nvSpPr>
          <p:cNvPr id="3" name="Content Placeholder 2">
            <a:extLst>
              <a:ext uri="{FF2B5EF4-FFF2-40B4-BE49-F238E27FC236}">
                <a16:creationId xmlns:a16="http://schemas.microsoft.com/office/drawing/2014/main" id="{20A08805-44B4-444F-B472-6620B8A30EE5}"/>
              </a:ext>
            </a:extLst>
          </p:cNvPr>
          <p:cNvSpPr>
            <a:spLocks noGrp="1"/>
          </p:cNvSpPr>
          <p:nvPr>
            <p:ph idx="1"/>
          </p:nvPr>
        </p:nvSpPr>
        <p:spPr>
          <a:xfrm>
            <a:off x="267516" y="1646707"/>
            <a:ext cx="11924484" cy="5211293"/>
          </a:xfrm>
          <a:solidFill>
            <a:schemeClr val="bg1"/>
          </a:solidFill>
        </p:spPr>
        <p:txBody>
          <a:bodyPr>
            <a:normAutofit fontScale="92500"/>
          </a:bodyPr>
          <a:lstStyle/>
          <a:p>
            <a:pPr marL="514350" indent="-514350">
              <a:spcBef>
                <a:spcPts val="900"/>
              </a:spcBef>
              <a:buFont typeface="+mj-lt"/>
              <a:buAutoNum type="arabicPeriod"/>
              <a:tabLst>
                <a:tab pos="-457200" algn="l"/>
              </a:tabLst>
            </a:pPr>
            <a:r>
              <a:rPr lang="en-GB" sz="3000" dirty="0">
                <a:latin typeface="Arial" panose="020B0604020202020204" pitchFamily="34" charset="0"/>
                <a:cs typeface="Arial" panose="020B0604020202020204" pitchFamily="34" charset="0"/>
              </a:rPr>
              <a:t>C, a police officer, made a complaint that she had been sexually assaulted by a male colleague whilst off duty.  Her complaint was not upheld.  Subsequently, her name was removed from a list of specialist officers. </a:t>
            </a:r>
          </a:p>
          <a:p>
            <a:pPr marL="514350" indent="-514350">
              <a:spcBef>
                <a:spcPts val="900"/>
              </a:spcBef>
              <a:buFont typeface="+mj-lt"/>
              <a:buAutoNum type="arabicPeriod"/>
              <a:tabLst>
                <a:tab pos="-457200" algn="l"/>
              </a:tabLst>
            </a:pPr>
            <a:r>
              <a:rPr lang="en-GB" sz="3000" dirty="0">
                <a:latin typeface="Arial" panose="020B0604020202020204" pitchFamily="34" charset="0"/>
                <a:cs typeface="Arial" panose="020B0604020202020204" pitchFamily="34" charset="0"/>
              </a:rPr>
              <a:t>Mr English was subjected to homophobic comments from his colleagues, apparently because he had gone to a boarding school and lived in Brighton, even though his colleagues knew he was not gay.</a:t>
            </a:r>
          </a:p>
          <a:p>
            <a:pPr marL="514350" indent="-514350">
              <a:spcBef>
                <a:spcPts val="900"/>
              </a:spcBef>
              <a:buFont typeface="+mj-lt"/>
              <a:buAutoNum type="arabicPeriod"/>
              <a:tabLst>
                <a:tab pos="-457200" algn="l"/>
              </a:tabLst>
            </a:pPr>
            <a:r>
              <a:rPr lang="en-GB" sz="3000" dirty="0">
                <a:latin typeface="Arial" panose="020B0604020202020204" pitchFamily="34" charset="0"/>
                <a:cs typeface="Arial" panose="020B0604020202020204" pitchFamily="34" charset="0"/>
              </a:rPr>
              <a:t>Mr Hussain and his colleagues were Muslim.  Their employer introduced a rule that no holidays could be taken during May-July.  The Muslim festival of Eid fell in June this year.  Employer refused a day off work to celebrate.  They took the day anyway and were disciplined.  </a:t>
            </a:r>
          </a:p>
          <a:p>
            <a:pPr marL="514350" indent="-514350">
              <a:spcBef>
                <a:spcPts val="900"/>
              </a:spcBef>
              <a:buFont typeface="+mj-lt"/>
              <a:buAutoNum type="arabicPeriod"/>
              <a:tabLst>
                <a:tab pos="-457200" algn="l"/>
              </a:tabLst>
            </a:pPr>
            <a:endParaRPr lang="en-GB" sz="3000" dirty="0">
              <a:latin typeface="Arial" panose="020B0604020202020204" pitchFamily="34" charset="0"/>
              <a:cs typeface="Arial" panose="020B0604020202020204" pitchFamily="34" charset="0"/>
            </a:endParaRPr>
          </a:p>
          <a:p>
            <a:pPr marL="514350" indent="-514350">
              <a:spcBef>
                <a:spcPts val="900"/>
              </a:spcBef>
              <a:buFont typeface="+mj-lt"/>
              <a:buAutoNum type="arabicPeriod"/>
              <a:tabLst>
                <a:tab pos="-457200" algn="l"/>
              </a:tabLst>
            </a:pPr>
            <a:endParaRPr lang="en-GB" dirty="0">
              <a:latin typeface="Arial" panose="020B0604020202020204" pitchFamily="34" charset="0"/>
              <a:cs typeface="Arial" panose="020B0604020202020204" pitchFamily="34" charset="0"/>
            </a:endParaRPr>
          </a:p>
          <a:p>
            <a:pPr marL="514350" indent="-514350">
              <a:spcBef>
                <a:spcPts val="900"/>
              </a:spcBef>
              <a:buFont typeface="+mj-lt"/>
              <a:buAutoNum type="arabicPeriod"/>
              <a:tabLst>
                <a:tab pos="-457200" algn="l"/>
              </a:tabLst>
            </a:pPr>
            <a:endParaRPr lang="en-GB" dirty="0">
              <a:latin typeface="Tahoma" panose="020B0604030504040204" pitchFamily="34" charset="0"/>
              <a:cs typeface="Tahoma" panose="020B0604030504040204" pitchFamily="34" charset="0"/>
            </a:endParaRPr>
          </a:p>
          <a:p>
            <a:pPr marL="514350" indent="-514350">
              <a:spcBef>
                <a:spcPts val="900"/>
              </a:spcBef>
              <a:buFont typeface="+mj-lt"/>
              <a:buAutoNum type="arabicPeriod"/>
              <a:tabLst>
                <a:tab pos="-457200" algn="l"/>
              </a:tabLst>
            </a:pPr>
            <a:endParaRPr lang="en-GB" sz="2400" i="1" spc="-15" dirty="0">
              <a:latin typeface="Arial" panose="020B0604020202020204" pitchFamily="34" charset="0"/>
              <a:ea typeface="Times" panose="02020603050405020304" pitchFamily="18" charset="0"/>
              <a:cs typeface="Arial" panose="020B0604020202020204" pitchFamily="34" charset="0"/>
            </a:endParaRPr>
          </a:p>
          <a:p>
            <a:pPr marL="457200" lvl="1" indent="0">
              <a:spcBef>
                <a:spcPts val="900"/>
              </a:spcBef>
              <a:buNone/>
              <a:tabLst>
                <a:tab pos="-457200" algn="l"/>
              </a:tabLst>
            </a:pPr>
            <a:endParaRPr lang="en-GB" sz="2800" dirty="0">
              <a:effectLst/>
              <a:latin typeface="Arial" panose="020B0604020202020204" pitchFamily="34" charset="0"/>
              <a:ea typeface="Times" panose="02020603050405020304" pitchFamily="18" charset="0"/>
              <a:cs typeface="Arial" panose="020B0604020202020204" pitchFamily="34" charset="0"/>
            </a:endParaRPr>
          </a:p>
          <a:p>
            <a:endParaRPr lang="en-GB" sz="3200" dirty="0"/>
          </a:p>
        </p:txBody>
      </p:sp>
    </p:spTree>
    <p:extLst>
      <p:ext uri="{BB962C8B-B14F-4D97-AF65-F5344CB8AC3E}">
        <p14:creationId xmlns:p14="http://schemas.microsoft.com/office/powerpoint/2010/main" val="3109099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7B06D-9844-4E73-868B-A285D222D478}"/>
              </a:ext>
            </a:extLst>
          </p:cNvPr>
          <p:cNvSpPr>
            <a:spLocks noGrp="1"/>
          </p:cNvSpPr>
          <p:nvPr>
            <p:ph type="title"/>
          </p:nvPr>
        </p:nvSpPr>
        <p:spPr>
          <a:xfrm>
            <a:off x="837348" y="67666"/>
            <a:ext cx="7760988" cy="1653210"/>
          </a:xfrm>
        </p:spPr>
        <p:txBody>
          <a:bodyPr/>
          <a:lstStyle/>
          <a:p>
            <a:r>
              <a:rPr lang="en-GB"/>
              <a:t>Disability Discrimination</a:t>
            </a:r>
          </a:p>
        </p:txBody>
      </p:sp>
      <p:sp>
        <p:nvSpPr>
          <p:cNvPr id="3" name="Content Placeholder 2">
            <a:extLst>
              <a:ext uri="{FF2B5EF4-FFF2-40B4-BE49-F238E27FC236}">
                <a16:creationId xmlns:a16="http://schemas.microsoft.com/office/drawing/2014/main" id="{445DAB83-A941-4C33-9E3E-276E17C8BCCA}"/>
              </a:ext>
            </a:extLst>
          </p:cNvPr>
          <p:cNvSpPr>
            <a:spLocks noGrp="1"/>
          </p:cNvSpPr>
          <p:nvPr>
            <p:ph idx="1"/>
          </p:nvPr>
        </p:nvSpPr>
        <p:spPr>
          <a:xfrm>
            <a:off x="1475524" y="2308018"/>
            <a:ext cx="7760988" cy="3139136"/>
          </a:xfrm>
        </p:spPr>
        <p:txBody>
          <a:bodyPr>
            <a:normAutofit lnSpcReduction="10000"/>
          </a:bodyPr>
          <a:lstStyle/>
          <a:p>
            <a:pPr marL="0" indent="0" eaLnBrk="1" hangingPunct="1">
              <a:buFont typeface="Wingdings 2" panose="05020102010507070707" pitchFamily="18" charset="2"/>
              <a:buNone/>
            </a:pPr>
            <a:r>
              <a:rPr lang="en-GB" altLang="en-US" sz="2800" dirty="0">
                <a:latin typeface="Tahoma" panose="020B0604030504040204" pitchFamily="34" charset="0"/>
                <a:cs typeface="Tahoma" panose="020B0604030504040204" pitchFamily="34" charset="0"/>
              </a:rPr>
              <a:t>Definition of a disabled person:</a:t>
            </a:r>
          </a:p>
          <a:p>
            <a:pPr lvl="1" eaLnBrk="1" hangingPunct="1">
              <a:buFont typeface="Arial" panose="020B0604020202020204" pitchFamily="34" charset="0"/>
              <a:buChar char="•"/>
            </a:pPr>
            <a:r>
              <a:rPr lang="en-GB" altLang="en-US" sz="2800" dirty="0">
                <a:latin typeface="Tahoma" panose="020B0604030504040204" pitchFamily="34" charset="0"/>
                <a:cs typeface="Tahoma" panose="020B0604030504040204" pitchFamily="34" charset="0"/>
              </a:rPr>
              <a:t>Someone who has a physical or mental impairment</a:t>
            </a:r>
          </a:p>
          <a:p>
            <a:pPr lvl="1" eaLnBrk="1" hangingPunct="1">
              <a:buFont typeface="Arial" panose="020B0604020202020204" pitchFamily="34" charset="0"/>
              <a:buChar char="•"/>
            </a:pPr>
            <a:r>
              <a:rPr lang="en-GB" altLang="en-US" sz="2800" dirty="0">
                <a:latin typeface="Tahoma" panose="020B0604030504040204" pitchFamily="34" charset="0"/>
                <a:cs typeface="Tahoma" panose="020B0604030504040204" pitchFamily="34" charset="0"/>
              </a:rPr>
              <a:t>Which has a substantial and long term adverse effect</a:t>
            </a:r>
          </a:p>
          <a:p>
            <a:pPr lvl="1" eaLnBrk="1" hangingPunct="1">
              <a:buFont typeface="Arial" panose="020B0604020202020204" pitchFamily="34" charset="0"/>
              <a:buChar char="•"/>
            </a:pPr>
            <a:r>
              <a:rPr lang="en-GB" altLang="en-US" sz="2800" dirty="0">
                <a:latin typeface="Tahoma" panose="020B0604030504040204" pitchFamily="34" charset="0"/>
                <a:cs typeface="Tahoma" panose="020B0604030504040204" pitchFamily="34" charset="0"/>
              </a:rPr>
              <a:t>On the ability to carry out normal day to day activities</a:t>
            </a:r>
          </a:p>
          <a:p>
            <a:endParaRPr lang="en-GB" dirty="0"/>
          </a:p>
        </p:txBody>
      </p:sp>
    </p:spTree>
    <p:extLst>
      <p:ext uri="{BB962C8B-B14F-4D97-AF65-F5344CB8AC3E}">
        <p14:creationId xmlns:p14="http://schemas.microsoft.com/office/powerpoint/2010/main" val="33946748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98061-23DD-444D-A8C6-5524812F061D}"/>
              </a:ext>
            </a:extLst>
          </p:cNvPr>
          <p:cNvSpPr>
            <a:spLocks noGrp="1"/>
          </p:cNvSpPr>
          <p:nvPr>
            <p:ph type="title"/>
          </p:nvPr>
        </p:nvSpPr>
        <p:spPr>
          <a:xfrm>
            <a:off x="551597" y="551371"/>
            <a:ext cx="8087577" cy="1653210"/>
          </a:xfrm>
        </p:spPr>
        <p:txBody>
          <a:bodyPr/>
          <a:lstStyle/>
          <a:p>
            <a:r>
              <a:rPr lang="en-GB"/>
              <a:t>Types of disability discrimination</a:t>
            </a:r>
          </a:p>
        </p:txBody>
      </p:sp>
      <p:sp>
        <p:nvSpPr>
          <p:cNvPr id="3" name="Content Placeholder 2">
            <a:extLst>
              <a:ext uri="{FF2B5EF4-FFF2-40B4-BE49-F238E27FC236}">
                <a16:creationId xmlns:a16="http://schemas.microsoft.com/office/drawing/2014/main" id="{2A544F6F-CB80-4BC2-B050-5A931A0AF393}"/>
              </a:ext>
            </a:extLst>
          </p:cNvPr>
          <p:cNvSpPr>
            <a:spLocks noGrp="1"/>
          </p:cNvSpPr>
          <p:nvPr>
            <p:ph idx="1"/>
          </p:nvPr>
        </p:nvSpPr>
        <p:spPr/>
        <p:txBody>
          <a:bodyPr/>
          <a:lstStyle/>
          <a:p>
            <a:pPr marL="0" indent="0" eaLnBrk="1" hangingPunct="1">
              <a:buFont typeface="Wingdings 2" panose="05020102010507070707" pitchFamily="18" charset="2"/>
              <a:buNone/>
              <a:defRPr/>
            </a:pPr>
            <a:r>
              <a:rPr lang="en-GB" sz="2800">
                <a:latin typeface="Tahoma" pitchFamily="34" charset="0"/>
                <a:cs typeface="Tahoma" pitchFamily="34" charset="0"/>
              </a:rPr>
              <a:t>In addition to the 4 forms of prohibited conduct:-</a:t>
            </a:r>
          </a:p>
          <a:p>
            <a:pPr eaLnBrk="1" hangingPunct="1">
              <a:buFont typeface="Arial" panose="020B0604020202020204" pitchFamily="34" charset="0"/>
              <a:buChar char="•"/>
              <a:defRPr/>
            </a:pPr>
            <a:r>
              <a:rPr lang="en-GB" sz="2800">
                <a:latin typeface="Tahoma" pitchFamily="34" charset="0"/>
                <a:cs typeface="Tahoma" pitchFamily="34" charset="0"/>
              </a:rPr>
              <a:t>Failure to make reasonable adjustments</a:t>
            </a:r>
          </a:p>
          <a:p>
            <a:pPr eaLnBrk="1" hangingPunct="1">
              <a:buFont typeface="Arial" panose="020B0604020202020204" pitchFamily="34" charset="0"/>
              <a:buChar char="•"/>
              <a:defRPr/>
            </a:pPr>
            <a:r>
              <a:rPr lang="en-GB" sz="2800">
                <a:latin typeface="Tahoma" pitchFamily="34" charset="0"/>
                <a:cs typeface="Tahoma" pitchFamily="34" charset="0"/>
              </a:rPr>
              <a:t>Discrimination arising from a disability</a:t>
            </a:r>
          </a:p>
          <a:p>
            <a:pPr eaLnBrk="1" hangingPunct="1">
              <a:buFont typeface="Arial" panose="020B0604020202020204" pitchFamily="34" charset="0"/>
              <a:buChar char="•"/>
              <a:defRPr/>
            </a:pPr>
            <a:r>
              <a:rPr lang="en-GB" sz="2800">
                <a:latin typeface="Tahoma" pitchFamily="34" charset="0"/>
                <a:cs typeface="Tahoma" pitchFamily="34" charset="0"/>
              </a:rPr>
              <a:t>Prohibition on pre-employment health questions</a:t>
            </a:r>
          </a:p>
          <a:p>
            <a:endParaRPr lang="en-GB"/>
          </a:p>
        </p:txBody>
      </p:sp>
    </p:spTree>
    <p:extLst>
      <p:ext uri="{BB962C8B-B14F-4D97-AF65-F5344CB8AC3E}">
        <p14:creationId xmlns:p14="http://schemas.microsoft.com/office/powerpoint/2010/main" val="714328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24831-9E46-44AD-9F56-02A823ED4FFA}"/>
              </a:ext>
            </a:extLst>
          </p:cNvPr>
          <p:cNvSpPr>
            <a:spLocks noGrp="1"/>
          </p:cNvSpPr>
          <p:nvPr>
            <p:ph type="title"/>
          </p:nvPr>
        </p:nvSpPr>
        <p:spPr>
          <a:xfrm>
            <a:off x="637323" y="475171"/>
            <a:ext cx="7760988" cy="1653210"/>
          </a:xfrm>
        </p:spPr>
        <p:txBody>
          <a:bodyPr/>
          <a:lstStyle/>
          <a:p>
            <a:r>
              <a:rPr lang="en-GB"/>
              <a:t>Reasonable adjustments</a:t>
            </a:r>
          </a:p>
        </p:txBody>
      </p:sp>
      <p:sp>
        <p:nvSpPr>
          <p:cNvPr id="3" name="Content Placeholder 2">
            <a:extLst>
              <a:ext uri="{FF2B5EF4-FFF2-40B4-BE49-F238E27FC236}">
                <a16:creationId xmlns:a16="http://schemas.microsoft.com/office/drawing/2014/main" id="{B62C08B3-422C-4811-9DCD-B5F1DBEE0D92}"/>
              </a:ext>
            </a:extLst>
          </p:cNvPr>
          <p:cNvSpPr>
            <a:spLocks noGrp="1"/>
          </p:cNvSpPr>
          <p:nvPr>
            <p:ph idx="1"/>
          </p:nvPr>
        </p:nvSpPr>
        <p:spPr>
          <a:xfrm>
            <a:off x="1246924" y="2441368"/>
            <a:ext cx="7760988" cy="3139136"/>
          </a:xfrm>
        </p:spPr>
        <p:txBody>
          <a:bodyPr>
            <a:normAutofit lnSpcReduction="10000"/>
          </a:bodyPr>
          <a:lstStyle/>
          <a:p>
            <a:pPr marL="0" indent="0">
              <a:buFont typeface="Wingdings 2" panose="05020102010507070707" pitchFamily="18" charset="2"/>
              <a:buNone/>
              <a:defRPr/>
            </a:pPr>
            <a:r>
              <a:rPr lang="en-GB"/>
              <a:t>The employer must make reasonable adjustments where a disabled person is placed at a substantial disadvantage by:</a:t>
            </a:r>
          </a:p>
          <a:p>
            <a:pPr>
              <a:defRPr/>
            </a:pPr>
            <a:r>
              <a:rPr lang="en-GB"/>
              <a:t>a provision, criterion or practice applied by the employer, or </a:t>
            </a:r>
          </a:p>
          <a:p>
            <a:pPr>
              <a:defRPr/>
            </a:pPr>
            <a:r>
              <a:rPr lang="en-GB"/>
              <a:t>a physical feature of the workplace, or </a:t>
            </a:r>
          </a:p>
          <a:p>
            <a:pPr>
              <a:defRPr/>
            </a:pPr>
            <a:r>
              <a:rPr lang="en-GB"/>
              <a:t>a failure to provide auxiliary aids.  </a:t>
            </a:r>
          </a:p>
          <a:p>
            <a:endParaRPr lang="en-GB"/>
          </a:p>
        </p:txBody>
      </p:sp>
    </p:spTree>
    <p:extLst>
      <p:ext uri="{BB962C8B-B14F-4D97-AF65-F5344CB8AC3E}">
        <p14:creationId xmlns:p14="http://schemas.microsoft.com/office/powerpoint/2010/main" val="4030299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8400256" y="5561619"/>
            <a:ext cx="2160240" cy="801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E. Modifying assessment procedures</a:t>
            </a:r>
          </a:p>
        </p:txBody>
      </p:sp>
      <p:sp>
        <p:nvSpPr>
          <p:cNvPr id="19" name="Rounded Rectangle 18"/>
          <p:cNvSpPr/>
          <p:nvPr/>
        </p:nvSpPr>
        <p:spPr>
          <a:xfrm>
            <a:off x="8400256" y="4725145"/>
            <a:ext cx="2167287" cy="6879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D. Redeployment</a:t>
            </a:r>
          </a:p>
        </p:txBody>
      </p:sp>
      <p:sp>
        <p:nvSpPr>
          <p:cNvPr id="20" name="Rounded Rectangle 19"/>
          <p:cNvSpPr/>
          <p:nvPr/>
        </p:nvSpPr>
        <p:spPr>
          <a:xfrm>
            <a:off x="8400256" y="2549949"/>
            <a:ext cx="2167287" cy="9975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B. Providing support or supervision</a:t>
            </a:r>
          </a:p>
        </p:txBody>
      </p:sp>
      <p:sp>
        <p:nvSpPr>
          <p:cNvPr id="22" name="Rounded Rectangle 21"/>
          <p:cNvSpPr/>
          <p:nvPr/>
        </p:nvSpPr>
        <p:spPr>
          <a:xfrm>
            <a:off x="1684298" y="188641"/>
            <a:ext cx="4104456" cy="1556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1. A nurse took sick leave when she had an seizure at work.  Occupational Health recommended that she did not work in direct clinical care or on varying shifts.  </a:t>
            </a:r>
            <a:endParaRPr lang="en-GB" dirty="0">
              <a:latin typeface="Verdana"/>
              <a:ea typeface="Times"/>
              <a:cs typeface="Times New Roman"/>
            </a:endParaRPr>
          </a:p>
          <a:p>
            <a:pPr algn="ctr"/>
            <a:endParaRPr lang="en-GB" dirty="0"/>
          </a:p>
        </p:txBody>
      </p:sp>
      <p:sp>
        <p:nvSpPr>
          <p:cNvPr id="23" name="Rounded Rectangle 22"/>
          <p:cNvSpPr/>
          <p:nvPr/>
        </p:nvSpPr>
        <p:spPr>
          <a:xfrm>
            <a:off x="1684298" y="3284985"/>
            <a:ext cx="4104455" cy="8560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 An employee with impaired mobility, finds it difficult to travel at rush hour.  </a:t>
            </a:r>
          </a:p>
        </p:txBody>
      </p:sp>
      <p:sp>
        <p:nvSpPr>
          <p:cNvPr id="24" name="Rounded Rectangle 23"/>
          <p:cNvSpPr/>
          <p:nvPr/>
        </p:nvSpPr>
        <p:spPr>
          <a:xfrm>
            <a:off x="1641136" y="4365104"/>
            <a:ext cx="4147618"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4. A worker with restricted manual dexterity is applying for promotion.  The recruitment process includes a written test.  </a:t>
            </a:r>
            <a:endParaRPr lang="en-GB" dirty="0">
              <a:latin typeface="Verdana"/>
              <a:ea typeface="Times"/>
              <a:cs typeface="Times New Roman"/>
            </a:endParaRPr>
          </a:p>
          <a:p>
            <a:pPr algn="ctr"/>
            <a:endParaRPr lang="en-GB" dirty="0"/>
          </a:p>
        </p:txBody>
      </p:sp>
      <p:sp>
        <p:nvSpPr>
          <p:cNvPr id="26" name="Rounded Rectangle 25"/>
          <p:cNvSpPr/>
          <p:nvPr/>
        </p:nvSpPr>
        <p:spPr>
          <a:xfrm>
            <a:off x="1638076" y="5805264"/>
            <a:ext cx="4150676" cy="7882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A secretary suffers from severe RSI that means she is unable to use a keyboard.  </a:t>
            </a:r>
            <a:endParaRPr lang="en-GB" dirty="0">
              <a:latin typeface="Verdana"/>
              <a:ea typeface="Times"/>
              <a:cs typeface="Times New Roman"/>
            </a:endParaRPr>
          </a:p>
        </p:txBody>
      </p:sp>
      <p:sp>
        <p:nvSpPr>
          <p:cNvPr id="27" name="Rounded Rectangle 26"/>
          <p:cNvSpPr/>
          <p:nvPr/>
        </p:nvSpPr>
        <p:spPr>
          <a:xfrm>
            <a:off x="1672857" y="1983548"/>
            <a:ext cx="4115897"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 A teacher who is registered blind has asked for a classroom assistant to help her.  </a:t>
            </a:r>
            <a:endParaRPr lang="en-GB" dirty="0">
              <a:latin typeface="Verdana"/>
              <a:ea typeface="Times"/>
              <a:cs typeface="Times New Roman"/>
            </a:endParaRPr>
          </a:p>
        </p:txBody>
      </p:sp>
      <p:sp>
        <p:nvSpPr>
          <p:cNvPr id="21" name="Rounded Rectangle 20"/>
          <p:cNvSpPr/>
          <p:nvPr/>
        </p:nvSpPr>
        <p:spPr>
          <a:xfrm>
            <a:off x="8400255" y="3709001"/>
            <a:ext cx="2158354"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C. Acquiring or </a:t>
            </a:r>
          </a:p>
          <a:p>
            <a:r>
              <a:rPr lang="en-GB" dirty="0"/>
              <a:t>modifying equipment</a:t>
            </a:r>
          </a:p>
        </p:txBody>
      </p:sp>
      <p:sp>
        <p:nvSpPr>
          <p:cNvPr id="12" name="Title 1">
            <a:extLst>
              <a:ext uri="{FF2B5EF4-FFF2-40B4-BE49-F238E27FC236}">
                <a16:creationId xmlns:a16="http://schemas.microsoft.com/office/drawing/2014/main" id="{D609EA23-F0AC-4D33-AEF0-346908C07BC1}"/>
              </a:ext>
            </a:extLst>
          </p:cNvPr>
          <p:cNvSpPr>
            <a:spLocks noGrp="1"/>
          </p:cNvSpPr>
          <p:nvPr>
            <p:ph type="title"/>
          </p:nvPr>
        </p:nvSpPr>
        <p:spPr>
          <a:xfrm>
            <a:off x="8362218" y="87748"/>
            <a:ext cx="2145484" cy="534198"/>
          </a:xfrm>
        </p:spPr>
        <p:txBody>
          <a:bodyPr>
            <a:normAutofit fontScale="90000"/>
          </a:bodyPr>
          <a:lstStyle/>
          <a:p>
            <a:r>
              <a:rPr lang="en-GB"/>
              <a:t>Activity </a:t>
            </a:r>
          </a:p>
        </p:txBody>
      </p:sp>
      <p:sp>
        <p:nvSpPr>
          <p:cNvPr id="17" name="Rounded Rectangle 16"/>
          <p:cNvSpPr/>
          <p:nvPr/>
        </p:nvSpPr>
        <p:spPr>
          <a:xfrm>
            <a:off x="8400256" y="1773991"/>
            <a:ext cx="2151858"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A. Altering hours of work</a:t>
            </a:r>
          </a:p>
        </p:txBody>
      </p:sp>
    </p:spTree>
    <p:extLst>
      <p:ext uri="{BB962C8B-B14F-4D97-AF65-F5344CB8AC3E}">
        <p14:creationId xmlns:p14="http://schemas.microsoft.com/office/powerpoint/2010/main" val="139094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7" presetClass="path" presetSubtype="0" accel="50000" decel="50000" fill="hold" grpId="0" nodeType="clickEffect">
                                  <p:stCondLst>
                                    <p:cond delay="0"/>
                                  </p:stCondLst>
                                  <p:childTnLst>
                                    <p:animMotion origin="layout" path="M -0.00039 -0.00069 L -0.09908 -0.00069 C -0.14322 -0.00069 -0.19869 -0.16412 -0.19869 -0.29745 L -0.19869 -0.5963 " pathEditMode="relative" rAng="16200000" ptsTypes="AAAA">
                                      <p:cBhvr>
                                        <p:cTn id="6" dur="2000" fill="hold"/>
                                        <p:tgtEl>
                                          <p:spTgt spid="19"/>
                                        </p:tgtEl>
                                        <p:attrNameLst>
                                          <p:attrName>ppt_x</p:attrName>
                                          <p:attrName>ppt_y</p:attrName>
                                        </p:attrNameLst>
                                      </p:cBhvr>
                                      <p:rCtr x="-9922" y="-29769"/>
                                    </p:animMotion>
                                  </p:childTnLst>
                                </p:cTn>
                              </p:par>
                            </p:childTnLst>
                          </p:cTn>
                        </p:par>
                      </p:childTnLst>
                    </p:cTn>
                  </p:par>
                  <p:par>
                    <p:cTn id="7" fill="hold">
                      <p:stCondLst>
                        <p:cond delay="indefinite"/>
                      </p:stCondLst>
                      <p:childTnLst>
                        <p:par>
                          <p:cTn id="8" fill="hold">
                            <p:stCondLst>
                              <p:cond delay="0"/>
                            </p:stCondLst>
                            <p:childTnLst>
                              <p:par>
                                <p:cTn id="9" presetID="56" presetClass="path" presetSubtype="0" accel="50000" decel="50000" fill="hold" grpId="0" nodeType="clickEffect">
                                  <p:stCondLst>
                                    <p:cond delay="0"/>
                                  </p:stCondLst>
                                  <p:childTnLst>
                                    <p:animMotion origin="layout" path="M -4.58333E-6 -4.44444E-6 L -0.19257 -0.07268 " pathEditMode="relative" rAng="0" ptsTypes="AA">
                                      <p:cBhvr>
                                        <p:cTn id="10" dur="2000" fill="hold"/>
                                        <p:tgtEl>
                                          <p:spTgt spid="20"/>
                                        </p:tgtEl>
                                        <p:attrNameLst>
                                          <p:attrName>ppt_x</p:attrName>
                                          <p:attrName>ppt_y</p:attrName>
                                        </p:attrNameLst>
                                      </p:cBhvr>
                                      <p:rCtr x="-9635" y="-3634"/>
                                    </p:animMotion>
                                  </p:childTnLst>
                                </p:cTn>
                              </p:par>
                            </p:childTnLst>
                          </p:cTn>
                        </p:par>
                      </p:childTnLst>
                    </p:cTn>
                  </p:par>
                  <p:par>
                    <p:cTn id="11" fill="hold">
                      <p:stCondLst>
                        <p:cond delay="indefinite"/>
                      </p:stCondLst>
                      <p:childTnLst>
                        <p:par>
                          <p:cTn id="12" fill="hold">
                            <p:stCondLst>
                              <p:cond delay="0"/>
                            </p:stCondLst>
                            <p:childTnLst>
                              <p:par>
                                <p:cTn id="13" presetID="49" presetClass="path" presetSubtype="0" accel="50000" decel="50000" fill="hold" grpId="0" nodeType="clickEffect">
                                  <p:stCondLst>
                                    <p:cond delay="0"/>
                                  </p:stCondLst>
                                  <p:childTnLst>
                                    <p:animMotion origin="layout" path="M -3.54167E-6 2.96296E-6 L -0.18958 0.21921 " pathEditMode="relative" rAng="0" ptsTypes="AA">
                                      <p:cBhvr>
                                        <p:cTn id="14" dur="2000" fill="hold"/>
                                        <p:tgtEl>
                                          <p:spTgt spid="17"/>
                                        </p:tgtEl>
                                        <p:attrNameLst>
                                          <p:attrName>ppt_x</p:attrName>
                                          <p:attrName>ppt_y</p:attrName>
                                        </p:attrNameLst>
                                      </p:cBhvr>
                                      <p:rCtr x="-9479" y="10949"/>
                                    </p:animMotion>
                                  </p:childTnLst>
                                </p:cTn>
                              </p:par>
                            </p:childTnLst>
                          </p:cTn>
                        </p:par>
                      </p:childTnLst>
                    </p:cTn>
                  </p:par>
                  <p:par>
                    <p:cTn id="15" fill="hold">
                      <p:stCondLst>
                        <p:cond delay="indefinite"/>
                      </p:stCondLst>
                      <p:childTnLst>
                        <p:par>
                          <p:cTn id="16" fill="hold">
                            <p:stCondLst>
                              <p:cond delay="0"/>
                            </p:stCondLst>
                            <p:childTnLst>
                              <p:par>
                                <p:cTn id="17" presetID="56" presetClass="path" presetSubtype="0" accel="50000" decel="50000" fill="hold" grpId="0" nodeType="clickEffect">
                                  <p:stCondLst>
                                    <p:cond delay="0"/>
                                  </p:stCondLst>
                                  <p:childTnLst>
                                    <p:animMotion origin="layout" path="M -3.95833E-6 -2.96296E-6 L -0.19218 -0.14537 " pathEditMode="relative" rAng="0" ptsTypes="AA">
                                      <p:cBhvr>
                                        <p:cTn id="18" dur="2000" fill="hold"/>
                                        <p:tgtEl>
                                          <p:spTgt spid="18"/>
                                        </p:tgtEl>
                                        <p:attrNameLst>
                                          <p:attrName>ppt_x</p:attrName>
                                          <p:attrName>ppt_y</p:attrName>
                                        </p:attrNameLst>
                                      </p:cBhvr>
                                      <p:rCtr x="-9609" y="-7269"/>
                                    </p:animMotion>
                                  </p:childTnLst>
                                </p:cTn>
                              </p:par>
                            </p:childTnLst>
                          </p:cTn>
                        </p:par>
                      </p:childTnLst>
                    </p:cTn>
                  </p:par>
                  <p:par>
                    <p:cTn id="19" fill="hold">
                      <p:stCondLst>
                        <p:cond delay="indefinite"/>
                      </p:stCondLst>
                      <p:childTnLst>
                        <p:par>
                          <p:cTn id="20" fill="hold">
                            <p:stCondLst>
                              <p:cond delay="0"/>
                            </p:stCondLst>
                            <p:childTnLst>
                              <p:par>
                                <p:cTn id="21" presetID="49" presetClass="path" presetSubtype="0" accel="50000" decel="50000" fill="hold" grpId="0" nodeType="clickEffect">
                                  <p:stCondLst>
                                    <p:cond delay="0"/>
                                  </p:stCondLst>
                                  <p:childTnLst>
                                    <p:animMotion origin="layout" path="M -3.95833E-6 -3.7037E-6 L -0.19609 0.29121 " pathEditMode="relative" rAng="0" ptsTypes="AA">
                                      <p:cBhvr>
                                        <p:cTn id="22" dur="2000" fill="hold"/>
                                        <p:tgtEl>
                                          <p:spTgt spid="21"/>
                                        </p:tgtEl>
                                        <p:attrNameLst>
                                          <p:attrName>ppt_x</p:attrName>
                                          <p:attrName>ppt_y</p:attrName>
                                        </p:attrNameLst>
                                      </p:cBhvr>
                                      <p:rCtr x="-9805" y="1456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07093-03D1-49A0-B2CD-C6DEAE802B1F}"/>
              </a:ext>
            </a:extLst>
          </p:cNvPr>
          <p:cNvSpPr>
            <a:spLocks noGrp="1"/>
          </p:cNvSpPr>
          <p:nvPr>
            <p:ph type="title"/>
          </p:nvPr>
        </p:nvSpPr>
        <p:spPr>
          <a:xfrm>
            <a:off x="726587" y="1125958"/>
            <a:ext cx="7760988" cy="701950"/>
          </a:xfrm>
        </p:spPr>
        <p:txBody>
          <a:bodyPr/>
          <a:lstStyle/>
          <a:p>
            <a:r>
              <a:rPr lang="en-GB">
                <a:latin typeface="+mj-lt"/>
              </a:rPr>
              <a:t>Learning outcomes</a:t>
            </a:r>
          </a:p>
        </p:txBody>
      </p:sp>
      <p:sp>
        <p:nvSpPr>
          <p:cNvPr id="3" name="Content Placeholder 2">
            <a:extLst>
              <a:ext uri="{FF2B5EF4-FFF2-40B4-BE49-F238E27FC236}">
                <a16:creationId xmlns:a16="http://schemas.microsoft.com/office/drawing/2014/main" id="{21462381-825F-488F-AD49-1FA4315233BF}"/>
              </a:ext>
            </a:extLst>
          </p:cNvPr>
          <p:cNvSpPr>
            <a:spLocks noGrp="1"/>
          </p:cNvSpPr>
          <p:nvPr>
            <p:ph idx="1"/>
          </p:nvPr>
        </p:nvSpPr>
        <p:spPr>
          <a:xfrm>
            <a:off x="961892" y="1692530"/>
            <a:ext cx="7965061" cy="4423331"/>
          </a:xfrm>
        </p:spPr>
        <p:txBody>
          <a:bodyPr>
            <a:normAutofit/>
          </a:bodyPr>
          <a:lstStyle/>
          <a:p>
            <a:pPr marL="0" indent="0">
              <a:buNone/>
            </a:pPr>
            <a:endParaRPr lang="en-GB"/>
          </a:p>
          <a:p>
            <a:pPr marL="0" indent="0">
              <a:buNone/>
            </a:pPr>
            <a:r>
              <a:rPr lang="en-GB">
                <a:latin typeface="+mj-lt"/>
              </a:rPr>
              <a:t>Key learning outcomes:</a:t>
            </a:r>
          </a:p>
          <a:p>
            <a:pPr lvl="1"/>
            <a:r>
              <a:rPr lang="en-GB">
                <a:latin typeface="+mj-lt"/>
              </a:rPr>
              <a:t>Understand some of the key equality issues in UK workplaces today</a:t>
            </a:r>
          </a:p>
          <a:p>
            <a:pPr lvl="1"/>
            <a:r>
              <a:rPr lang="en-GB">
                <a:latin typeface="+mj-lt"/>
              </a:rPr>
              <a:t>Understand key provisions in the Equality Act relating to discrimination</a:t>
            </a:r>
          </a:p>
          <a:p>
            <a:pPr lvl="1"/>
            <a:r>
              <a:rPr lang="en-GB">
                <a:latin typeface="+mj-lt"/>
              </a:rPr>
              <a:t>Understand why trade union members have a key role in equality &amp; ways to start getting active</a:t>
            </a:r>
          </a:p>
          <a:p>
            <a:endParaRPr lang="en-GB"/>
          </a:p>
        </p:txBody>
      </p:sp>
    </p:spTree>
    <p:extLst>
      <p:ext uri="{BB962C8B-B14F-4D97-AF65-F5344CB8AC3E}">
        <p14:creationId xmlns:p14="http://schemas.microsoft.com/office/powerpoint/2010/main" val="3956552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79787" y="504091"/>
            <a:ext cx="7760988" cy="1653893"/>
          </a:xfrm>
        </p:spPr>
        <p:txBody>
          <a:bodyPr>
            <a:normAutofit fontScale="90000"/>
          </a:bodyPr>
          <a:lstStyle/>
          <a:p>
            <a:br>
              <a:rPr lang="en-GB" altLang="en-US"/>
            </a:br>
            <a:br>
              <a:rPr lang="en-GB" altLang="en-US"/>
            </a:br>
            <a:br>
              <a:rPr lang="en-GB" altLang="en-US"/>
            </a:br>
            <a:r>
              <a:rPr lang="en-GB" altLang="en-US" sz="4400">
                <a:solidFill>
                  <a:srgbClr val="008476"/>
                </a:solidFill>
              </a:rPr>
              <a:t>Discrimination arising from</a:t>
            </a:r>
            <a:br>
              <a:rPr lang="en-GB" altLang="en-US" sz="4400">
                <a:solidFill>
                  <a:srgbClr val="008476"/>
                </a:solidFill>
              </a:rPr>
            </a:br>
            <a:r>
              <a:rPr lang="en-GB" altLang="en-US" sz="4400">
                <a:solidFill>
                  <a:srgbClr val="008476"/>
                </a:solidFill>
              </a:rPr>
              <a:t>a disability</a:t>
            </a:r>
            <a:endParaRPr lang="en-GB" sz="4400">
              <a:solidFill>
                <a:srgbClr val="008476"/>
              </a:solidFill>
            </a:endParaRPr>
          </a:p>
        </p:txBody>
      </p:sp>
      <p:sp>
        <p:nvSpPr>
          <p:cNvPr id="3" name="Content Placeholder 2"/>
          <p:cNvSpPr>
            <a:spLocks noGrp="1"/>
          </p:cNvSpPr>
          <p:nvPr>
            <p:ph idx="1"/>
          </p:nvPr>
        </p:nvSpPr>
        <p:spPr>
          <a:xfrm>
            <a:off x="742608" y="2409269"/>
            <a:ext cx="7760988" cy="3813045"/>
          </a:xfrm>
        </p:spPr>
        <p:txBody>
          <a:bodyPr>
            <a:normAutofit/>
          </a:bodyPr>
          <a:lstStyle/>
          <a:p>
            <a:r>
              <a:rPr lang="en-GB" altLang="en-US" sz="2800">
                <a:latin typeface="Arial" panose="020B0604020202020204" pitchFamily="34" charset="0"/>
                <a:cs typeface="Arial" panose="020B0604020202020204" pitchFamily="34" charset="0"/>
              </a:rPr>
              <a:t>It is unlawful for an employer to treat someone unfavourably </a:t>
            </a:r>
            <a:r>
              <a:rPr lang="en-GB" altLang="en-US" sz="2800" u="sng">
                <a:latin typeface="Arial" panose="020B0604020202020204" pitchFamily="34" charset="0"/>
                <a:cs typeface="Arial" panose="020B0604020202020204" pitchFamily="34" charset="0"/>
              </a:rPr>
              <a:t>because of</a:t>
            </a:r>
            <a:r>
              <a:rPr lang="en-GB" altLang="en-US" sz="2800">
                <a:latin typeface="Arial" panose="020B0604020202020204" pitchFamily="34" charset="0"/>
                <a:cs typeface="Arial" panose="020B0604020202020204" pitchFamily="34" charset="0"/>
              </a:rPr>
              <a:t> something </a:t>
            </a:r>
            <a:r>
              <a:rPr lang="en-GB" altLang="en-US" sz="2800" u="sng">
                <a:latin typeface="Arial" panose="020B0604020202020204" pitchFamily="34" charset="0"/>
                <a:cs typeface="Arial" panose="020B0604020202020204" pitchFamily="34" charset="0"/>
              </a:rPr>
              <a:t>arising in</a:t>
            </a:r>
            <a:r>
              <a:rPr lang="en-GB" altLang="en-US" sz="2800">
                <a:latin typeface="Arial" panose="020B0604020202020204" pitchFamily="34" charset="0"/>
                <a:cs typeface="Arial" panose="020B0604020202020204" pitchFamily="34" charset="0"/>
              </a:rPr>
              <a:t> consequence of the employee’s disability.</a:t>
            </a:r>
          </a:p>
          <a:p>
            <a:pPr eaLnBrk="1" hangingPunct="1">
              <a:lnSpc>
                <a:spcPct val="115000"/>
              </a:lnSpc>
              <a:spcBef>
                <a:spcPct val="0"/>
              </a:spcBef>
            </a:pPr>
            <a:r>
              <a:rPr lang="en-GB" altLang="en-US" sz="2800">
                <a:latin typeface="Arial" panose="020B0604020202020204" pitchFamily="34" charset="0"/>
                <a:cs typeface="Arial" panose="020B0604020202020204" pitchFamily="34" charset="0"/>
              </a:rPr>
              <a:t>Which is not a proportionate means of achieving a legitimate aim.</a:t>
            </a:r>
          </a:p>
          <a:p>
            <a:pPr marL="0" indent="0" eaLnBrk="1" hangingPunct="1">
              <a:lnSpc>
                <a:spcPct val="115000"/>
              </a:lnSpc>
              <a:spcBef>
                <a:spcPct val="0"/>
              </a:spcBef>
              <a:buNone/>
            </a:pPr>
            <a:r>
              <a:rPr lang="en-GB" altLang="en-US" sz="2800">
                <a:latin typeface="Arial" panose="020B0604020202020204" pitchFamily="34" charset="0"/>
                <a:cs typeface="Arial" panose="020B0604020202020204" pitchFamily="34" charset="0"/>
              </a:rPr>
              <a:t>For example -  An employee is dismissed for a poor attendance record but the reason for their poor attendance is linked to their disability.    </a:t>
            </a:r>
          </a:p>
          <a:p>
            <a:pPr marL="0" indent="0" eaLnBrk="1" hangingPunct="1">
              <a:buFont typeface="Wingdings 2" panose="05020102010507070707" pitchFamily="18" charset="2"/>
              <a:buNone/>
              <a:defRPr/>
            </a:pPr>
            <a:endParaRPr lang="en-GB" sz="2800">
              <a:latin typeface="Tahoma" pitchFamily="34" charset="0"/>
              <a:cs typeface="Tahoma" pitchFamily="34" charset="0"/>
            </a:endParaRPr>
          </a:p>
          <a:p>
            <a:endParaRPr lang="en-GB"/>
          </a:p>
          <a:p>
            <a:endParaRPr lang="en-GB"/>
          </a:p>
        </p:txBody>
      </p:sp>
    </p:spTree>
    <p:extLst>
      <p:ext uri="{BB962C8B-B14F-4D97-AF65-F5344CB8AC3E}">
        <p14:creationId xmlns:p14="http://schemas.microsoft.com/office/powerpoint/2010/main" val="3768197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4C75C-7F2C-4455-8E0D-FBEADFC77B9D}"/>
              </a:ext>
            </a:extLst>
          </p:cNvPr>
          <p:cNvSpPr>
            <a:spLocks noGrp="1"/>
          </p:cNvSpPr>
          <p:nvPr>
            <p:ph type="title"/>
          </p:nvPr>
        </p:nvSpPr>
        <p:spPr>
          <a:xfrm>
            <a:off x="807590" y="1037706"/>
            <a:ext cx="6184881" cy="665383"/>
          </a:xfrm>
        </p:spPr>
        <p:txBody>
          <a:bodyPr>
            <a:normAutofit/>
          </a:bodyPr>
          <a:lstStyle/>
          <a:p>
            <a:r>
              <a:rPr lang="en-GB">
                <a:solidFill>
                  <a:srgbClr val="008476"/>
                </a:solidFill>
              </a:rPr>
              <a:t>Example</a:t>
            </a:r>
          </a:p>
        </p:txBody>
      </p:sp>
      <p:sp>
        <p:nvSpPr>
          <p:cNvPr id="3" name="Content Placeholder 2">
            <a:extLst>
              <a:ext uri="{FF2B5EF4-FFF2-40B4-BE49-F238E27FC236}">
                <a16:creationId xmlns:a16="http://schemas.microsoft.com/office/drawing/2014/main" id="{9C7C2203-B259-439F-A8B7-DDEFF33D830C}"/>
              </a:ext>
            </a:extLst>
          </p:cNvPr>
          <p:cNvSpPr>
            <a:spLocks noGrp="1"/>
          </p:cNvSpPr>
          <p:nvPr>
            <p:ph idx="1"/>
          </p:nvPr>
        </p:nvSpPr>
        <p:spPr>
          <a:xfrm>
            <a:off x="593313" y="1961422"/>
            <a:ext cx="8959989" cy="4160171"/>
          </a:xfrm>
        </p:spPr>
        <p:txBody>
          <a:bodyPr>
            <a:noAutofit/>
          </a:bodyPr>
          <a:lstStyle/>
          <a:p>
            <a:r>
              <a:rPr lang="en-GB"/>
              <a:t>Ms Houghton worked for the Land Registry  </a:t>
            </a:r>
          </a:p>
          <a:p>
            <a:r>
              <a:rPr lang="en-GB"/>
              <a:t>The employer had an annual bonus scheme</a:t>
            </a:r>
          </a:p>
          <a:p>
            <a:r>
              <a:rPr lang="en-GB"/>
              <a:t>Bonuses were not payable to those who had a formal warning about their sickness absence during the year </a:t>
            </a:r>
          </a:p>
          <a:p>
            <a:r>
              <a:rPr lang="en-GB"/>
              <a:t>Ms H had a disability &amp; had received a warning for taking sick leave </a:t>
            </a:r>
          </a:p>
          <a:p>
            <a:r>
              <a:rPr lang="en-GB"/>
              <a:t>LR did not give her a bonus.  </a:t>
            </a:r>
          </a:p>
          <a:p>
            <a:r>
              <a:rPr lang="en-GB"/>
              <a:t>Would she win a claim of discrimination arising from a disability?</a:t>
            </a:r>
          </a:p>
        </p:txBody>
      </p:sp>
    </p:spTree>
    <p:extLst>
      <p:ext uri="{BB962C8B-B14F-4D97-AF65-F5344CB8AC3E}">
        <p14:creationId xmlns:p14="http://schemas.microsoft.com/office/powerpoint/2010/main" val="22417860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F70B5AB-AACD-41E4-8348-7D78ED4A2848}"/>
              </a:ext>
            </a:extLst>
          </p:cNvPr>
          <p:cNvSpPr txBox="1"/>
          <p:nvPr/>
        </p:nvSpPr>
        <p:spPr>
          <a:xfrm>
            <a:off x="7729980" y="2993790"/>
            <a:ext cx="2045616" cy="830997"/>
          </a:xfrm>
          <a:prstGeom prst="rect">
            <a:avLst/>
          </a:prstGeom>
          <a:noFill/>
          <a:ln>
            <a:solidFill>
              <a:schemeClr val="tx1"/>
            </a:solidFill>
          </a:ln>
        </p:spPr>
        <p:txBody>
          <a:bodyPr wrap="square" rtlCol="0">
            <a:spAutoFit/>
          </a:bodyPr>
          <a:lstStyle/>
          <a:p>
            <a:r>
              <a:rPr lang="en-GB" sz="2400"/>
              <a:t>Non-payment of bonus</a:t>
            </a:r>
          </a:p>
        </p:txBody>
      </p:sp>
      <p:sp>
        <p:nvSpPr>
          <p:cNvPr id="7" name="TextBox 6">
            <a:extLst>
              <a:ext uri="{FF2B5EF4-FFF2-40B4-BE49-F238E27FC236}">
                <a16:creationId xmlns:a16="http://schemas.microsoft.com/office/drawing/2014/main" id="{2DB42B56-33F9-46A6-994E-B9DC2515113E}"/>
              </a:ext>
            </a:extLst>
          </p:cNvPr>
          <p:cNvSpPr txBox="1"/>
          <p:nvPr/>
        </p:nvSpPr>
        <p:spPr>
          <a:xfrm>
            <a:off x="5512463" y="2993790"/>
            <a:ext cx="2045616" cy="1200329"/>
          </a:xfrm>
          <a:prstGeom prst="rect">
            <a:avLst/>
          </a:prstGeom>
          <a:noFill/>
          <a:ln>
            <a:solidFill>
              <a:schemeClr val="tx1"/>
            </a:solidFill>
          </a:ln>
        </p:spPr>
        <p:txBody>
          <a:bodyPr wrap="square" rtlCol="0">
            <a:spAutoFit/>
          </a:bodyPr>
          <a:lstStyle/>
          <a:p>
            <a:r>
              <a:rPr lang="en-GB" sz="2400"/>
              <a:t>Warning for sickness absence</a:t>
            </a:r>
          </a:p>
        </p:txBody>
      </p:sp>
      <p:sp>
        <p:nvSpPr>
          <p:cNvPr id="8" name="TextBox 7">
            <a:extLst>
              <a:ext uri="{FF2B5EF4-FFF2-40B4-BE49-F238E27FC236}">
                <a16:creationId xmlns:a16="http://schemas.microsoft.com/office/drawing/2014/main" id="{7D535CEA-47FA-4520-9756-120DA66F71DE}"/>
              </a:ext>
            </a:extLst>
          </p:cNvPr>
          <p:cNvSpPr txBox="1"/>
          <p:nvPr/>
        </p:nvSpPr>
        <p:spPr>
          <a:xfrm>
            <a:off x="3293951" y="2993790"/>
            <a:ext cx="2045616" cy="830997"/>
          </a:xfrm>
          <a:prstGeom prst="rect">
            <a:avLst/>
          </a:prstGeom>
          <a:noFill/>
          <a:ln>
            <a:solidFill>
              <a:schemeClr val="tx1"/>
            </a:solidFill>
          </a:ln>
        </p:spPr>
        <p:txBody>
          <a:bodyPr wrap="square" rtlCol="0">
            <a:spAutoFit/>
          </a:bodyPr>
          <a:lstStyle/>
          <a:p>
            <a:r>
              <a:rPr lang="en-GB" sz="2400"/>
              <a:t>Sickness absence</a:t>
            </a:r>
          </a:p>
        </p:txBody>
      </p:sp>
      <p:sp>
        <p:nvSpPr>
          <p:cNvPr id="9" name="TextBox 8">
            <a:extLst>
              <a:ext uri="{FF2B5EF4-FFF2-40B4-BE49-F238E27FC236}">
                <a16:creationId xmlns:a16="http://schemas.microsoft.com/office/drawing/2014/main" id="{A1589910-8BEB-4DB0-AEF8-DA959B335D2A}"/>
              </a:ext>
            </a:extLst>
          </p:cNvPr>
          <p:cNvSpPr txBox="1"/>
          <p:nvPr/>
        </p:nvSpPr>
        <p:spPr>
          <a:xfrm>
            <a:off x="1062088" y="2993790"/>
            <a:ext cx="1709393" cy="461665"/>
          </a:xfrm>
          <a:prstGeom prst="rect">
            <a:avLst/>
          </a:prstGeom>
          <a:noFill/>
          <a:ln>
            <a:solidFill>
              <a:schemeClr val="tx1"/>
            </a:solidFill>
          </a:ln>
        </p:spPr>
        <p:txBody>
          <a:bodyPr wrap="square" rtlCol="0">
            <a:spAutoFit/>
          </a:bodyPr>
          <a:lstStyle/>
          <a:p>
            <a:r>
              <a:rPr lang="en-GB" sz="2400"/>
              <a:t>Disability</a:t>
            </a:r>
          </a:p>
        </p:txBody>
      </p:sp>
      <p:sp>
        <p:nvSpPr>
          <p:cNvPr id="10" name="Arrow: Curved Up 9">
            <a:extLst>
              <a:ext uri="{FF2B5EF4-FFF2-40B4-BE49-F238E27FC236}">
                <a16:creationId xmlns:a16="http://schemas.microsoft.com/office/drawing/2014/main" id="{9E835503-8693-47E7-963F-CE589D054DB3}"/>
              </a:ext>
            </a:extLst>
          </p:cNvPr>
          <p:cNvSpPr/>
          <p:nvPr/>
        </p:nvSpPr>
        <p:spPr>
          <a:xfrm rot="10800000">
            <a:off x="6466788" y="2215299"/>
            <a:ext cx="2205872" cy="641023"/>
          </a:xfrm>
          <a:prstGeom prst="curvedUpArrow">
            <a:avLst/>
          </a:prstGeom>
          <a:solidFill>
            <a:srgbClr val="008476"/>
          </a:solidFill>
          <a:ln>
            <a:solidFill>
              <a:srgbClr val="0084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Arrow: Curved Up 10">
            <a:extLst>
              <a:ext uri="{FF2B5EF4-FFF2-40B4-BE49-F238E27FC236}">
                <a16:creationId xmlns:a16="http://schemas.microsoft.com/office/drawing/2014/main" id="{C860887B-03A0-4A4F-8D10-94B693827541}"/>
              </a:ext>
            </a:extLst>
          </p:cNvPr>
          <p:cNvSpPr/>
          <p:nvPr/>
        </p:nvSpPr>
        <p:spPr>
          <a:xfrm rot="10800000">
            <a:off x="4005397" y="2215299"/>
            <a:ext cx="2205872" cy="641023"/>
          </a:xfrm>
          <a:prstGeom prst="curvedUpArrow">
            <a:avLst/>
          </a:prstGeom>
          <a:solidFill>
            <a:srgbClr val="008476"/>
          </a:solidFill>
          <a:ln>
            <a:solidFill>
              <a:srgbClr val="0084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Arrow: Curved Up 11">
            <a:extLst>
              <a:ext uri="{FF2B5EF4-FFF2-40B4-BE49-F238E27FC236}">
                <a16:creationId xmlns:a16="http://schemas.microsoft.com/office/drawing/2014/main" id="{E1BE841D-207E-4B74-913D-277DB989F258}"/>
              </a:ext>
            </a:extLst>
          </p:cNvPr>
          <p:cNvSpPr/>
          <p:nvPr/>
        </p:nvSpPr>
        <p:spPr>
          <a:xfrm rot="10800000">
            <a:off x="1668545" y="2138680"/>
            <a:ext cx="2205872" cy="641023"/>
          </a:xfrm>
          <a:prstGeom prst="curvedUpArrow">
            <a:avLst/>
          </a:prstGeom>
          <a:solidFill>
            <a:srgbClr val="008476"/>
          </a:solidFill>
          <a:ln>
            <a:solidFill>
              <a:srgbClr val="0084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20" name="Straight Connector 19">
            <a:extLst>
              <a:ext uri="{FF2B5EF4-FFF2-40B4-BE49-F238E27FC236}">
                <a16:creationId xmlns:a16="http://schemas.microsoft.com/office/drawing/2014/main" id="{7AF4068D-2095-470E-BAE4-0EFECC345D2A}"/>
              </a:ext>
            </a:extLst>
          </p:cNvPr>
          <p:cNvCxnSpPr/>
          <p:nvPr/>
        </p:nvCxnSpPr>
        <p:spPr>
          <a:xfrm>
            <a:off x="1062088" y="4270342"/>
            <a:ext cx="0" cy="424206"/>
          </a:xfrm>
          <a:prstGeom prst="line">
            <a:avLst/>
          </a:prstGeom>
          <a:ln>
            <a:solidFill>
              <a:srgbClr val="00847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F962289-0A51-47BB-8BF6-FB659CFD2A99}"/>
              </a:ext>
            </a:extLst>
          </p:cNvPr>
          <p:cNvCxnSpPr/>
          <p:nvPr/>
        </p:nvCxnSpPr>
        <p:spPr>
          <a:xfrm>
            <a:off x="1062088" y="4694548"/>
            <a:ext cx="1615124" cy="0"/>
          </a:xfrm>
          <a:prstGeom prst="line">
            <a:avLst/>
          </a:prstGeom>
          <a:ln>
            <a:solidFill>
              <a:srgbClr val="00847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3991E74-A227-48D9-9898-1E3BDCE59495}"/>
              </a:ext>
            </a:extLst>
          </p:cNvPr>
          <p:cNvCxnSpPr/>
          <p:nvPr/>
        </p:nvCxnSpPr>
        <p:spPr>
          <a:xfrm flipV="1">
            <a:off x="2677212" y="4270342"/>
            <a:ext cx="0" cy="424206"/>
          </a:xfrm>
          <a:prstGeom prst="line">
            <a:avLst/>
          </a:prstGeom>
          <a:ln>
            <a:solidFill>
              <a:srgbClr val="00847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7505B17-46C5-47EF-B84D-CD4874AB1E01}"/>
              </a:ext>
            </a:extLst>
          </p:cNvPr>
          <p:cNvCxnSpPr>
            <a:cxnSpLocks/>
          </p:cNvCxnSpPr>
          <p:nvPr/>
        </p:nvCxnSpPr>
        <p:spPr>
          <a:xfrm>
            <a:off x="3293951" y="4270342"/>
            <a:ext cx="0" cy="424206"/>
          </a:xfrm>
          <a:prstGeom prst="line">
            <a:avLst/>
          </a:prstGeom>
          <a:ln>
            <a:solidFill>
              <a:srgbClr val="00847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6822112-40CD-478B-991C-2EBA4F872129}"/>
              </a:ext>
            </a:extLst>
          </p:cNvPr>
          <p:cNvCxnSpPr/>
          <p:nvPr/>
        </p:nvCxnSpPr>
        <p:spPr>
          <a:xfrm>
            <a:off x="3293951" y="4694548"/>
            <a:ext cx="4264128" cy="0"/>
          </a:xfrm>
          <a:prstGeom prst="line">
            <a:avLst/>
          </a:prstGeom>
          <a:ln>
            <a:solidFill>
              <a:srgbClr val="00847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3504811-B0E7-4CAD-821F-189F31D5B5BE}"/>
              </a:ext>
            </a:extLst>
          </p:cNvPr>
          <p:cNvCxnSpPr/>
          <p:nvPr/>
        </p:nvCxnSpPr>
        <p:spPr>
          <a:xfrm flipH="1" flipV="1">
            <a:off x="7558079" y="4270342"/>
            <a:ext cx="11645" cy="424206"/>
          </a:xfrm>
          <a:prstGeom prst="line">
            <a:avLst/>
          </a:prstGeom>
          <a:ln>
            <a:solidFill>
              <a:srgbClr val="00847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59A396E-EE2F-43E7-9ED5-28FD4A882963}"/>
              </a:ext>
            </a:extLst>
          </p:cNvPr>
          <p:cNvCxnSpPr/>
          <p:nvPr/>
        </p:nvCxnSpPr>
        <p:spPr>
          <a:xfrm>
            <a:off x="9775596" y="4264056"/>
            <a:ext cx="0" cy="424206"/>
          </a:xfrm>
          <a:prstGeom prst="line">
            <a:avLst/>
          </a:prstGeom>
          <a:ln>
            <a:solidFill>
              <a:srgbClr val="00847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9658547-B0CA-4326-9A04-B6527FB2D4DB}"/>
              </a:ext>
            </a:extLst>
          </p:cNvPr>
          <p:cNvCxnSpPr/>
          <p:nvPr/>
        </p:nvCxnSpPr>
        <p:spPr>
          <a:xfrm>
            <a:off x="7824249" y="4278197"/>
            <a:ext cx="0" cy="424206"/>
          </a:xfrm>
          <a:prstGeom prst="line">
            <a:avLst/>
          </a:prstGeom>
          <a:ln>
            <a:solidFill>
              <a:srgbClr val="00847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731D21A-4F33-4865-A590-46E7CDE87623}"/>
              </a:ext>
            </a:extLst>
          </p:cNvPr>
          <p:cNvCxnSpPr>
            <a:cxnSpLocks/>
          </p:cNvCxnSpPr>
          <p:nvPr/>
        </p:nvCxnSpPr>
        <p:spPr>
          <a:xfrm>
            <a:off x="7824249" y="4694548"/>
            <a:ext cx="1951347" cy="7855"/>
          </a:xfrm>
          <a:prstGeom prst="line">
            <a:avLst/>
          </a:prstGeom>
          <a:ln>
            <a:solidFill>
              <a:srgbClr val="008476"/>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6B0CB5EF-2F5A-4F35-AA67-F863D94E1CBF}"/>
              </a:ext>
            </a:extLst>
          </p:cNvPr>
          <p:cNvSpPr txBox="1"/>
          <p:nvPr/>
        </p:nvSpPr>
        <p:spPr>
          <a:xfrm>
            <a:off x="8031639" y="4743619"/>
            <a:ext cx="1951347" cy="769441"/>
          </a:xfrm>
          <a:prstGeom prst="rect">
            <a:avLst/>
          </a:prstGeom>
          <a:noFill/>
        </p:spPr>
        <p:txBody>
          <a:bodyPr wrap="square" rtlCol="0">
            <a:spAutoFit/>
          </a:bodyPr>
          <a:lstStyle/>
          <a:p>
            <a:r>
              <a:rPr lang="en-GB" sz="2200"/>
              <a:t>Unfavourable treatment</a:t>
            </a:r>
          </a:p>
        </p:txBody>
      </p:sp>
      <p:sp>
        <p:nvSpPr>
          <p:cNvPr id="37" name="TextBox 36">
            <a:extLst>
              <a:ext uri="{FF2B5EF4-FFF2-40B4-BE49-F238E27FC236}">
                <a16:creationId xmlns:a16="http://schemas.microsoft.com/office/drawing/2014/main" id="{AA16DE79-591C-43EE-9FD4-EC7B762A68AC}"/>
              </a:ext>
            </a:extLst>
          </p:cNvPr>
          <p:cNvSpPr txBox="1"/>
          <p:nvPr/>
        </p:nvSpPr>
        <p:spPr>
          <a:xfrm>
            <a:off x="4316759" y="4743620"/>
            <a:ext cx="2869571" cy="769441"/>
          </a:xfrm>
          <a:prstGeom prst="rect">
            <a:avLst/>
          </a:prstGeom>
          <a:noFill/>
        </p:spPr>
        <p:txBody>
          <a:bodyPr wrap="square" rtlCol="0">
            <a:spAutoFit/>
          </a:bodyPr>
          <a:lstStyle/>
          <a:p>
            <a:r>
              <a:rPr lang="en-GB" sz="2200"/>
              <a:t>Something arising in consequence of</a:t>
            </a:r>
          </a:p>
        </p:txBody>
      </p:sp>
      <p:sp>
        <p:nvSpPr>
          <p:cNvPr id="38" name="TextBox 37">
            <a:extLst>
              <a:ext uri="{FF2B5EF4-FFF2-40B4-BE49-F238E27FC236}">
                <a16:creationId xmlns:a16="http://schemas.microsoft.com/office/drawing/2014/main" id="{D7608456-834B-4F71-8C56-A27F70DB0A9D}"/>
              </a:ext>
            </a:extLst>
          </p:cNvPr>
          <p:cNvSpPr txBox="1"/>
          <p:nvPr/>
        </p:nvSpPr>
        <p:spPr>
          <a:xfrm>
            <a:off x="1062088" y="4817841"/>
            <a:ext cx="1951347" cy="430887"/>
          </a:xfrm>
          <a:prstGeom prst="rect">
            <a:avLst/>
          </a:prstGeom>
          <a:noFill/>
        </p:spPr>
        <p:txBody>
          <a:bodyPr wrap="square" rtlCol="0">
            <a:spAutoFit/>
          </a:bodyPr>
          <a:lstStyle/>
          <a:p>
            <a:r>
              <a:rPr lang="en-GB" sz="2200"/>
              <a:t>A disability</a:t>
            </a:r>
          </a:p>
        </p:txBody>
      </p:sp>
    </p:spTree>
    <p:extLst>
      <p:ext uri="{BB962C8B-B14F-4D97-AF65-F5344CB8AC3E}">
        <p14:creationId xmlns:p14="http://schemas.microsoft.com/office/powerpoint/2010/main" val="225165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6"/>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3"/>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7"/>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31"/>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8"/>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36" grpId="0"/>
      <p:bldP spid="37" grpId="0"/>
      <p:bldP spid="38" grpId="0"/>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5C8E2-8BAC-4FDA-8D9F-2628868E23A8}"/>
              </a:ext>
            </a:extLst>
          </p:cNvPr>
          <p:cNvSpPr>
            <a:spLocks noGrp="1"/>
          </p:cNvSpPr>
          <p:nvPr>
            <p:ph type="title"/>
          </p:nvPr>
        </p:nvSpPr>
        <p:spPr>
          <a:xfrm>
            <a:off x="986912" y="335858"/>
            <a:ext cx="7760988" cy="1653210"/>
          </a:xfrm>
        </p:spPr>
        <p:txBody>
          <a:bodyPr/>
          <a:lstStyle/>
          <a:p>
            <a:r>
              <a:rPr lang="en-GB" i="1">
                <a:solidFill>
                  <a:schemeClr val="accent5"/>
                </a:solidFill>
              </a:rPr>
              <a:t>Case study answer</a:t>
            </a:r>
          </a:p>
        </p:txBody>
      </p:sp>
      <p:sp>
        <p:nvSpPr>
          <p:cNvPr id="3" name="Content Placeholder 2">
            <a:extLst>
              <a:ext uri="{FF2B5EF4-FFF2-40B4-BE49-F238E27FC236}">
                <a16:creationId xmlns:a16="http://schemas.microsoft.com/office/drawing/2014/main" id="{E0CF9959-2B26-4C83-B92F-B2D5BACE4F1E}"/>
              </a:ext>
            </a:extLst>
          </p:cNvPr>
          <p:cNvSpPr>
            <a:spLocks noGrp="1"/>
          </p:cNvSpPr>
          <p:nvPr>
            <p:ph idx="1"/>
          </p:nvPr>
        </p:nvSpPr>
        <p:spPr>
          <a:xfrm>
            <a:off x="986912" y="2482886"/>
            <a:ext cx="7760988" cy="3139136"/>
          </a:xfrm>
        </p:spPr>
        <p:txBody>
          <a:bodyPr/>
          <a:lstStyle/>
          <a:p>
            <a:r>
              <a:rPr lang="en-GB" i="1"/>
              <a:t>Discrimination arising in consequence of disability claim succeeds</a:t>
            </a:r>
            <a:br>
              <a:rPr lang="en-GB" i="1"/>
            </a:br>
            <a:br>
              <a:rPr lang="en-GB" i="1"/>
            </a:br>
            <a:endParaRPr lang="en-GB" i="1"/>
          </a:p>
          <a:p>
            <a:pPr marL="0" indent="0">
              <a:buNone/>
            </a:pPr>
            <a:r>
              <a:rPr lang="en-GB" sz="2400">
                <a:hlinkClick r:id="rId3"/>
              </a:rPr>
              <a:t>https://assets.publishing.service.gov.uk/media/596cd9c340f0b60a440001cb/Land_Registry_v_Ms_E_Houghton_and_Others_UKEAT_0149_14_BA.pdf</a:t>
            </a:r>
            <a:r>
              <a:rPr lang="en-GB" sz="2400"/>
              <a:t> </a:t>
            </a:r>
          </a:p>
        </p:txBody>
      </p:sp>
    </p:spTree>
    <p:extLst>
      <p:ext uri="{BB962C8B-B14F-4D97-AF65-F5344CB8AC3E}">
        <p14:creationId xmlns:p14="http://schemas.microsoft.com/office/powerpoint/2010/main" val="31669725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C420B-CE96-405B-B52E-8976F4A3A3E0}"/>
              </a:ext>
            </a:extLst>
          </p:cNvPr>
          <p:cNvSpPr>
            <a:spLocks noGrp="1"/>
          </p:cNvSpPr>
          <p:nvPr>
            <p:ph type="title"/>
          </p:nvPr>
        </p:nvSpPr>
        <p:spPr>
          <a:xfrm>
            <a:off x="646288" y="150200"/>
            <a:ext cx="7760988" cy="907636"/>
          </a:xfrm>
        </p:spPr>
        <p:txBody>
          <a:bodyPr/>
          <a:lstStyle/>
          <a:p>
            <a:r>
              <a:rPr lang="en-GB"/>
              <a:t>Discrimination in pay</a:t>
            </a:r>
          </a:p>
        </p:txBody>
      </p:sp>
      <p:sp>
        <p:nvSpPr>
          <p:cNvPr id="3" name="Content Placeholder 2">
            <a:extLst>
              <a:ext uri="{FF2B5EF4-FFF2-40B4-BE49-F238E27FC236}">
                <a16:creationId xmlns:a16="http://schemas.microsoft.com/office/drawing/2014/main" id="{2206AA37-3F56-4385-937E-C7030D4C44F8}"/>
              </a:ext>
            </a:extLst>
          </p:cNvPr>
          <p:cNvSpPr>
            <a:spLocks noGrp="1"/>
          </p:cNvSpPr>
          <p:nvPr>
            <p:ph idx="1"/>
          </p:nvPr>
        </p:nvSpPr>
        <p:spPr>
          <a:xfrm>
            <a:off x="202536" y="1551454"/>
            <a:ext cx="8529087" cy="5285568"/>
          </a:xfrm>
        </p:spPr>
        <p:txBody>
          <a:bodyPr>
            <a:normAutofit/>
          </a:bodyPr>
          <a:lstStyle/>
          <a:p>
            <a:r>
              <a:rPr lang="en-GB"/>
              <a:t>Equal pay (EA 2010)</a:t>
            </a:r>
          </a:p>
          <a:p>
            <a:pPr lvl="1" fontAlgn="base"/>
            <a:r>
              <a:rPr lang="en-GB"/>
              <a:t>Like work</a:t>
            </a:r>
            <a:r>
              <a:rPr lang="en-US"/>
              <a:t>​</a:t>
            </a:r>
          </a:p>
          <a:p>
            <a:pPr lvl="1" fontAlgn="base"/>
            <a:r>
              <a:rPr lang="en-GB"/>
              <a:t>Work rated as equivalent</a:t>
            </a:r>
            <a:r>
              <a:rPr lang="en-US"/>
              <a:t>​</a:t>
            </a:r>
          </a:p>
          <a:p>
            <a:pPr lvl="1" fontAlgn="base"/>
            <a:r>
              <a:rPr lang="en-GB"/>
              <a:t>Work of equal value</a:t>
            </a:r>
            <a:r>
              <a:rPr lang="en-US"/>
              <a:t>​</a:t>
            </a:r>
          </a:p>
          <a:p>
            <a:pPr lvl="1" fontAlgn="base"/>
            <a:r>
              <a:rPr lang="en-GB"/>
              <a:t>Covers all contractual terms</a:t>
            </a:r>
            <a:endParaRPr lang="en-US"/>
          </a:p>
          <a:p>
            <a:r>
              <a:rPr lang="en-GB"/>
              <a:t>Gender Pay Gap Regulations (2017)</a:t>
            </a:r>
          </a:p>
          <a:p>
            <a:pPr lvl="2"/>
            <a:r>
              <a:rPr lang="en-GB" sz="2400"/>
              <a:t>Mean &amp; median pay gap between men and women</a:t>
            </a:r>
          </a:p>
          <a:p>
            <a:pPr lvl="2"/>
            <a:r>
              <a:rPr lang="en-GB" sz="2400"/>
              <a:t>Also: differences in % receiving bonus pay; bonus pay gap; % of men and women in each pay quartile</a:t>
            </a:r>
          </a:p>
          <a:p>
            <a:pPr lvl="1"/>
            <a:r>
              <a:rPr lang="en-GB"/>
              <a:t>Key point: GPG is </a:t>
            </a:r>
            <a:r>
              <a:rPr lang="en-GB" b="1"/>
              <a:t>not</a:t>
            </a:r>
            <a:r>
              <a:rPr lang="en-GB"/>
              <a:t> the same as equal pay</a:t>
            </a:r>
          </a:p>
          <a:p>
            <a:pPr lvl="1"/>
            <a:endParaRPr lang="en-GB"/>
          </a:p>
          <a:p>
            <a:endParaRPr lang="en-GB"/>
          </a:p>
        </p:txBody>
      </p:sp>
    </p:spTree>
    <p:extLst>
      <p:ext uri="{BB962C8B-B14F-4D97-AF65-F5344CB8AC3E}">
        <p14:creationId xmlns:p14="http://schemas.microsoft.com/office/powerpoint/2010/main" val="23637093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63501-8CF4-493B-8310-3930EB872010}"/>
              </a:ext>
            </a:extLst>
          </p:cNvPr>
          <p:cNvSpPr>
            <a:spLocks noGrp="1"/>
          </p:cNvSpPr>
          <p:nvPr>
            <p:ph type="title"/>
          </p:nvPr>
        </p:nvSpPr>
        <p:spPr>
          <a:xfrm>
            <a:off x="1475523" y="894271"/>
            <a:ext cx="7760988" cy="1253280"/>
          </a:xfrm>
        </p:spPr>
        <p:txBody>
          <a:bodyPr/>
          <a:lstStyle/>
          <a:p>
            <a:r>
              <a:rPr lang="en-GB">
                <a:solidFill>
                  <a:srgbClr val="008476"/>
                </a:solidFill>
              </a:rPr>
              <a:t>Prospect equal pay cases</a:t>
            </a:r>
          </a:p>
        </p:txBody>
      </p:sp>
      <p:pic>
        <p:nvPicPr>
          <p:cNvPr id="5" name="Picture 2">
            <a:extLst>
              <a:ext uri="{FF2B5EF4-FFF2-40B4-BE49-F238E27FC236}">
                <a16:creationId xmlns:a16="http://schemas.microsoft.com/office/drawing/2014/main" id="{EC7D6411-04B9-43E9-BDFB-0164C5E17F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76936">
            <a:off x="7247940" y="4353544"/>
            <a:ext cx="2852737" cy="239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a:extLst>
              <a:ext uri="{FF2B5EF4-FFF2-40B4-BE49-F238E27FC236}">
                <a16:creationId xmlns:a16="http://schemas.microsoft.com/office/drawing/2014/main" id="{08342460-A0B4-493E-A5C6-676B6ABE01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42560">
            <a:off x="3424029" y="2402880"/>
            <a:ext cx="3863975" cy="2493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a:extLst>
              <a:ext uri="{FF2B5EF4-FFF2-40B4-BE49-F238E27FC236}">
                <a16:creationId xmlns:a16="http://schemas.microsoft.com/office/drawing/2014/main" id="{19168F38-B750-464C-BD3A-06A571D7AC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29377">
            <a:off x="8013215" y="2147551"/>
            <a:ext cx="3589011" cy="2205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Content Placeholder 8">
            <a:extLst>
              <a:ext uri="{FF2B5EF4-FFF2-40B4-BE49-F238E27FC236}">
                <a16:creationId xmlns:a16="http://schemas.microsoft.com/office/drawing/2014/main" id="{63E63862-7872-427F-A877-7AFA2EDD0D4F}"/>
              </a:ext>
            </a:extLst>
          </p:cNvPr>
          <p:cNvPicPr>
            <a:picLocks noGrp="1" noChangeAspect="1"/>
          </p:cNvPicPr>
          <p:nvPr>
            <p:ph idx="1"/>
          </p:nvPr>
        </p:nvPicPr>
        <p:blipFill>
          <a:blip r:embed="rId6"/>
          <a:stretch>
            <a:fillRect/>
          </a:stretch>
        </p:blipFill>
        <p:spPr>
          <a:xfrm rot="576647">
            <a:off x="889145" y="2353844"/>
            <a:ext cx="2356443" cy="3525815"/>
          </a:xfrm>
          <a:prstGeom prst="rect">
            <a:avLst/>
          </a:prstGeom>
        </p:spPr>
      </p:pic>
    </p:spTree>
    <p:extLst>
      <p:ext uri="{BB962C8B-B14F-4D97-AF65-F5344CB8AC3E}">
        <p14:creationId xmlns:p14="http://schemas.microsoft.com/office/powerpoint/2010/main" val="3192992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C590A-2DD1-464A-8485-8DE82F866B43}"/>
              </a:ext>
            </a:extLst>
          </p:cNvPr>
          <p:cNvSpPr>
            <a:spLocks noGrp="1"/>
          </p:cNvSpPr>
          <p:nvPr>
            <p:ph type="title"/>
          </p:nvPr>
        </p:nvSpPr>
        <p:spPr/>
        <p:txBody>
          <a:bodyPr>
            <a:normAutofit/>
          </a:bodyPr>
          <a:lstStyle/>
          <a:p>
            <a:r>
              <a:rPr lang="en-GB">
                <a:solidFill>
                  <a:srgbClr val="008476"/>
                </a:solidFill>
              </a:rPr>
              <a:t>Is there an equal pay case?</a:t>
            </a:r>
            <a:br>
              <a:rPr lang="en-GB">
                <a:solidFill>
                  <a:srgbClr val="008476"/>
                </a:solidFill>
              </a:rPr>
            </a:br>
            <a:endParaRPr lang="en-GB">
              <a:solidFill>
                <a:srgbClr val="008476"/>
              </a:solidFill>
            </a:endParaRPr>
          </a:p>
        </p:txBody>
      </p:sp>
      <p:sp>
        <p:nvSpPr>
          <p:cNvPr id="3" name="Content Placeholder 2">
            <a:extLst>
              <a:ext uri="{FF2B5EF4-FFF2-40B4-BE49-F238E27FC236}">
                <a16:creationId xmlns:a16="http://schemas.microsoft.com/office/drawing/2014/main" id="{E8FA71FD-305D-41D4-8550-C1F26DD6D5A1}"/>
              </a:ext>
            </a:extLst>
          </p:cNvPr>
          <p:cNvSpPr>
            <a:spLocks noGrp="1"/>
          </p:cNvSpPr>
          <p:nvPr>
            <p:ph idx="1"/>
          </p:nvPr>
        </p:nvSpPr>
        <p:spPr/>
        <p:txBody>
          <a:bodyPr/>
          <a:lstStyle/>
          <a:p>
            <a:r>
              <a:rPr lang="en-GB"/>
              <a:t>What might be causing unequal pay &amp; what would you look for in the pay structure?</a:t>
            </a:r>
          </a:p>
          <a:p>
            <a:endParaRPr lang="en-GB"/>
          </a:p>
          <a:p>
            <a:endParaRPr lang="en-GB"/>
          </a:p>
          <a:p>
            <a:r>
              <a:rPr lang="en-GB" sz="2000"/>
              <a:t>Equal pay - a union perspective</a:t>
            </a:r>
          </a:p>
          <a:p>
            <a:r>
              <a:rPr lang="en-GB" sz="2000"/>
              <a:t>library.prospect.org.uk/download/2019/00834  </a:t>
            </a:r>
          </a:p>
          <a:p>
            <a:endParaRPr lang="en-GB" sz="2000"/>
          </a:p>
        </p:txBody>
      </p:sp>
    </p:spTree>
    <p:extLst>
      <p:ext uri="{BB962C8B-B14F-4D97-AF65-F5344CB8AC3E}">
        <p14:creationId xmlns:p14="http://schemas.microsoft.com/office/powerpoint/2010/main" val="3722405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B40FE3-58E3-4FC4-80B1-B1E5B27D621C}"/>
              </a:ext>
            </a:extLst>
          </p:cNvPr>
          <p:cNvSpPr>
            <a:spLocks noGrp="1"/>
          </p:cNvSpPr>
          <p:nvPr>
            <p:ph idx="1"/>
          </p:nvPr>
        </p:nvSpPr>
        <p:spPr>
          <a:xfrm>
            <a:off x="365109" y="1560576"/>
            <a:ext cx="9876916" cy="4554874"/>
          </a:xfrm>
        </p:spPr>
        <p:txBody>
          <a:bodyPr>
            <a:normAutofit fontScale="92500" lnSpcReduction="10000"/>
          </a:bodyPr>
          <a:lstStyle/>
          <a:p>
            <a:pPr>
              <a:lnSpc>
                <a:spcPct val="120000"/>
              </a:lnSpc>
              <a:spcBef>
                <a:spcPts val="0"/>
              </a:spcBef>
            </a:pPr>
            <a:r>
              <a:rPr lang="en-GB" sz="1800"/>
              <a:t>There are many indicators to an equal pay problem. Some points to watch for:  </a:t>
            </a:r>
          </a:p>
          <a:p>
            <a:pPr lvl="1">
              <a:lnSpc>
                <a:spcPct val="120000"/>
              </a:lnSpc>
              <a:spcBef>
                <a:spcPts val="0"/>
              </a:spcBef>
            </a:pPr>
            <a:r>
              <a:rPr lang="en-GB" sz="1800"/>
              <a:t>Opaque pay structures</a:t>
            </a:r>
          </a:p>
          <a:p>
            <a:pPr lvl="1">
              <a:lnSpc>
                <a:spcPct val="120000"/>
              </a:lnSpc>
              <a:spcBef>
                <a:spcPts val="0"/>
              </a:spcBef>
            </a:pPr>
            <a:r>
              <a:rPr lang="en-GB" sz="1800"/>
              <a:t>Long pay bands</a:t>
            </a:r>
          </a:p>
          <a:p>
            <a:pPr lvl="1">
              <a:lnSpc>
                <a:spcPct val="120000"/>
              </a:lnSpc>
              <a:spcBef>
                <a:spcPts val="0"/>
              </a:spcBef>
            </a:pPr>
            <a:r>
              <a:rPr lang="en-GB" sz="1800"/>
              <a:t>Discretionary elements of pay</a:t>
            </a:r>
          </a:p>
          <a:p>
            <a:pPr lvl="1">
              <a:lnSpc>
                <a:spcPct val="120000"/>
              </a:lnSpc>
              <a:spcBef>
                <a:spcPts val="0"/>
              </a:spcBef>
            </a:pPr>
            <a:r>
              <a:rPr lang="en-GB" sz="1800"/>
              <a:t>Impact of performance pay</a:t>
            </a:r>
          </a:p>
          <a:p>
            <a:pPr lvl="1">
              <a:lnSpc>
                <a:spcPct val="120000"/>
              </a:lnSpc>
              <a:spcBef>
                <a:spcPts val="0"/>
              </a:spcBef>
            </a:pPr>
            <a:r>
              <a:rPr lang="en-GB" sz="1800"/>
              <a:t>Historically male dominated jobs or specialisms</a:t>
            </a:r>
          </a:p>
          <a:p>
            <a:pPr lvl="1">
              <a:lnSpc>
                <a:spcPct val="120000"/>
              </a:lnSpc>
              <a:spcBef>
                <a:spcPts val="0"/>
              </a:spcBef>
            </a:pPr>
            <a:r>
              <a:rPr lang="en-GB" sz="1800"/>
              <a:t>Gender segregation of roles </a:t>
            </a:r>
          </a:p>
          <a:p>
            <a:pPr lvl="1">
              <a:lnSpc>
                <a:spcPct val="120000"/>
              </a:lnSpc>
              <a:spcBef>
                <a:spcPts val="0"/>
              </a:spcBef>
            </a:pPr>
            <a:r>
              <a:rPr lang="en-GB" sz="1800"/>
              <a:t>A lack of robust job evaluation </a:t>
            </a:r>
          </a:p>
          <a:p>
            <a:pPr lvl="1">
              <a:lnSpc>
                <a:spcPct val="120000"/>
              </a:lnSpc>
              <a:spcBef>
                <a:spcPts val="0"/>
              </a:spcBef>
            </a:pPr>
            <a:r>
              <a:rPr lang="en-GB" sz="1800"/>
              <a:t>Individual contracts </a:t>
            </a:r>
          </a:p>
          <a:p>
            <a:pPr lvl="1">
              <a:lnSpc>
                <a:spcPct val="120000"/>
              </a:lnSpc>
              <a:spcBef>
                <a:spcPts val="0"/>
              </a:spcBef>
            </a:pPr>
            <a:r>
              <a:rPr lang="en-GB" sz="1800"/>
              <a:t>Differences in average pay &amp; by quartiles in pay bands </a:t>
            </a:r>
          </a:p>
          <a:p>
            <a:pPr lvl="1">
              <a:lnSpc>
                <a:spcPct val="120000"/>
              </a:lnSpc>
              <a:spcBef>
                <a:spcPts val="0"/>
              </a:spcBef>
            </a:pPr>
            <a:r>
              <a:rPr lang="en-GB" sz="1800"/>
              <a:t>Clustering by gender at one end of pay scale </a:t>
            </a:r>
          </a:p>
          <a:p>
            <a:pPr lvl="1">
              <a:lnSpc>
                <a:spcPct val="120000"/>
              </a:lnSpc>
              <a:spcBef>
                <a:spcPts val="0"/>
              </a:spcBef>
            </a:pPr>
            <a:r>
              <a:rPr lang="en-GB" sz="1800"/>
              <a:t>Impact on part time or a-typical workers </a:t>
            </a:r>
          </a:p>
          <a:p>
            <a:pPr lvl="1">
              <a:lnSpc>
                <a:spcPct val="120000"/>
              </a:lnSpc>
              <a:spcBef>
                <a:spcPts val="0"/>
              </a:spcBef>
            </a:pPr>
            <a:r>
              <a:rPr lang="en-GB" sz="1800"/>
              <a:t>Check for impact on BAME and disabled workers too</a:t>
            </a:r>
          </a:p>
          <a:p>
            <a:pPr lvl="1">
              <a:lnSpc>
                <a:spcPct val="120000"/>
              </a:lnSpc>
              <a:spcBef>
                <a:spcPts val="0"/>
              </a:spcBef>
            </a:pPr>
            <a:endParaRPr lang="en-GB" sz="1200"/>
          </a:p>
          <a:p>
            <a:pPr marL="0" indent="0">
              <a:buNone/>
            </a:pPr>
            <a:r>
              <a:rPr lang="en-GB" sz="1600"/>
              <a:t>See our newsletter at : Equal pay - a union perspective  library.prospect.org.uk/download/2019/00834  </a:t>
            </a:r>
          </a:p>
        </p:txBody>
      </p:sp>
    </p:spTree>
    <p:extLst>
      <p:ext uri="{BB962C8B-B14F-4D97-AF65-F5344CB8AC3E}">
        <p14:creationId xmlns:p14="http://schemas.microsoft.com/office/powerpoint/2010/main" val="41755916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570FF-AB62-4C05-9F40-81641BE9BE09}"/>
              </a:ext>
            </a:extLst>
          </p:cNvPr>
          <p:cNvSpPr>
            <a:spLocks noGrp="1"/>
          </p:cNvSpPr>
          <p:nvPr>
            <p:ph type="title"/>
          </p:nvPr>
        </p:nvSpPr>
        <p:spPr>
          <a:xfrm>
            <a:off x="850490" y="547030"/>
            <a:ext cx="7760988" cy="1112949"/>
          </a:xfrm>
        </p:spPr>
        <p:txBody>
          <a:bodyPr>
            <a:normAutofit/>
          </a:bodyPr>
          <a:lstStyle/>
          <a:p>
            <a:r>
              <a:rPr lang="en-GB" dirty="0">
                <a:solidFill>
                  <a:srgbClr val="008476"/>
                </a:solidFill>
              </a:rPr>
              <a:t>Time Limits</a:t>
            </a:r>
          </a:p>
        </p:txBody>
      </p:sp>
      <p:sp>
        <p:nvSpPr>
          <p:cNvPr id="3" name="Content Placeholder 2">
            <a:extLst>
              <a:ext uri="{FF2B5EF4-FFF2-40B4-BE49-F238E27FC236}">
                <a16:creationId xmlns:a16="http://schemas.microsoft.com/office/drawing/2014/main" id="{8181D8E7-3B1C-4DA5-AF91-BB9BC66A1B06}"/>
              </a:ext>
            </a:extLst>
          </p:cNvPr>
          <p:cNvSpPr>
            <a:spLocks noGrp="1"/>
          </p:cNvSpPr>
          <p:nvPr>
            <p:ph idx="1"/>
          </p:nvPr>
        </p:nvSpPr>
        <p:spPr>
          <a:xfrm>
            <a:off x="682906" y="2230244"/>
            <a:ext cx="8553606" cy="3939062"/>
          </a:xfrm>
        </p:spPr>
        <p:txBody>
          <a:bodyPr>
            <a:normAutofit fontScale="85000" lnSpcReduction="10000"/>
          </a:bodyPr>
          <a:lstStyle/>
          <a:p>
            <a:r>
              <a:rPr lang="en-GB" dirty="0"/>
              <a:t>Ensure a grievance (or appeal) is presented (but this does not extend the time limit)</a:t>
            </a:r>
          </a:p>
          <a:p>
            <a:r>
              <a:rPr lang="en-GB" dirty="0"/>
              <a:t>Strict time limits for bringing a claim to the Employment Tribunal</a:t>
            </a:r>
          </a:p>
          <a:p>
            <a:r>
              <a:rPr lang="en-GB" b="1" dirty="0"/>
              <a:t>Most claims 3 months from date of incident giving rise to the claim. </a:t>
            </a:r>
            <a:r>
              <a:rPr lang="en-GB" b="1" i="1" dirty="0"/>
              <a:t>Will increase to 6 months in October</a:t>
            </a:r>
          </a:p>
          <a:p>
            <a:r>
              <a:rPr lang="en-GB" dirty="0"/>
              <a:t>Equal pay – 6 months from the end of the contract being complained of </a:t>
            </a:r>
          </a:p>
          <a:p>
            <a:r>
              <a:rPr lang="en-GB" dirty="0"/>
              <a:t>All claims must be presented to ACAS for Early Conciliation before presenting to the tribunal</a:t>
            </a:r>
          </a:p>
          <a:p>
            <a:endParaRPr lang="en-GB" dirty="0"/>
          </a:p>
          <a:p>
            <a:endParaRPr lang="en-GB" dirty="0"/>
          </a:p>
        </p:txBody>
      </p:sp>
    </p:spTree>
    <p:extLst>
      <p:ext uri="{BB962C8B-B14F-4D97-AF65-F5344CB8AC3E}">
        <p14:creationId xmlns:p14="http://schemas.microsoft.com/office/powerpoint/2010/main" val="7105972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5D238-7917-40E3-BC59-80C21AA0D921}"/>
              </a:ext>
            </a:extLst>
          </p:cNvPr>
          <p:cNvSpPr>
            <a:spLocks noGrp="1"/>
          </p:cNvSpPr>
          <p:nvPr>
            <p:ph type="title"/>
          </p:nvPr>
        </p:nvSpPr>
        <p:spPr>
          <a:xfrm>
            <a:off x="724866" y="757033"/>
            <a:ext cx="7760988" cy="587829"/>
          </a:xfrm>
        </p:spPr>
        <p:txBody>
          <a:bodyPr>
            <a:normAutofit fontScale="90000"/>
          </a:bodyPr>
          <a:lstStyle/>
          <a:p>
            <a:r>
              <a:rPr lang="en-GB" sz="3200"/>
              <a:t>Quiz: test your understanding</a:t>
            </a:r>
            <a:br>
              <a:rPr lang="en-GB" sz="3200"/>
            </a:br>
            <a:endParaRPr lang="en-GB" sz="3200"/>
          </a:p>
        </p:txBody>
      </p:sp>
      <p:sp>
        <p:nvSpPr>
          <p:cNvPr id="3" name="Content Placeholder 2">
            <a:extLst>
              <a:ext uri="{FF2B5EF4-FFF2-40B4-BE49-F238E27FC236}">
                <a16:creationId xmlns:a16="http://schemas.microsoft.com/office/drawing/2014/main" id="{5429F904-F3BD-41AA-A8BA-A11D055553CB}"/>
              </a:ext>
            </a:extLst>
          </p:cNvPr>
          <p:cNvSpPr>
            <a:spLocks noGrp="1"/>
          </p:cNvSpPr>
          <p:nvPr>
            <p:ph idx="1"/>
          </p:nvPr>
        </p:nvSpPr>
        <p:spPr>
          <a:xfrm>
            <a:off x="471973" y="1151596"/>
            <a:ext cx="10652261" cy="4949371"/>
          </a:xfrm>
        </p:spPr>
        <p:txBody>
          <a:bodyPr>
            <a:normAutofit lnSpcReduction="10000"/>
          </a:bodyPr>
          <a:lstStyle/>
          <a:p>
            <a:pPr marL="514350" indent="-514350">
              <a:buFont typeface="+mj-lt"/>
              <a:buAutoNum type="arabicPeriod"/>
            </a:pPr>
            <a:r>
              <a:rPr lang="en-GB" sz="2600"/>
              <a:t>Which protected characteristic is missing? </a:t>
            </a:r>
          </a:p>
          <a:p>
            <a:pPr lvl="1" indent="-342900"/>
            <a:r>
              <a:rPr lang="en-GB" sz="2600"/>
              <a:t>Age; Sex; Gender reassignment; Marriage/civil partnership; Pregnancy &amp; maternity; Race; Religion or belief; Sexual orientation</a:t>
            </a:r>
          </a:p>
          <a:p>
            <a:pPr marL="514350" indent="-514350">
              <a:buFont typeface="+mj-lt"/>
              <a:buAutoNum type="arabicPeriod"/>
            </a:pPr>
            <a:r>
              <a:rPr lang="en-GB" sz="2600"/>
              <a:t>Equal pay and the gender pay gap are the same thing – true/false?</a:t>
            </a:r>
          </a:p>
          <a:p>
            <a:pPr marL="514350" indent="-514350">
              <a:buFont typeface="+mj-lt"/>
              <a:buAutoNum type="arabicPeriod"/>
            </a:pPr>
            <a:r>
              <a:rPr lang="en-GB" sz="2600"/>
              <a:t>The provisions of the Equality Act apply to workers – true/false?</a:t>
            </a:r>
          </a:p>
          <a:p>
            <a:pPr marL="514350" indent="-514350">
              <a:buFont typeface="+mj-lt"/>
              <a:buAutoNum type="arabicPeriod"/>
            </a:pPr>
            <a:r>
              <a:rPr lang="en-GB" sz="2600"/>
              <a:t>Employers are liable for unlawful behaviour by an employee unless they have taken “all reasonable steps” taken to prevent it – true/false?</a:t>
            </a:r>
          </a:p>
          <a:p>
            <a:pPr marL="514350" indent="-514350">
              <a:buFont typeface="+mj-lt"/>
              <a:buAutoNum type="arabicPeriod"/>
            </a:pPr>
            <a:r>
              <a:rPr lang="en-GB" sz="2600"/>
              <a:t>Direct discrimination is always unlawful – true/false?</a:t>
            </a:r>
          </a:p>
          <a:p>
            <a:pPr marL="514350" indent="-514350">
              <a:buFont typeface="+mj-lt"/>
              <a:buAutoNum type="arabicPeriod"/>
            </a:pPr>
            <a:r>
              <a:rPr lang="en-GB" sz="2600"/>
              <a:t>Employers must make reasonable adjustments for disabled workers unless there is a cost involved – true/false?</a:t>
            </a:r>
          </a:p>
          <a:p>
            <a:pPr marL="0" indent="0">
              <a:buNone/>
            </a:pPr>
            <a:endParaRPr lang="en-GB"/>
          </a:p>
          <a:p>
            <a:pPr marL="514350" indent="-514350">
              <a:buFont typeface="+mj-lt"/>
              <a:buAutoNum type="arabicPeriod"/>
            </a:pPr>
            <a:endParaRPr lang="en-GB"/>
          </a:p>
          <a:p>
            <a:pPr marL="514350" indent="-514350">
              <a:buFont typeface="+mj-lt"/>
              <a:buAutoNum type="arabicPeriod"/>
            </a:pPr>
            <a:endParaRPr lang="en-GB"/>
          </a:p>
        </p:txBody>
      </p:sp>
    </p:spTree>
    <p:extLst>
      <p:ext uri="{BB962C8B-B14F-4D97-AF65-F5344CB8AC3E}">
        <p14:creationId xmlns:p14="http://schemas.microsoft.com/office/powerpoint/2010/main" val="843609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449C3-0113-4476-A52E-8E7A78D527A7}"/>
              </a:ext>
            </a:extLst>
          </p:cNvPr>
          <p:cNvSpPr>
            <a:spLocks noGrp="1"/>
          </p:cNvSpPr>
          <p:nvPr>
            <p:ph type="title"/>
          </p:nvPr>
        </p:nvSpPr>
        <p:spPr>
          <a:xfrm>
            <a:off x="576476" y="317240"/>
            <a:ext cx="7760988" cy="1604865"/>
          </a:xfrm>
        </p:spPr>
        <p:txBody>
          <a:bodyPr/>
          <a:lstStyle/>
          <a:p>
            <a:r>
              <a:rPr lang="en-GB">
                <a:latin typeface="+mj-lt"/>
              </a:rPr>
              <a:t>A note on language</a:t>
            </a:r>
          </a:p>
        </p:txBody>
      </p:sp>
      <p:sp>
        <p:nvSpPr>
          <p:cNvPr id="3" name="Content Placeholder 2">
            <a:extLst>
              <a:ext uri="{FF2B5EF4-FFF2-40B4-BE49-F238E27FC236}">
                <a16:creationId xmlns:a16="http://schemas.microsoft.com/office/drawing/2014/main" id="{51224FF5-2971-4CB8-9984-20F15F1CA58D}"/>
              </a:ext>
            </a:extLst>
          </p:cNvPr>
          <p:cNvSpPr>
            <a:spLocks noGrp="1"/>
          </p:cNvSpPr>
          <p:nvPr>
            <p:ph idx="1"/>
          </p:nvPr>
        </p:nvSpPr>
        <p:spPr>
          <a:xfrm>
            <a:off x="576476" y="2606512"/>
            <a:ext cx="8429584" cy="2710739"/>
          </a:xfrm>
        </p:spPr>
        <p:txBody>
          <a:bodyPr>
            <a:normAutofit/>
          </a:bodyPr>
          <a:lstStyle/>
          <a:p>
            <a:r>
              <a:rPr lang="en-GB" dirty="0">
                <a:latin typeface="+mj-lt"/>
              </a:rPr>
              <a:t>Sensitivity to language use is critical</a:t>
            </a:r>
          </a:p>
          <a:p>
            <a:r>
              <a:rPr lang="en-GB" dirty="0">
                <a:latin typeface="+mj-lt"/>
              </a:rPr>
              <a:t>Think about inclusivity of language you use</a:t>
            </a:r>
          </a:p>
          <a:p>
            <a:r>
              <a:rPr lang="en-GB" dirty="0">
                <a:latin typeface="+mj-lt"/>
              </a:rPr>
              <a:t>Be prepared to listen and learn…</a:t>
            </a:r>
          </a:p>
          <a:p>
            <a:r>
              <a:rPr lang="en-GB" dirty="0">
                <a:latin typeface="+mj-lt"/>
              </a:rPr>
              <a:t>…but don’t let language be a barrier, ok to make mistakes</a:t>
            </a:r>
          </a:p>
          <a:p>
            <a:pPr marL="0" indent="0">
              <a:buNone/>
            </a:pPr>
            <a:endParaRPr lang="en-GB" dirty="0"/>
          </a:p>
        </p:txBody>
      </p:sp>
    </p:spTree>
    <p:extLst>
      <p:ext uri="{BB962C8B-B14F-4D97-AF65-F5344CB8AC3E}">
        <p14:creationId xmlns:p14="http://schemas.microsoft.com/office/powerpoint/2010/main" val="42584325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1F65A7-5784-4C8F-A021-BF024456FFB5}"/>
              </a:ext>
            </a:extLst>
          </p:cNvPr>
          <p:cNvSpPr>
            <a:spLocks noGrp="1"/>
          </p:cNvSpPr>
          <p:nvPr>
            <p:ph type="ctrTitle"/>
          </p:nvPr>
        </p:nvSpPr>
        <p:spPr>
          <a:xfrm>
            <a:off x="1205642" y="2036240"/>
            <a:ext cx="7463608" cy="2097157"/>
          </a:xfrm>
        </p:spPr>
        <p:txBody>
          <a:bodyPr/>
          <a:lstStyle/>
          <a:p>
            <a:r>
              <a:rPr lang="en-GB" dirty="0"/>
              <a:t>Part 3: </a:t>
            </a:r>
            <a:br>
              <a:rPr lang="en-GB" dirty="0"/>
            </a:br>
            <a:r>
              <a:rPr lang="en-GB" dirty="0"/>
              <a:t>Taking action in your workplace</a:t>
            </a:r>
          </a:p>
        </p:txBody>
      </p:sp>
    </p:spTree>
    <p:extLst>
      <p:ext uri="{BB962C8B-B14F-4D97-AF65-F5344CB8AC3E}">
        <p14:creationId xmlns:p14="http://schemas.microsoft.com/office/powerpoint/2010/main" val="40223747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AEDD0-82E6-43E8-87F3-FA5DDBA2FB39}"/>
              </a:ext>
            </a:extLst>
          </p:cNvPr>
          <p:cNvSpPr>
            <a:spLocks noGrp="1"/>
          </p:cNvSpPr>
          <p:nvPr>
            <p:ph type="title"/>
          </p:nvPr>
        </p:nvSpPr>
        <p:spPr>
          <a:xfrm>
            <a:off x="447913" y="121921"/>
            <a:ext cx="7760988" cy="993866"/>
          </a:xfrm>
        </p:spPr>
        <p:txBody>
          <a:bodyPr/>
          <a:lstStyle/>
          <a:p>
            <a:r>
              <a:rPr lang="en-GB"/>
              <a:t>Public Sector Equality Duty</a:t>
            </a:r>
          </a:p>
        </p:txBody>
      </p:sp>
      <p:sp>
        <p:nvSpPr>
          <p:cNvPr id="3" name="Content Placeholder 2">
            <a:extLst>
              <a:ext uri="{FF2B5EF4-FFF2-40B4-BE49-F238E27FC236}">
                <a16:creationId xmlns:a16="http://schemas.microsoft.com/office/drawing/2014/main" id="{02F71EC6-9876-4376-9D71-ECA5213244AF}"/>
              </a:ext>
            </a:extLst>
          </p:cNvPr>
          <p:cNvSpPr>
            <a:spLocks noGrp="1"/>
          </p:cNvSpPr>
          <p:nvPr>
            <p:ph idx="1"/>
          </p:nvPr>
        </p:nvSpPr>
        <p:spPr>
          <a:xfrm>
            <a:off x="341769" y="1998865"/>
            <a:ext cx="7973276" cy="5398226"/>
          </a:xfrm>
        </p:spPr>
        <p:txBody>
          <a:bodyPr>
            <a:normAutofit/>
          </a:bodyPr>
          <a:lstStyle/>
          <a:p>
            <a:r>
              <a:rPr lang="en-GB" sz="3200"/>
              <a:t>Applies to most public bodies plus some private and not-for-profits</a:t>
            </a:r>
          </a:p>
          <a:p>
            <a:r>
              <a:rPr lang="en-GB" sz="3200"/>
              <a:t>General duty:</a:t>
            </a:r>
          </a:p>
          <a:p>
            <a:pPr lvl="1"/>
            <a:r>
              <a:rPr lang="en-GB" sz="2800"/>
              <a:t>Eliminate unlawful discrimination</a:t>
            </a:r>
          </a:p>
          <a:p>
            <a:pPr lvl="1"/>
            <a:r>
              <a:rPr lang="en-GB" sz="2800"/>
              <a:t>Advance equality of opportunity</a:t>
            </a:r>
          </a:p>
          <a:p>
            <a:pPr lvl="1"/>
            <a:r>
              <a:rPr lang="en-GB" sz="2800"/>
              <a:t>Foster good relations</a:t>
            </a:r>
          </a:p>
          <a:p>
            <a:r>
              <a:rPr lang="en-GB" sz="3200"/>
              <a:t>Specific duties (vary by UK nation)</a:t>
            </a:r>
          </a:p>
          <a:p>
            <a:pPr lvl="1"/>
            <a:endParaRPr lang="en-GB" sz="2800"/>
          </a:p>
        </p:txBody>
      </p:sp>
    </p:spTree>
    <p:extLst>
      <p:ext uri="{BB962C8B-B14F-4D97-AF65-F5344CB8AC3E}">
        <p14:creationId xmlns:p14="http://schemas.microsoft.com/office/powerpoint/2010/main" val="1420511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8F6567-2943-47DD-B8CD-42FA344055DC}"/>
              </a:ext>
            </a:extLst>
          </p:cNvPr>
          <p:cNvSpPr>
            <a:spLocks noGrp="1"/>
          </p:cNvSpPr>
          <p:nvPr>
            <p:ph idx="1"/>
          </p:nvPr>
        </p:nvSpPr>
        <p:spPr>
          <a:xfrm>
            <a:off x="985106" y="1816378"/>
            <a:ext cx="8469648" cy="4216608"/>
          </a:xfrm>
        </p:spPr>
        <p:txBody>
          <a:bodyPr>
            <a:normAutofit fontScale="92500"/>
          </a:bodyPr>
          <a:lstStyle/>
          <a:p>
            <a:pPr marL="0" indent="0">
              <a:buNone/>
            </a:pPr>
            <a:r>
              <a:rPr lang="en-GB" dirty="0"/>
              <a:t>EHRC recommendations on employer good practice:</a:t>
            </a:r>
          </a:p>
          <a:p>
            <a:r>
              <a:rPr lang="en-GB" dirty="0"/>
              <a:t>Have an equality policy</a:t>
            </a:r>
          </a:p>
          <a:p>
            <a:r>
              <a:rPr lang="en-GB" dirty="0"/>
              <a:t>Show leadership on equality issues</a:t>
            </a:r>
          </a:p>
          <a:p>
            <a:r>
              <a:rPr lang="en-GB" dirty="0"/>
              <a:t>Assess the equalities impact of business changes</a:t>
            </a:r>
          </a:p>
          <a:p>
            <a:r>
              <a:rPr lang="en-GB" dirty="0"/>
              <a:t>Monitor equalities outcomes</a:t>
            </a:r>
          </a:p>
          <a:p>
            <a:r>
              <a:rPr lang="en-GB" dirty="0"/>
              <a:t>Regularly engage and consult staff on equality issues</a:t>
            </a:r>
          </a:p>
          <a:p>
            <a:r>
              <a:rPr lang="en-GB" dirty="0"/>
              <a:t>Provide equalities training</a:t>
            </a:r>
          </a:p>
          <a:p>
            <a:r>
              <a:rPr lang="en-GB" dirty="0"/>
              <a:t>Negotiate facilities for equality reps</a:t>
            </a:r>
          </a:p>
        </p:txBody>
      </p:sp>
      <p:pic>
        <p:nvPicPr>
          <p:cNvPr id="7" name="Picture 6">
            <a:extLst>
              <a:ext uri="{FF2B5EF4-FFF2-40B4-BE49-F238E27FC236}">
                <a16:creationId xmlns:a16="http://schemas.microsoft.com/office/drawing/2014/main" id="{9221169F-A15A-06F1-CCCD-EE81D36F30A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30293" y="459078"/>
            <a:ext cx="3262297" cy="1161378"/>
          </a:xfrm>
          <a:prstGeom prst="rect">
            <a:avLst/>
          </a:prstGeom>
        </p:spPr>
      </p:pic>
    </p:spTree>
    <p:extLst>
      <p:ext uri="{BB962C8B-B14F-4D97-AF65-F5344CB8AC3E}">
        <p14:creationId xmlns:p14="http://schemas.microsoft.com/office/powerpoint/2010/main" val="3591436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BA2F0-DE8A-4FC1-B91A-0F716807B354}"/>
              </a:ext>
            </a:extLst>
          </p:cNvPr>
          <p:cNvSpPr>
            <a:spLocks noGrp="1"/>
          </p:cNvSpPr>
          <p:nvPr>
            <p:ph type="title"/>
          </p:nvPr>
        </p:nvSpPr>
        <p:spPr>
          <a:xfrm>
            <a:off x="136251" y="-216933"/>
            <a:ext cx="7760988" cy="1653210"/>
          </a:xfrm>
        </p:spPr>
        <p:txBody>
          <a:bodyPr>
            <a:normAutofit/>
          </a:bodyPr>
          <a:lstStyle/>
          <a:p>
            <a:r>
              <a:rPr lang="en-GB" dirty="0"/>
              <a:t>Discussion: </a:t>
            </a:r>
            <a:br>
              <a:rPr lang="en-GB" dirty="0"/>
            </a:br>
            <a:r>
              <a:rPr lang="en-GB" b="0" i="1" dirty="0"/>
              <a:t>your workplace</a:t>
            </a:r>
          </a:p>
        </p:txBody>
      </p:sp>
      <p:sp>
        <p:nvSpPr>
          <p:cNvPr id="4" name="Oval 3">
            <a:extLst>
              <a:ext uri="{FF2B5EF4-FFF2-40B4-BE49-F238E27FC236}">
                <a16:creationId xmlns:a16="http://schemas.microsoft.com/office/drawing/2014/main" id="{70CAC56E-C2DB-0E4B-D44B-D52F5A472327}"/>
              </a:ext>
            </a:extLst>
          </p:cNvPr>
          <p:cNvSpPr/>
          <p:nvPr/>
        </p:nvSpPr>
        <p:spPr>
          <a:xfrm>
            <a:off x="9206478" y="3896000"/>
            <a:ext cx="2856554" cy="185806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lt1">
                  <a:alpha val="71000"/>
                </a:schemeClr>
              </a:solidFill>
            </a:endParaRPr>
          </a:p>
        </p:txBody>
      </p:sp>
      <p:sp>
        <p:nvSpPr>
          <p:cNvPr id="8" name="TextBox 7">
            <a:extLst>
              <a:ext uri="{FF2B5EF4-FFF2-40B4-BE49-F238E27FC236}">
                <a16:creationId xmlns:a16="http://schemas.microsoft.com/office/drawing/2014/main" id="{12652CB7-9AC0-B38C-1123-4C9B6BAA409A}"/>
              </a:ext>
            </a:extLst>
          </p:cNvPr>
          <p:cNvSpPr txBox="1"/>
          <p:nvPr/>
        </p:nvSpPr>
        <p:spPr>
          <a:xfrm>
            <a:off x="9625353" y="4222824"/>
            <a:ext cx="1943098" cy="107721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en-GB" sz="3200" dirty="0">
                <a:solidFill>
                  <a:schemeClr val="bg1">
                    <a:alpha val="71000"/>
                  </a:schemeClr>
                </a:solidFill>
              </a:rPr>
              <a:t>PAY AND PENSIONS</a:t>
            </a:r>
          </a:p>
        </p:txBody>
      </p:sp>
      <p:sp>
        <p:nvSpPr>
          <p:cNvPr id="10" name="Oval 9">
            <a:extLst>
              <a:ext uri="{FF2B5EF4-FFF2-40B4-BE49-F238E27FC236}">
                <a16:creationId xmlns:a16="http://schemas.microsoft.com/office/drawing/2014/main" id="{9C332AA4-9209-15D0-42D9-FA04D67672CE}"/>
              </a:ext>
            </a:extLst>
          </p:cNvPr>
          <p:cNvSpPr/>
          <p:nvPr/>
        </p:nvSpPr>
        <p:spPr>
          <a:xfrm>
            <a:off x="9282677" y="1659858"/>
            <a:ext cx="2472680" cy="1858059"/>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solidFill>
                <a:schemeClr val="lt1">
                  <a:alpha val="71000"/>
                </a:schemeClr>
              </a:solidFill>
            </a:endParaRPr>
          </a:p>
        </p:txBody>
      </p:sp>
      <p:sp>
        <p:nvSpPr>
          <p:cNvPr id="11" name="Oval 10">
            <a:extLst>
              <a:ext uri="{FF2B5EF4-FFF2-40B4-BE49-F238E27FC236}">
                <a16:creationId xmlns:a16="http://schemas.microsoft.com/office/drawing/2014/main" id="{4D8F1F41-09BE-6D3C-74B2-092BB5198DEE}"/>
              </a:ext>
            </a:extLst>
          </p:cNvPr>
          <p:cNvSpPr/>
          <p:nvPr/>
        </p:nvSpPr>
        <p:spPr>
          <a:xfrm>
            <a:off x="6054197" y="4768096"/>
            <a:ext cx="3076575" cy="192610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solidFill>
                <a:schemeClr val="lt1">
                  <a:alpha val="71000"/>
                </a:schemeClr>
              </a:solidFill>
            </a:endParaRPr>
          </a:p>
        </p:txBody>
      </p:sp>
      <p:sp>
        <p:nvSpPr>
          <p:cNvPr id="12" name="TextBox 11">
            <a:extLst>
              <a:ext uri="{FF2B5EF4-FFF2-40B4-BE49-F238E27FC236}">
                <a16:creationId xmlns:a16="http://schemas.microsoft.com/office/drawing/2014/main" id="{F303E630-D07F-4A3A-B152-29D3393863A0}"/>
              </a:ext>
            </a:extLst>
          </p:cNvPr>
          <p:cNvSpPr txBox="1"/>
          <p:nvPr/>
        </p:nvSpPr>
        <p:spPr>
          <a:xfrm>
            <a:off x="6201837" y="5260173"/>
            <a:ext cx="2876548" cy="95410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GB" sz="2800">
                <a:solidFill>
                  <a:schemeClr val="bg1">
                    <a:alpha val="71000"/>
                  </a:schemeClr>
                </a:solidFill>
              </a:rPr>
              <a:t>RESTRUCTURING/REDUNDANCY</a:t>
            </a:r>
          </a:p>
        </p:txBody>
      </p:sp>
      <p:sp>
        <p:nvSpPr>
          <p:cNvPr id="13" name="TextBox 12">
            <a:extLst>
              <a:ext uri="{FF2B5EF4-FFF2-40B4-BE49-F238E27FC236}">
                <a16:creationId xmlns:a16="http://schemas.microsoft.com/office/drawing/2014/main" id="{7D280320-1E6E-B871-0F6D-4B65973CA99F}"/>
              </a:ext>
            </a:extLst>
          </p:cNvPr>
          <p:cNvSpPr txBox="1"/>
          <p:nvPr/>
        </p:nvSpPr>
        <p:spPr>
          <a:xfrm>
            <a:off x="9206478" y="2040901"/>
            <a:ext cx="2761306" cy="120032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en-GB" sz="2400" dirty="0">
                <a:solidFill>
                  <a:schemeClr val="bg1">
                    <a:alpha val="71000"/>
                  </a:schemeClr>
                </a:solidFill>
              </a:rPr>
              <a:t>PERFORMANCE MANAGEMENT/</a:t>
            </a:r>
          </a:p>
          <a:p>
            <a:pPr algn="ctr"/>
            <a:r>
              <a:rPr lang="en-GB" sz="2400" dirty="0">
                <a:solidFill>
                  <a:schemeClr val="bg1">
                    <a:alpha val="71000"/>
                  </a:schemeClr>
                </a:solidFill>
              </a:rPr>
              <a:t>APPRAISALS</a:t>
            </a:r>
          </a:p>
        </p:txBody>
      </p:sp>
      <p:sp>
        <p:nvSpPr>
          <p:cNvPr id="14" name="Oval 13">
            <a:extLst>
              <a:ext uri="{FF2B5EF4-FFF2-40B4-BE49-F238E27FC236}">
                <a16:creationId xmlns:a16="http://schemas.microsoft.com/office/drawing/2014/main" id="{60D42703-4821-ED14-960E-F3B7CD284881}"/>
              </a:ext>
            </a:extLst>
          </p:cNvPr>
          <p:cNvSpPr/>
          <p:nvPr/>
        </p:nvSpPr>
        <p:spPr>
          <a:xfrm>
            <a:off x="343644" y="5094150"/>
            <a:ext cx="2667942" cy="1419225"/>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solidFill>
                <a:schemeClr val="lt1">
                  <a:alpha val="71000"/>
                </a:schemeClr>
              </a:solidFill>
            </a:endParaRPr>
          </a:p>
        </p:txBody>
      </p:sp>
      <p:sp>
        <p:nvSpPr>
          <p:cNvPr id="15" name="Oval 14">
            <a:extLst>
              <a:ext uri="{FF2B5EF4-FFF2-40B4-BE49-F238E27FC236}">
                <a16:creationId xmlns:a16="http://schemas.microsoft.com/office/drawing/2014/main" id="{D5CFA68C-CEF5-F5BA-A9D3-9DBCF3C8971F}"/>
              </a:ext>
            </a:extLst>
          </p:cNvPr>
          <p:cNvSpPr/>
          <p:nvPr/>
        </p:nvSpPr>
        <p:spPr>
          <a:xfrm>
            <a:off x="3339480" y="4400994"/>
            <a:ext cx="2581275" cy="2293203"/>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solidFill>
                <a:schemeClr val="lt1">
                  <a:alpha val="71000"/>
                </a:schemeClr>
              </a:solidFill>
            </a:endParaRPr>
          </a:p>
        </p:txBody>
      </p:sp>
      <p:sp>
        <p:nvSpPr>
          <p:cNvPr id="16" name="TextBox 15">
            <a:extLst>
              <a:ext uri="{FF2B5EF4-FFF2-40B4-BE49-F238E27FC236}">
                <a16:creationId xmlns:a16="http://schemas.microsoft.com/office/drawing/2014/main" id="{AD9B2807-30FB-930D-D7FD-01D4D2EB2867}"/>
              </a:ext>
            </a:extLst>
          </p:cNvPr>
          <p:cNvSpPr txBox="1"/>
          <p:nvPr/>
        </p:nvSpPr>
        <p:spPr>
          <a:xfrm>
            <a:off x="3506167" y="4825030"/>
            <a:ext cx="2247899" cy="156966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en-GB" sz="2400">
                <a:solidFill>
                  <a:schemeClr val="bg1">
                    <a:alpha val="71000"/>
                  </a:schemeClr>
                </a:solidFill>
              </a:rPr>
              <a:t>WORK-LIFE BALANCE/</a:t>
            </a:r>
          </a:p>
          <a:p>
            <a:pPr algn="ctr"/>
            <a:r>
              <a:rPr lang="en-GB" sz="2400">
                <a:solidFill>
                  <a:schemeClr val="bg1">
                    <a:alpha val="71000"/>
                  </a:schemeClr>
                </a:solidFill>
              </a:rPr>
              <a:t>HEALTH &amp; SAFETY</a:t>
            </a:r>
          </a:p>
        </p:txBody>
      </p:sp>
      <p:sp>
        <p:nvSpPr>
          <p:cNvPr id="17" name="TextBox 16">
            <a:extLst>
              <a:ext uri="{FF2B5EF4-FFF2-40B4-BE49-F238E27FC236}">
                <a16:creationId xmlns:a16="http://schemas.microsoft.com/office/drawing/2014/main" id="{E4D50BAD-F882-AA0D-F062-DD65B1D85420}"/>
              </a:ext>
            </a:extLst>
          </p:cNvPr>
          <p:cNvSpPr txBox="1"/>
          <p:nvPr/>
        </p:nvSpPr>
        <p:spPr>
          <a:xfrm>
            <a:off x="338134" y="5326708"/>
            <a:ext cx="2667942" cy="95410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defPPr>
              <a:defRPr lang="en-US"/>
            </a:defPPr>
          </a:lstStyle>
          <a:p>
            <a:pPr algn="ctr"/>
            <a:r>
              <a:rPr lang="en-GB" sz="2800" dirty="0">
                <a:solidFill>
                  <a:schemeClr val="bg1">
                    <a:alpha val="71000"/>
                  </a:schemeClr>
                </a:solidFill>
              </a:rPr>
              <a:t>BULLYING &amp; HARASSMENT</a:t>
            </a:r>
          </a:p>
        </p:txBody>
      </p:sp>
      <p:sp>
        <p:nvSpPr>
          <p:cNvPr id="3" name="Content Placeholder 2">
            <a:extLst>
              <a:ext uri="{FF2B5EF4-FFF2-40B4-BE49-F238E27FC236}">
                <a16:creationId xmlns:a16="http://schemas.microsoft.com/office/drawing/2014/main" id="{21A32E72-2F24-49C9-90AA-5D92B4EC2717}"/>
              </a:ext>
            </a:extLst>
          </p:cNvPr>
          <p:cNvSpPr>
            <a:spLocks noGrp="1"/>
          </p:cNvSpPr>
          <p:nvPr>
            <p:ph idx="1"/>
          </p:nvPr>
        </p:nvSpPr>
        <p:spPr>
          <a:xfrm>
            <a:off x="136251" y="1634425"/>
            <a:ext cx="8056327" cy="3302626"/>
          </a:xfrm>
        </p:spPr>
        <p:txBody>
          <a:bodyPr>
            <a:noAutofit/>
          </a:bodyPr>
          <a:lstStyle/>
          <a:p>
            <a:pPr marL="0" indent="0">
              <a:buNone/>
            </a:pPr>
            <a:r>
              <a:rPr lang="en-GB" sz="2200" b="1" dirty="0"/>
              <a:t>Group activity</a:t>
            </a:r>
          </a:p>
          <a:p>
            <a:endParaRPr lang="en-GB" sz="2200" i="1" dirty="0"/>
          </a:p>
          <a:p>
            <a:r>
              <a:rPr lang="en-GB" sz="2400" i="1" dirty="0"/>
              <a:t>What  more could your employer do in relation to equality?</a:t>
            </a:r>
          </a:p>
          <a:p>
            <a:r>
              <a:rPr lang="en-GB" sz="2400" i="1" dirty="0"/>
              <a:t>What more could the Prospect </a:t>
            </a:r>
            <a:r>
              <a:rPr lang="en-GB" sz="2400" i="1" dirty="0" err="1"/>
              <a:t>Bectu</a:t>
            </a:r>
            <a:r>
              <a:rPr lang="en-GB" sz="2400" i="1" dirty="0"/>
              <a:t> branch do to promote and embed equality?</a:t>
            </a:r>
          </a:p>
          <a:p>
            <a:pPr marL="0" indent="0">
              <a:buNone/>
            </a:pPr>
            <a:r>
              <a:rPr lang="en-GB" sz="2200" dirty="0"/>
              <a:t> </a:t>
            </a:r>
          </a:p>
        </p:txBody>
      </p:sp>
    </p:spTree>
    <p:extLst>
      <p:ext uri="{BB962C8B-B14F-4D97-AF65-F5344CB8AC3E}">
        <p14:creationId xmlns:p14="http://schemas.microsoft.com/office/powerpoint/2010/main" val="37101277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ADA67-213B-45DC-8943-5DB6564930F9}"/>
              </a:ext>
            </a:extLst>
          </p:cNvPr>
          <p:cNvSpPr>
            <a:spLocks noGrp="1"/>
          </p:cNvSpPr>
          <p:nvPr>
            <p:ph type="title"/>
          </p:nvPr>
        </p:nvSpPr>
        <p:spPr>
          <a:xfrm>
            <a:off x="914780" y="89647"/>
            <a:ext cx="7760988" cy="919289"/>
          </a:xfrm>
        </p:spPr>
        <p:txBody>
          <a:bodyPr/>
          <a:lstStyle/>
          <a:p>
            <a:r>
              <a:rPr lang="en-GB"/>
              <a:t>Where to begin?</a:t>
            </a:r>
          </a:p>
        </p:txBody>
      </p:sp>
      <p:sp>
        <p:nvSpPr>
          <p:cNvPr id="3" name="Content Placeholder 2">
            <a:extLst>
              <a:ext uri="{FF2B5EF4-FFF2-40B4-BE49-F238E27FC236}">
                <a16:creationId xmlns:a16="http://schemas.microsoft.com/office/drawing/2014/main" id="{61A207DA-DDAB-43FE-9AC0-4B732FE1F468}"/>
              </a:ext>
            </a:extLst>
          </p:cNvPr>
          <p:cNvSpPr>
            <a:spLocks noGrp="1"/>
          </p:cNvSpPr>
          <p:nvPr>
            <p:ph idx="1"/>
          </p:nvPr>
        </p:nvSpPr>
        <p:spPr>
          <a:xfrm>
            <a:off x="788653" y="1632631"/>
            <a:ext cx="8013242" cy="5751897"/>
          </a:xfrm>
        </p:spPr>
        <p:txBody>
          <a:bodyPr>
            <a:normAutofit/>
          </a:bodyPr>
          <a:lstStyle/>
          <a:p>
            <a:r>
              <a:rPr lang="en-GB"/>
              <a:t>Engaging colleagues &amp; raising awareness</a:t>
            </a:r>
          </a:p>
          <a:p>
            <a:r>
              <a:rPr lang="en-GB"/>
              <a:t>Be a good </a:t>
            </a:r>
            <a:r>
              <a:rPr lang="en-GB" b="1"/>
              <a:t>ally</a:t>
            </a:r>
            <a:r>
              <a:rPr lang="en-GB"/>
              <a:t> – be an active bystander; increase visibility; education; listen and learn </a:t>
            </a:r>
          </a:p>
          <a:p>
            <a:r>
              <a:rPr lang="en-GB"/>
              <a:t>Think about your union branch:</a:t>
            </a:r>
          </a:p>
          <a:p>
            <a:pPr lvl="1"/>
            <a:r>
              <a:rPr lang="en-GB"/>
              <a:t>Do you have equality reps/committee?</a:t>
            </a:r>
          </a:p>
          <a:p>
            <a:pPr lvl="1"/>
            <a:r>
              <a:rPr lang="en-GB"/>
              <a:t>equality a standing agenda item at branch meetings?</a:t>
            </a:r>
          </a:p>
          <a:p>
            <a:pPr lvl="1"/>
            <a:r>
              <a:rPr lang="en-GB"/>
              <a:t>Is your branch representative of the workforce?</a:t>
            </a:r>
          </a:p>
          <a:p>
            <a:pPr lvl="1"/>
            <a:r>
              <a:rPr lang="en-GB"/>
              <a:t>Are you getting a wide spectrum of views/opinions?</a:t>
            </a:r>
          </a:p>
          <a:p>
            <a:pPr lvl="1"/>
            <a:r>
              <a:rPr lang="en-GB"/>
              <a:t>equality part of your bargaining agenda?</a:t>
            </a:r>
          </a:p>
          <a:p>
            <a:pPr lvl="1"/>
            <a:r>
              <a:rPr lang="en-GB"/>
              <a:t>Easy for new members to get involved?</a:t>
            </a:r>
          </a:p>
          <a:p>
            <a:pPr lvl="1"/>
            <a:endParaRPr lang="en-GB"/>
          </a:p>
          <a:p>
            <a:pPr lvl="1"/>
            <a:endParaRPr lang="en-GB"/>
          </a:p>
          <a:p>
            <a:endParaRPr lang="en-GB"/>
          </a:p>
        </p:txBody>
      </p:sp>
    </p:spTree>
    <p:extLst>
      <p:ext uri="{BB962C8B-B14F-4D97-AF65-F5344CB8AC3E}">
        <p14:creationId xmlns:p14="http://schemas.microsoft.com/office/powerpoint/2010/main" val="3624725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C3E9A-3C7F-494F-910E-5C65AD3219B1}"/>
              </a:ext>
            </a:extLst>
          </p:cNvPr>
          <p:cNvSpPr>
            <a:spLocks noGrp="1"/>
          </p:cNvSpPr>
          <p:nvPr>
            <p:ph type="title"/>
          </p:nvPr>
        </p:nvSpPr>
        <p:spPr>
          <a:xfrm>
            <a:off x="264790" y="467832"/>
            <a:ext cx="8354278" cy="1584252"/>
          </a:xfrm>
        </p:spPr>
        <p:txBody>
          <a:bodyPr>
            <a:normAutofit fontScale="90000"/>
          </a:bodyPr>
          <a:lstStyle/>
          <a:p>
            <a:br>
              <a:rPr lang="en-GB" sz="3600"/>
            </a:br>
            <a:br>
              <a:rPr lang="en-GB" sz="3600"/>
            </a:br>
            <a:r>
              <a:rPr lang="en-GB" sz="3600"/>
              <a:t>What if your employer won’t act?</a:t>
            </a:r>
            <a:br>
              <a:rPr lang="en-GB" sz="3600"/>
            </a:br>
            <a:endParaRPr lang="en-GB" sz="3600"/>
          </a:p>
        </p:txBody>
      </p:sp>
      <p:sp>
        <p:nvSpPr>
          <p:cNvPr id="3" name="Content Placeholder 2">
            <a:extLst>
              <a:ext uri="{FF2B5EF4-FFF2-40B4-BE49-F238E27FC236}">
                <a16:creationId xmlns:a16="http://schemas.microsoft.com/office/drawing/2014/main" id="{123225C0-A8EB-4B3B-A20C-B3149E999EB9}"/>
              </a:ext>
            </a:extLst>
          </p:cNvPr>
          <p:cNvSpPr>
            <a:spLocks noGrp="1"/>
          </p:cNvSpPr>
          <p:nvPr>
            <p:ph idx="1"/>
          </p:nvPr>
        </p:nvSpPr>
        <p:spPr>
          <a:xfrm>
            <a:off x="264790" y="1894901"/>
            <a:ext cx="7760988" cy="4223711"/>
          </a:xfrm>
        </p:spPr>
        <p:txBody>
          <a:bodyPr>
            <a:normAutofit lnSpcReduction="10000"/>
          </a:bodyPr>
          <a:lstStyle/>
          <a:p>
            <a:pPr lvl="1"/>
            <a:r>
              <a:rPr lang="en-GB" sz="2800" dirty="0"/>
              <a:t>Can you increase the pressure?</a:t>
            </a:r>
          </a:p>
          <a:p>
            <a:pPr lvl="2"/>
            <a:r>
              <a:rPr lang="en-GB" sz="2400" dirty="0"/>
              <a:t>Demonstrate staff concern</a:t>
            </a:r>
          </a:p>
          <a:p>
            <a:pPr lvl="2"/>
            <a:r>
              <a:rPr lang="en-GB" sz="2400" dirty="0"/>
              <a:t>External pressure points </a:t>
            </a:r>
          </a:p>
          <a:p>
            <a:pPr lvl="1"/>
            <a:r>
              <a:rPr lang="en-GB" sz="2800" dirty="0"/>
              <a:t>Can you find allies?</a:t>
            </a:r>
          </a:p>
          <a:p>
            <a:pPr lvl="1"/>
            <a:r>
              <a:rPr lang="en-GB" sz="2800" dirty="0"/>
              <a:t>Can you act without your employer? </a:t>
            </a:r>
          </a:p>
          <a:p>
            <a:pPr lvl="2"/>
            <a:r>
              <a:rPr lang="en-GB" sz="2400" dirty="0"/>
              <a:t>Monitoring/data</a:t>
            </a:r>
          </a:p>
          <a:p>
            <a:pPr lvl="2"/>
            <a:r>
              <a:rPr lang="en-GB" sz="2400" dirty="0"/>
              <a:t>Engagement</a:t>
            </a:r>
          </a:p>
          <a:p>
            <a:pPr lvl="2"/>
            <a:r>
              <a:rPr lang="en-GB" sz="2400" dirty="0"/>
              <a:t>Training/awareness raising</a:t>
            </a:r>
          </a:p>
          <a:p>
            <a:pPr lvl="2"/>
            <a:r>
              <a:rPr lang="en-GB" sz="2400" dirty="0"/>
              <a:t>campaigning</a:t>
            </a:r>
          </a:p>
          <a:p>
            <a:endParaRPr lang="en-GB" sz="3200" dirty="0"/>
          </a:p>
        </p:txBody>
      </p:sp>
    </p:spTree>
    <p:extLst>
      <p:ext uri="{BB962C8B-B14F-4D97-AF65-F5344CB8AC3E}">
        <p14:creationId xmlns:p14="http://schemas.microsoft.com/office/powerpoint/2010/main" val="25891295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724ABA-4AFD-1429-E0CB-E1CDC7FDA6A4}"/>
              </a:ext>
            </a:extLst>
          </p:cNvPr>
          <p:cNvSpPr>
            <a:spLocks noGrp="1"/>
          </p:cNvSpPr>
          <p:nvPr>
            <p:ph idx="1"/>
          </p:nvPr>
        </p:nvSpPr>
        <p:spPr/>
        <p:txBody>
          <a:bodyPr/>
          <a:lstStyle/>
          <a:p>
            <a:endParaRPr lang="en-GB"/>
          </a:p>
        </p:txBody>
      </p:sp>
      <p:pic>
        <p:nvPicPr>
          <p:cNvPr id="6" name="Picture 5" descr="null">
            <a:extLst>
              <a:ext uri="{FF2B5EF4-FFF2-40B4-BE49-F238E27FC236}">
                <a16:creationId xmlns:a16="http://schemas.microsoft.com/office/drawing/2014/main" id="{1804C191-3BAA-5A69-F82B-A30D826E14E4}"/>
              </a:ext>
            </a:extLst>
          </p:cNvPr>
          <p:cNvPicPr>
            <a:picLocks noChangeAspect="1"/>
          </p:cNvPicPr>
          <p:nvPr/>
        </p:nvPicPr>
        <p:blipFill>
          <a:blip r:embed="rId3"/>
          <a:stretch>
            <a:fillRect/>
          </a:stretch>
        </p:blipFill>
        <p:spPr>
          <a:xfrm>
            <a:off x="724863" y="1219773"/>
            <a:ext cx="9141108" cy="5141873"/>
          </a:xfrm>
          <a:prstGeom prst="rect">
            <a:avLst/>
          </a:prstGeom>
        </p:spPr>
      </p:pic>
      <p:sp>
        <p:nvSpPr>
          <p:cNvPr id="8" name="TextBox 7">
            <a:extLst>
              <a:ext uri="{FF2B5EF4-FFF2-40B4-BE49-F238E27FC236}">
                <a16:creationId xmlns:a16="http://schemas.microsoft.com/office/drawing/2014/main" id="{97518E71-3FE2-083D-BFC9-92C356FC00E8}"/>
              </a:ext>
            </a:extLst>
          </p:cNvPr>
          <p:cNvSpPr txBox="1"/>
          <p:nvPr/>
        </p:nvSpPr>
        <p:spPr>
          <a:xfrm>
            <a:off x="724863" y="352102"/>
            <a:ext cx="7493161" cy="523220"/>
          </a:xfrm>
          <a:prstGeom prst="rect">
            <a:avLst/>
          </a:prstGeom>
          <a:noFill/>
        </p:spPr>
        <p:txBody>
          <a:bodyPr wrap="square">
            <a:spAutoFit/>
          </a:bodyPr>
          <a:lstStyle/>
          <a:p>
            <a:r>
              <a:rPr lang="en-GB" sz="2800" dirty="0"/>
              <a:t>Raising Awareness and running campaigns?</a:t>
            </a:r>
          </a:p>
        </p:txBody>
      </p:sp>
    </p:spTree>
    <p:extLst>
      <p:ext uri="{BB962C8B-B14F-4D97-AF65-F5344CB8AC3E}">
        <p14:creationId xmlns:p14="http://schemas.microsoft.com/office/powerpoint/2010/main" val="5340200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8127B-EBAF-E437-4DC0-A1BED6A84B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BC484E-B247-5880-B9FF-34E5FA27E6A8}"/>
              </a:ext>
            </a:extLst>
          </p:cNvPr>
          <p:cNvSpPr>
            <a:spLocks noGrp="1"/>
          </p:cNvSpPr>
          <p:nvPr>
            <p:ph type="title"/>
          </p:nvPr>
        </p:nvSpPr>
        <p:spPr>
          <a:xfrm>
            <a:off x="838200" y="191179"/>
            <a:ext cx="5257800" cy="1325563"/>
          </a:xfrm>
          <a:solidFill>
            <a:schemeClr val="bg1">
              <a:alpha val="60000"/>
            </a:schemeClr>
          </a:solidFill>
        </p:spPr>
        <p:txBody>
          <a:bodyPr/>
          <a:lstStyle/>
          <a:p>
            <a:r>
              <a:rPr lang="en-GB">
                <a:solidFill>
                  <a:schemeClr val="tx1"/>
                </a:solidFill>
                <a:latin typeface="+mj-lt"/>
              </a:rPr>
              <a:t>Liberation </a:t>
            </a:r>
          </a:p>
        </p:txBody>
      </p:sp>
      <p:sp>
        <p:nvSpPr>
          <p:cNvPr id="3" name="Content Placeholder 2">
            <a:extLst>
              <a:ext uri="{FF2B5EF4-FFF2-40B4-BE49-F238E27FC236}">
                <a16:creationId xmlns:a16="http://schemas.microsoft.com/office/drawing/2014/main" id="{A670B04D-50B1-989C-6B14-C36CE0D96C0A}"/>
              </a:ext>
            </a:extLst>
          </p:cNvPr>
          <p:cNvSpPr>
            <a:spLocks noGrp="1"/>
          </p:cNvSpPr>
          <p:nvPr>
            <p:ph idx="1"/>
          </p:nvPr>
        </p:nvSpPr>
        <p:spPr>
          <a:xfrm>
            <a:off x="838199" y="1825625"/>
            <a:ext cx="6215743" cy="4656818"/>
          </a:xfrm>
          <a:solidFill>
            <a:schemeClr val="bg1">
              <a:alpha val="15000"/>
            </a:schemeClr>
          </a:solidFill>
        </p:spPr>
        <p:txBody>
          <a:bodyPr/>
          <a:lstStyle/>
          <a:p>
            <a:pPr marL="0" indent="0">
              <a:buNone/>
            </a:pPr>
            <a:endParaRPr lang="en-GB">
              <a:solidFill>
                <a:schemeClr val="accent1">
                  <a:lumMod val="50000"/>
                </a:schemeClr>
              </a:solidFill>
            </a:endParaRPr>
          </a:p>
          <a:p>
            <a:pPr marL="0" indent="0">
              <a:buNone/>
            </a:pPr>
            <a:r>
              <a:rPr lang="en-GB" i="1">
                <a:solidFill>
                  <a:schemeClr val="tx1"/>
                </a:solidFill>
                <a:latin typeface="+mj-lt"/>
              </a:rPr>
              <a:t>If you have come here to help me, you are wasting your time.  But if you have come because you understand your liberation is bound up with mine, then let us work together.</a:t>
            </a:r>
          </a:p>
          <a:p>
            <a:pPr marL="0" indent="0">
              <a:buNone/>
            </a:pPr>
            <a:endParaRPr lang="en-GB">
              <a:solidFill>
                <a:schemeClr val="tx1"/>
              </a:solidFill>
              <a:latin typeface="+mj-lt"/>
            </a:endParaRPr>
          </a:p>
          <a:p>
            <a:pPr marL="0" indent="0">
              <a:buNone/>
            </a:pPr>
            <a:r>
              <a:rPr lang="en-GB">
                <a:solidFill>
                  <a:schemeClr val="tx1"/>
                </a:solidFill>
                <a:latin typeface="+mj-lt"/>
              </a:rPr>
              <a:t>Lilla Watson, Academic, Artist and Activist.   </a:t>
            </a:r>
          </a:p>
        </p:txBody>
      </p:sp>
      <p:pic>
        <p:nvPicPr>
          <p:cNvPr id="1026" name="Picture 2" descr="Lilla Watson quote">
            <a:extLst>
              <a:ext uri="{FF2B5EF4-FFF2-40B4-BE49-F238E27FC236}">
                <a16:creationId xmlns:a16="http://schemas.microsoft.com/office/drawing/2014/main" id="{D396C8C3-2D90-2D36-FF56-F141B7BD79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425" y="1825625"/>
            <a:ext cx="3889375" cy="3889375"/>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A0E3BC0B-921E-4533-56CF-8A94C11E2332}"/>
              </a:ext>
            </a:extLst>
          </p:cNvPr>
          <p:cNvSpPr txBox="1">
            <a:spLocks/>
          </p:cNvSpPr>
          <p:nvPr/>
        </p:nvSpPr>
        <p:spPr>
          <a:xfrm>
            <a:off x="7473950" y="6023883"/>
            <a:ext cx="3889375" cy="458560"/>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a:ln>
                  <a:noFill/>
                </a:ln>
                <a:solidFill>
                  <a:srgbClr val="4472C4">
                    <a:lumMod val="50000"/>
                  </a:srgbClr>
                </a:solidFill>
                <a:effectLst/>
                <a:uLnTx/>
                <a:uFillTx/>
                <a:latin typeface="Calibri" panose="020F0502020204030204"/>
                <a:ea typeface="+mn-ea"/>
                <a:cs typeface="+mn-cs"/>
              </a:rPr>
              <a:t>A photo of Lilla Watson   </a:t>
            </a:r>
          </a:p>
        </p:txBody>
      </p:sp>
    </p:spTree>
    <p:extLst>
      <p:ext uri="{BB962C8B-B14F-4D97-AF65-F5344CB8AC3E}">
        <p14:creationId xmlns:p14="http://schemas.microsoft.com/office/powerpoint/2010/main" val="20613122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1DC2D-A911-41AB-9B3E-60CA5AF9CD58}"/>
              </a:ext>
            </a:extLst>
          </p:cNvPr>
          <p:cNvSpPr>
            <a:spLocks noGrp="1"/>
          </p:cNvSpPr>
          <p:nvPr>
            <p:ph type="title"/>
          </p:nvPr>
        </p:nvSpPr>
        <p:spPr>
          <a:xfrm>
            <a:off x="1136407" y="585434"/>
            <a:ext cx="7760988" cy="716526"/>
          </a:xfrm>
        </p:spPr>
        <p:txBody>
          <a:bodyPr/>
          <a:lstStyle/>
          <a:p>
            <a:r>
              <a:rPr lang="en-GB"/>
              <a:t>Next steps</a:t>
            </a:r>
          </a:p>
        </p:txBody>
      </p:sp>
      <p:sp>
        <p:nvSpPr>
          <p:cNvPr id="3" name="Content Placeholder 2">
            <a:extLst>
              <a:ext uri="{FF2B5EF4-FFF2-40B4-BE49-F238E27FC236}">
                <a16:creationId xmlns:a16="http://schemas.microsoft.com/office/drawing/2014/main" id="{02EFC73F-3219-4719-A68C-7A32F7E7E406}"/>
              </a:ext>
            </a:extLst>
          </p:cNvPr>
          <p:cNvSpPr>
            <a:spLocks noGrp="1"/>
          </p:cNvSpPr>
          <p:nvPr>
            <p:ph idx="1"/>
          </p:nvPr>
        </p:nvSpPr>
        <p:spPr>
          <a:xfrm>
            <a:off x="585346" y="1929605"/>
            <a:ext cx="7760988" cy="4392472"/>
          </a:xfrm>
        </p:spPr>
        <p:txBody>
          <a:bodyPr>
            <a:normAutofit/>
          </a:bodyPr>
          <a:lstStyle/>
          <a:p>
            <a:r>
              <a:rPr lang="en-GB" dirty="0"/>
              <a:t>Feedback on this course – what one thing are you going to take away?</a:t>
            </a:r>
            <a:br>
              <a:rPr lang="en-GB" dirty="0"/>
            </a:br>
            <a:endParaRPr lang="en-GB" dirty="0"/>
          </a:p>
          <a:p>
            <a:r>
              <a:rPr lang="en-GB" dirty="0"/>
              <a:t>Other courses:</a:t>
            </a:r>
          </a:p>
          <a:p>
            <a:pPr lvl="1"/>
            <a:r>
              <a:rPr lang="en-GB" dirty="0"/>
              <a:t>Become an equality rep? London 9</a:t>
            </a:r>
            <a:r>
              <a:rPr lang="en-GB" baseline="30000" dirty="0"/>
              <a:t>th</a:t>
            </a:r>
            <a:r>
              <a:rPr lang="en-GB" dirty="0"/>
              <a:t> September</a:t>
            </a:r>
          </a:p>
          <a:p>
            <a:pPr lvl="1"/>
            <a:r>
              <a:rPr lang="en-GB" dirty="0"/>
              <a:t>Encourage others to attend intro to equality course</a:t>
            </a:r>
          </a:p>
          <a:p>
            <a:pPr lvl="1"/>
            <a:r>
              <a:rPr lang="en-GB" dirty="0"/>
              <a:t>TUC and ACAS also provide free equality training</a:t>
            </a:r>
          </a:p>
          <a:p>
            <a:r>
              <a:rPr lang="en-GB" dirty="0"/>
              <a:t>Talk to your organiser</a:t>
            </a:r>
          </a:p>
          <a:p>
            <a:pPr lvl="1"/>
            <a:endParaRPr lang="en-GB" dirty="0"/>
          </a:p>
        </p:txBody>
      </p:sp>
      <p:pic>
        <p:nvPicPr>
          <p:cNvPr id="4" name="Picture 3" descr="A qr code on a blue background&#10;&#10;AI-generated content may be incorrect.">
            <a:extLst>
              <a:ext uri="{FF2B5EF4-FFF2-40B4-BE49-F238E27FC236}">
                <a16:creationId xmlns:a16="http://schemas.microsoft.com/office/drawing/2014/main" id="{F6B34447-9351-9D3F-60BA-D311862F49A0}"/>
              </a:ext>
            </a:extLst>
          </p:cNvPr>
          <p:cNvPicPr>
            <a:picLocks noChangeAspect="1"/>
          </p:cNvPicPr>
          <p:nvPr/>
        </p:nvPicPr>
        <p:blipFill>
          <a:blip r:embed="rId3"/>
          <a:stretch>
            <a:fillRect/>
          </a:stretch>
        </p:blipFill>
        <p:spPr>
          <a:xfrm>
            <a:off x="9017885" y="3429000"/>
            <a:ext cx="3025462" cy="3025462"/>
          </a:xfrm>
          <a:prstGeom prst="rect">
            <a:avLst/>
          </a:prstGeom>
        </p:spPr>
      </p:pic>
    </p:spTree>
    <p:extLst>
      <p:ext uri="{BB962C8B-B14F-4D97-AF65-F5344CB8AC3E}">
        <p14:creationId xmlns:p14="http://schemas.microsoft.com/office/powerpoint/2010/main" val="701711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41AA3-4F0E-46D8-998E-7A2E9FB886C5}"/>
              </a:ext>
            </a:extLst>
          </p:cNvPr>
          <p:cNvSpPr>
            <a:spLocks noGrp="1"/>
          </p:cNvSpPr>
          <p:nvPr>
            <p:ph type="title"/>
          </p:nvPr>
        </p:nvSpPr>
        <p:spPr>
          <a:xfrm>
            <a:off x="707174" y="1484821"/>
            <a:ext cx="7760988" cy="728789"/>
          </a:xfrm>
        </p:spPr>
        <p:txBody>
          <a:bodyPr/>
          <a:lstStyle/>
          <a:p>
            <a:r>
              <a:rPr lang="en-GB" dirty="0">
                <a:latin typeface="+mj-lt"/>
              </a:rPr>
              <a:t>Introductions</a:t>
            </a:r>
          </a:p>
        </p:txBody>
      </p:sp>
      <p:sp>
        <p:nvSpPr>
          <p:cNvPr id="3" name="Content Placeholder 2">
            <a:extLst>
              <a:ext uri="{FF2B5EF4-FFF2-40B4-BE49-F238E27FC236}">
                <a16:creationId xmlns:a16="http://schemas.microsoft.com/office/drawing/2014/main" id="{D2B94E43-A54B-4AC6-B661-91B002FF42EC}"/>
              </a:ext>
            </a:extLst>
          </p:cNvPr>
          <p:cNvSpPr>
            <a:spLocks noGrp="1"/>
          </p:cNvSpPr>
          <p:nvPr>
            <p:ph idx="1"/>
          </p:nvPr>
        </p:nvSpPr>
        <p:spPr>
          <a:xfrm>
            <a:off x="707174" y="2996043"/>
            <a:ext cx="9435046" cy="3139136"/>
          </a:xfrm>
        </p:spPr>
        <p:txBody>
          <a:bodyPr/>
          <a:lstStyle/>
          <a:p>
            <a:r>
              <a:rPr lang="en-GB" dirty="0">
                <a:latin typeface="+mj-lt"/>
              </a:rPr>
              <a:t>What is your name/pro noun (optional)?</a:t>
            </a:r>
          </a:p>
          <a:p>
            <a:r>
              <a:rPr lang="en-GB" dirty="0">
                <a:latin typeface="+mj-lt"/>
              </a:rPr>
              <a:t>Where you currently work?</a:t>
            </a:r>
          </a:p>
          <a:p>
            <a:r>
              <a:rPr lang="en-GB" dirty="0">
                <a:latin typeface="+mj-lt"/>
              </a:rPr>
              <a:t>What is your union role?</a:t>
            </a:r>
          </a:p>
        </p:txBody>
      </p:sp>
    </p:spTree>
    <p:extLst>
      <p:ext uri="{BB962C8B-B14F-4D97-AF65-F5344CB8AC3E}">
        <p14:creationId xmlns:p14="http://schemas.microsoft.com/office/powerpoint/2010/main" val="781301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B791E0-48A9-A0F1-A8C8-813E51E72632}"/>
              </a:ext>
            </a:extLst>
          </p:cNvPr>
          <p:cNvSpPr/>
          <p:nvPr>
            <p:custDataLst>
              <p:tags r:id="rId2"/>
            </p:custDataLst>
          </p:nvPr>
        </p:nvSpPr>
        <p:spPr>
          <a:xfrm>
            <a:off x="-83627" y="1717491"/>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E793087-E35C-AC3B-2F3B-A053C71EDE20}"/>
              </a:ext>
            </a:extLst>
          </p:cNvPr>
          <p:cNvSpPr/>
          <p:nvPr>
            <p:custDataLst>
              <p:tags r:id="rId3"/>
            </p:custDataLst>
          </p:nvPr>
        </p:nvSpPr>
        <p:spPr>
          <a:xfrm>
            <a:off x="2371171" y="1099302"/>
            <a:ext cx="8486226" cy="3855308"/>
          </a:xfrm>
          <a:prstGeom prst="rect">
            <a:avLst/>
          </a:prstGeom>
          <a:noFill/>
          <a:ln w="19050" cap="rnd"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000" b="1" dirty="0">
                <a:solidFill>
                  <a:srgbClr val="000000"/>
                </a:solidFill>
              </a:rPr>
              <a:t>what are your aims for today?</a:t>
            </a:r>
          </a:p>
        </p:txBody>
      </p:sp>
      <p:sp>
        <p:nvSpPr>
          <p:cNvPr id="4" name="Rectangle 3">
            <a:extLst>
              <a:ext uri="{FF2B5EF4-FFF2-40B4-BE49-F238E27FC236}">
                <a16:creationId xmlns:a16="http://schemas.microsoft.com/office/drawing/2014/main" id="{BA91FF48-1ABD-16BA-73F7-8F163B16FB75}"/>
              </a:ext>
            </a:extLst>
          </p:cNvPr>
          <p:cNvSpPr/>
          <p:nvPr/>
        </p:nvSpPr>
        <p:spPr>
          <a:xfrm>
            <a:off x="0" y="5820032"/>
            <a:ext cx="12192001" cy="1037968"/>
          </a:xfrm>
          <a:prstGeom prst="rect">
            <a:avLst/>
          </a:prstGeom>
          <a:solidFill>
            <a:srgbClr val="198038"/>
          </a:solidFill>
          <a:ln w="19050" cap="rnd" cmpd="sng" algn="ctr">
            <a:noFill/>
            <a:prstDash val="solid"/>
          </a:ln>
          <a:effectLst/>
          <a:extLst>
            <a:ext uri="{91240B29-F687-4F45-9708-019B960494DF}">
              <a14:hiddenLine xmlns:a14="http://schemas.microsoft.com/office/drawing/2010/main" w="19050" cap="rnd"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100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DBF020CD-B189-CBFB-FF0A-13A176B4F276}"/>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ium 6">
            <a:extLst>
              <a:ext uri="{FF2B5EF4-FFF2-40B4-BE49-F238E27FC236}">
                <a16:creationId xmlns:a16="http://schemas.microsoft.com/office/drawing/2014/main" id="{D24EF362-30F2-7802-A7F2-00F3907CFCC8}"/>
              </a:ext>
            </a:extLst>
          </p:cNvPr>
          <p:cNvSpPr/>
          <p:nvPr/>
        </p:nvSpPr>
        <p:spPr>
          <a:xfrm rot="2700000">
            <a:off x="9620371" y="514924"/>
            <a:ext cx="3335198" cy="778213"/>
          </a:xfrm>
          <a:prstGeom prst="trapezoid">
            <a:avLst>
              <a:gd name="adj" fmla="val 100000"/>
            </a:avLst>
          </a:prstGeom>
          <a:solidFill>
            <a:srgbClr val="EDFAF2"/>
          </a:solidFill>
          <a:ln w="19050" cap="rnd" cmpd="sng" algn="ctr">
            <a:noFill/>
            <a:prstDash val="solid"/>
          </a:ln>
          <a:effectLst/>
          <a:extLst>
            <a:ext uri="{91240B29-F687-4F45-9708-019B960494DF}">
              <a14:hiddenLine xmlns:a14="http://schemas.microsoft.com/office/drawing/2010/main" w="19050" cap="rnd"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9" name="Graphic 8">
            <a:extLst>
              <a:ext uri="{FF2B5EF4-FFF2-40B4-BE49-F238E27FC236}">
                <a16:creationId xmlns:a16="http://schemas.microsoft.com/office/drawing/2014/main" id="{75133AFC-C913-9A60-73DB-1F62365DBF88}"/>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3448637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65DA1-51F6-4FA3-B25F-3C16478D6E03}"/>
              </a:ext>
            </a:extLst>
          </p:cNvPr>
          <p:cNvSpPr>
            <a:spLocks noGrp="1"/>
          </p:cNvSpPr>
          <p:nvPr>
            <p:ph type="ctrTitle"/>
          </p:nvPr>
        </p:nvSpPr>
        <p:spPr>
          <a:xfrm>
            <a:off x="661641" y="2096429"/>
            <a:ext cx="8809462" cy="1390186"/>
          </a:xfrm>
        </p:spPr>
        <p:txBody>
          <a:bodyPr/>
          <a:lstStyle/>
          <a:p>
            <a:r>
              <a:rPr lang="en-GB" dirty="0">
                <a:latin typeface="+mj-lt"/>
              </a:rPr>
              <a:t>Part 1: </a:t>
            </a:r>
            <a:br>
              <a:rPr lang="en-GB" dirty="0">
                <a:latin typeface="+mj-lt"/>
              </a:rPr>
            </a:br>
            <a:r>
              <a:rPr lang="en-GB" dirty="0">
                <a:latin typeface="+mj-lt"/>
              </a:rPr>
              <a:t>Workplace issues</a:t>
            </a:r>
          </a:p>
        </p:txBody>
      </p:sp>
    </p:spTree>
    <p:extLst>
      <p:ext uri="{BB962C8B-B14F-4D97-AF65-F5344CB8AC3E}">
        <p14:creationId xmlns:p14="http://schemas.microsoft.com/office/powerpoint/2010/main" val="71663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BEECB13-0A0B-E6E6-B690-E29546E56B85}"/>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528507" y="1566931"/>
            <a:ext cx="8265461" cy="3354805"/>
          </a:xfrm>
          <a:prstGeom prst="rect">
            <a:avLst/>
          </a:prstGeom>
        </p:spPr>
      </p:pic>
      <p:sp>
        <p:nvSpPr>
          <p:cNvPr id="5" name="TextBox 4">
            <a:extLst>
              <a:ext uri="{FF2B5EF4-FFF2-40B4-BE49-F238E27FC236}">
                <a16:creationId xmlns:a16="http://schemas.microsoft.com/office/drawing/2014/main" id="{3667173D-EED4-6405-47DB-88AEFC09B074}"/>
              </a:ext>
            </a:extLst>
          </p:cNvPr>
          <p:cNvSpPr txBox="1"/>
          <p:nvPr/>
        </p:nvSpPr>
        <p:spPr>
          <a:xfrm>
            <a:off x="528507" y="5666989"/>
            <a:ext cx="6306477" cy="369332"/>
          </a:xfrm>
          <a:prstGeom prst="rect">
            <a:avLst/>
          </a:prstGeom>
          <a:noFill/>
        </p:spPr>
        <p:txBody>
          <a:bodyPr wrap="square" rtlCol="0">
            <a:spAutoFit/>
          </a:bodyPr>
          <a:lstStyle/>
          <a:p>
            <a:r>
              <a:rPr lang="en-GB" dirty="0">
                <a:hlinkClick r:id="rId4"/>
              </a:rPr>
              <a:t>Social Model of Disability: Language | Disability Rights UK</a:t>
            </a:r>
            <a:endParaRPr lang="en-GB" dirty="0"/>
          </a:p>
        </p:txBody>
      </p:sp>
      <p:sp>
        <p:nvSpPr>
          <p:cNvPr id="6" name="Title 1">
            <a:extLst>
              <a:ext uri="{FF2B5EF4-FFF2-40B4-BE49-F238E27FC236}">
                <a16:creationId xmlns:a16="http://schemas.microsoft.com/office/drawing/2014/main" id="{DB55D697-2AF2-77AE-2F48-A271A451D145}"/>
              </a:ext>
            </a:extLst>
          </p:cNvPr>
          <p:cNvSpPr txBox="1">
            <a:spLocks/>
          </p:cNvSpPr>
          <p:nvPr/>
        </p:nvSpPr>
        <p:spPr>
          <a:xfrm>
            <a:off x="0" y="305572"/>
            <a:ext cx="7449356" cy="659525"/>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a:latin typeface="+mj-lt"/>
              </a:rPr>
              <a:t>Part 1: Workplace issues</a:t>
            </a:r>
          </a:p>
        </p:txBody>
      </p:sp>
    </p:spTree>
    <p:extLst>
      <p:ext uri="{BB962C8B-B14F-4D97-AF65-F5344CB8AC3E}">
        <p14:creationId xmlns:p14="http://schemas.microsoft.com/office/powerpoint/2010/main" val="3481702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94FDA-9AFA-0A23-686A-B9F9DFA9F466}"/>
              </a:ext>
            </a:extLst>
          </p:cNvPr>
          <p:cNvSpPr txBox="1">
            <a:spLocks noGrp="1"/>
          </p:cNvSpPr>
          <p:nvPr>
            <p:ph type="title"/>
          </p:nvPr>
        </p:nvSpPr>
        <p:spPr>
          <a:xfrm>
            <a:off x="-781985" y="-134087"/>
            <a:ext cx="8411154" cy="1350422"/>
          </a:xfrm>
        </p:spPr>
        <p:txBody>
          <a:bodyPr anchorCtr="1"/>
          <a:lstStyle/>
          <a:p>
            <a:pPr lvl="0" algn="ctr"/>
            <a:r>
              <a:rPr lang="en-GB"/>
              <a:t>Bullying and harassment</a:t>
            </a:r>
          </a:p>
        </p:txBody>
      </p:sp>
      <p:pic>
        <p:nvPicPr>
          <p:cNvPr id="5" name="Picture 13">
            <a:extLst>
              <a:ext uri="{FF2B5EF4-FFF2-40B4-BE49-F238E27FC236}">
                <a16:creationId xmlns:a16="http://schemas.microsoft.com/office/drawing/2014/main" id="{D69903EA-B4CA-52A9-B5A3-BE61CBA08C2E}"/>
              </a:ext>
            </a:extLst>
          </p:cNvPr>
          <p:cNvPicPr>
            <a:picLocks noChangeAspect="1"/>
          </p:cNvPicPr>
          <p:nvPr/>
        </p:nvPicPr>
        <p:blipFill>
          <a:blip r:embed="rId3"/>
          <a:stretch>
            <a:fillRect/>
          </a:stretch>
        </p:blipFill>
        <p:spPr>
          <a:xfrm>
            <a:off x="6096003" y="1964268"/>
            <a:ext cx="5560073" cy="3361215"/>
          </a:xfrm>
          <a:prstGeom prst="rect">
            <a:avLst/>
          </a:prstGeom>
          <a:noFill/>
          <a:ln cap="flat">
            <a:noFill/>
          </a:ln>
        </p:spPr>
      </p:pic>
      <p:pic>
        <p:nvPicPr>
          <p:cNvPr id="6" name="Picture 15">
            <a:extLst>
              <a:ext uri="{FF2B5EF4-FFF2-40B4-BE49-F238E27FC236}">
                <a16:creationId xmlns:a16="http://schemas.microsoft.com/office/drawing/2014/main" id="{63729E84-B1F5-2B19-E7FE-BAEDA072D902}"/>
              </a:ext>
            </a:extLst>
          </p:cNvPr>
          <p:cNvPicPr>
            <a:picLocks noChangeAspect="1"/>
          </p:cNvPicPr>
          <p:nvPr/>
        </p:nvPicPr>
        <p:blipFill>
          <a:blip r:embed="rId4"/>
          <a:stretch>
            <a:fillRect/>
          </a:stretch>
        </p:blipFill>
        <p:spPr>
          <a:xfrm>
            <a:off x="326468" y="1964268"/>
            <a:ext cx="5572344" cy="3361215"/>
          </a:xfrm>
          <a:prstGeom prst="rect">
            <a:avLst/>
          </a:prstGeom>
          <a:noFill/>
          <a:ln cap="flat">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20.0.7308"/>
  <p:tag name="SLIDO_EVENT_SECTION_UUID" val="ba583b5d-f6b7-4e22-94a2-e12acb105a8c"/>
  <p:tag name="SLIDO_EVENT_UUID" val="2d11a779-7120-4f55-bab4-e0cd2ef3564a"/>
  <p:tag name="SLIDO_PRESENTATION_ID" val="044214e9-0530-4826-8693-acef1dd592ed"/>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ODMzMjYwODl9"/>
  <p:tag name="SLIDO_TYPE" val="SlidoPoll"/>
  <p:tag name="SLIDO_POLL_UUID" val="124e4123-31e7-45ef-86da-1c8b5abd0c94"/>
  <p:tag name="SLIDO_TIMELINE" val="W3sicG9sbFF1ZXN0aW9uVXVpZCI6ImRiZGUzM2NiLTQyOTYtNGRhYy1iM2UxLTVjN2UzYzIyZjJhMCIsInNob3dSZXN1bHRzIjp0cnVlLCJzaG93Q29ycmVjdEFuc3dlcnMiOmZhbHNlLCJ2b3RpbmdMb2NrZWQiOmZhbHNlfV0="/>
</p:tagLst>
</file>

<file path=ppt/tags/tag3.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4.xml><?xml version="1.0" encoding="utf-8"?>
<p:tagLst xmlns:a="http://schemas.openxmlformats.org/drawingml/2006/main" xmlns:r="http://schemas.openxmlformats.org/officeDocument/2006/relationships" xmlns:p="http://schemas.openxmlformats.org/presentationml/2006/main">
  <p:tag name="SLIDO_ELEMENT" val="title"/>
</p:tagLst>
</file>

<file path=ppt/tags/tag5.xml><?xml version="1.0" encoding="utf-8"?>
<p:tagLst xmlns:a="http://schemas.openxmlformats.org/drawingml/2006/main" xmlns:r="http://schemas.openxmlformats.org/officeDocument/2006/relationships" xmlns:p="http://schemas.openxmlformats.org/presentationml/2006/main">
  <p:tag name="SLIDO_METADATA" val="eyJUaW1lc3RhbXAiOjE3ODMwOTQxOTB9"/>
  <p:tag name="SLIDO_POLL_UUID" val="69d1dae9-4aab-41b9-b93e-62c34b5967a4"/>
  <p:tag name="SLIDO_TIMELINE" val="W3sicG9sbFF1ZXN0aW9uVXVpZCI6IjAwZWZhNmUzLTI0ODYtNGQyMC1iMzM0LTM3MTg2MWQxYjdjYSIsInNob3dSZXN1bHRzIjp0cnVlLCJzaG93Q29ycmVjdEFuc3dlcnMiOmZhbHNlLCJ2b3RpbmdMb2NrZWQiOmZhbHNlfV0="/>
  <p:tag name="SLIDO_TYPE" val="SlidoPoll"/>
</p:tagLst>
</file>

<file path=ppt/tags/tag6.xml><?xml version="1.0" encoding="utf-8"?>
<p:tagLst xmlns:a="http://schemas.openxmlformats.org/drawingml/2006/main" xmlns:r="http://schemas.openxmlformats.org/officeDocument/2006/relationships" xmlns:p="http://schemas.openxmlformats.org/presentationml/2006/main">
  <p:tag name="INTERACTION_TYPE" val="WordCloud"/>
  <p:tag name="SLIDO_ELEMENT" val="interaction_image"/>
</p:tagLst>
</file>

<file path=ppt/tags/tag7.xml><?xml version="1.0" encoding="utf-8"?>
<p:tagLst xmlns:a="http://schemas.openxmlformats.org/drawingml/2006/main" xmlns:r="http://schemas.openxmlformats.org/officeDocument/2006/relationships" xmlns:p="http://schemas.openxmlformats.org/presentationml/2006/main">
  <p:tag name="SLIDO_ELEMENT" val="title"/>
</p:tagLst>
</file>

<file path=ppt/theme/theme1.xml><?xml version="1.0" encoding="utf-8"?>
<a:theme xmlns:a="http://schemas.openxmlformats.org/drawingml/2006/main" name="Prospect-PPT-2019">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PPT-2019" id="{5FA888B5-2446-A74F-9193-EB4C4ED29CF5}" vid="{AA30CE0A-CFA3-4C4B-BFF3-D41AEF84E4D7}"/>
    </a:ext>
  </a:extLst>
</a:theme>
</file>

<file path=ppt/theme/theme2.xml><?xml version="1.0" encoding="utf-8"?>
<a:theme xmlns:a="http://schemas.openxmlformats.org/drawingml/2006/main" name="Prospect-BECTU">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 id="{33AC33A1-ABDD-4116-BBE2-16AEB4C0FC47}" vid="{FA1BE64F-045E-4BBB-9AD3-986D48E34E3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271d3237e3a3105c36734367fa5fbb0f">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aed814d7e4098f4bda59d5ed84b832ad"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Props1.xml><?xml version="1.0" encoding="utf-8"?>
<ds:datastoreItem xmlns:ds="http://schemas.openxmlformats.org/officeDocument/2006/customXml" ds:itemID="{20C8521C-DC82-4C90-BF07-9021AF943AA5}">
  <ds:schemaRefs>
    <ds:schemaRef ds:uri="http://schemas.microsoft.com/sharepoint/v3/contenttype/forms"/>
  </ds:schemaRefs>
</ds:datastoreItem>
</file>

<file path=customXml/itemProps2.xml><?xml version="1.0" encoding="utf-8"?>
<ds:datastoreItem xmlns:ds="http://schemas.openxmlformats.org/officeDocument/2006/customXml" ds:itemID="{18B9E425-26AA-4926-9F27-22F8DAEBE606}">
  <ds:schemaRefs>
    <ds:schemaRef ds:uri="0ecf5486-e989-4379-bfee-e9488933998c"/>
    <ds:schemaRef ds:uri="95c4e850-32b5-4d18-96f2-9b7a5c16f8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0CDF5A1-E966-42E2-A66C-711524DA8090}">
  <ds:schemaRefs>
    <ds:schemaRef ds:uri="0ecf5486-e989-4379-bfee-e9488933998c"/>
    <ds:schemaRef ds:uri="33d817b9-1001-4def-b381-aa17001c551c"/>
    <ds:schemaRef ds:uri="95c4e850-32b5-4d18-96f2-9b7a5c16f8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6396</Words>
  <Application>Microsoft Office PowerPoint</Application>
  <PresentationFormat>Widescreen</PresentationFormat>
  <Paragraphs>529</Paragraphs>
  <Slides>48</Slides>
  <Notes>47</Notes>
  <HiddenSlides>10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48</vt:i4>
      </vt:variant>
    </vt:vector>
  </HeadingPairs>
  <TitlesOfParts>
    <vt:vector size="64" baseType="lpstr">
      <vt:lpstr>Aptos</vt:lpstr>
      <vt:lpstr>Arial</vt:lpstr>
      <vt:lpstr>Calibri</vt:lpstr>
      <vt:lpstr>circe</vt:lpstr>
      <vt:lpstr>ObjektivMk2_W</vt:lpstr>
      <vt:lpstr>Open Sans</vt:lpstr>
      <vt:lpstr>Symbol</vt:lpstr>
      <vt:lpstr>Tahoma</vt:lpstr>
      <vt:lpstr>Times New Roman</vt:lpstr>
      <vt:lpstr>Trebuchet MS</vt:lpstr>
      <vt:lpstr>verdana</vt:lpstr>
      <vt:lpstr>verdana</vt:lpstr>
      <vt:lpstr>Wingdings 2</vt:lpstr>
      <vt:lpstr>Wingdings 3</vt:lpstr>
      <vt:lpstr>Prospect-PPT-2019</vt:lpstr>
      <vt:lpstr>Prospect-BECTU</vt:lpstr>
      <vt:lpstr> Introduction to Equality  </vt:lpstr>
      <vt:lpstr>Overview of session</vt:lpstr>
      <vt:lpstr>Learning outcomes</vt:lpstr>
      <vt:lpstr>A note on language</vt:lpstr>
      <vt:lpstr>Introductions</vt:lpstr>
      <vt:lpstr>PowerPoint Presentation</vt:lpstr>
      <vt:lpstr>Part 1:  Workplace issues</vt:lpstr>
      <vt:lpstr>PowerPoint Presentation</vt:lpstr>
      <vt:lpstr>Bullying and harassment</vt:lpstr>
      <vt:lpstr>Recruitment and progression </vt:lpstr>
      <vt:lpstr>Pay</vt:lpstr>
      <vt:lpstr>PowerPoint Presentation</vt:lpstr>
      <vt:lpstr>PowerPoint Presentation</vt:lpstr>
      <vt:lpstr>Part 2:  What the law says</vt:lpstr>
      <vt:lpstr>PowerPoint Presentation</vt:lpstr>
      <vt:lpstr>PowerPoint Presentation</vt:lpstr>
      <vt:lpstr>When might issues of equality/discrimination arise?</vt:lpstr>
      <vt:lpstr>Protected Characteristics</vt:lpstr>
      <vt:lpstr>Power, pay gaps and the workplace</vt:lpstr>
      <vt:lpstr>Prohibited Conduct</vt:lpstr>
      <vt:lpstr>Direct Discrimination</vt:lpstr>
      <vt:lpstr>Indirect Discrimination</vt:lpstr>
      <vt:lpstr>Harassment</vt:lpstr>
      <vt:lpstr>Victimisation</vt:lpstr>
      <vt:lpstr>Activity – what would you argue here? </vt:lpstr>
      <vt:lpstr>Disability Discrimination</vt:lpstr>
      <vt:lpstr>Types of disability discrimination</vt:lpstr>
      <vt:lpstr>Reasonable adjustments</vt:lpstr>
      <vt:lpstr>Activity </vt:lpstr>
      <vt:lpstr>   Discrimination arising from a disability</vt:lpstr>
      <vt:lpstr>Example</vt:lpstr>
      <vt:lpstr>PowerPoint Presentation</vt:lpstr>
      <vt:lpstr>Case study answer</vt:lpstr>
      <vt:lpstr>Discrimination in pay</vt:lpstr>
      <vt:lpstr>Prospect equal pay cases</vt:lpstr>
      <vt:lpstr>Is there an equal pay case? </vt:lpstr>
      <vt:lpstr>PowerPoint Presentation</vt:lpstr>
      <vt:lpstr>Time Limits</vt:lpstr>
      <vt:lpstr>Quiz: test your understanding </vt:lpstr>
      <vt:lpstr>Part 3:  Taking action in your workplace</vt:lpstr>
      <vt:lpstr>Public Sector Equality Duty</vt:lpstr>
      <vt:lpstr>PowerPoint Presentation</vt:lpstr>
      <vt:lpstr>Discussion:  your workplace</vt:lpstr>
      <vt:lpstr>Where to begin?</vt:lpstr>
      <vt:lpstr>  What if your employer won’t act? </vt:lpstr>
      <vt:lpstr>PowerPoint Presentation</vt:lpstr>
      <vt:lpstr>Liberation </vt:lpstr>
      <vt:lpstr>Next steps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Kardahji</dc:creator>
  <cp:lastModifiedBy>Abbie Jenkinson</cp:lastModifiedBy>
  <cp:revision>1</cp:revision>
  <cp:lastPrinted>2022-09-06T10:24:40Z</cp:lastPrinted>
  <dcterms:created xsi:type="dcterms:W3CDTF">2019-09-12T07:53:03Z</dcterms:created>
  <dcterms:modified xsi:type="dcterms:W3CDTF">2026-08-21T08:24:41Z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0x010100D8D7AC766A08B146B6390D5D437781FB</vt:lpwstr>
  </property>
  <property fmtid="{D5CDD505-2E9C-101B-9397-08002B2CF9AE}" pid="3" name="_AdHocReviewCycleID">
    <vt:i4>903175313</vt:i4>
  </property>
  <property fmtid="{D5CDD505-2E9C-101B-9397-08002B2CF9AE}" pid="4" name="_NewReviewCycle">
    <vt:lpwstr/>
  </property>
  <property fmtid="{D5CDD505-2E9C-101B-9397-08002B2CF9AE}" pid="5" name="_EmailSubject">
    <vt:lpwstr>EDI updated workbook</vt:lpwstr>
  </property>
  <property fmtid="{D5CDD505-2E9C-101B-9397-08002B2CF9AE}" pid="6" name="_AuthorEmail">
    <vt:lpwstr>mroberts@bectu.org.uk</vt:lpwstr>
  </property>
  <property fmtid="{D5CDD505-2E9C-101B-9397-08002B2CF9AE}" pid="7" name="_AuthorEmailDisplayName">
    <vt:lpwstr>Martin Roberts</vt:lpwstr>
  </property>
  <property fmtid="{D5CDD505-2E9C-101B-9397-08002B2CF9AE}" pid="8" name="_PreviousAdHocReviewCycleID">
    <vt:i4>1782904973</vt:i4>
  </property>
  <property fmtid="{D5CDD505-2E9C-101B-9397-08002B2CF9AE}" pid="9" name="MediaServiceImageTags">
    <vt:lpwstr/>
  </property>
</Properties>
</file>