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8.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1" r:id="rId4"/>
    <p:sldMasterId id="2147483700" r:id="rId5"/>
  </p:sldMasterIdLst>
  <p:notesMasterIdLst>
    <p:notesMasterId r:id="rId43"/>
  </p:notesMasterIdLst>
  <p:sldIdLst>
    <p:sldId id="530" r:id="rId6"/>
    <p:sldId id="563" r:id="rId7"/>
    <p:sldId id="586" r:id="rId8"/>
    <p:sldId id="585" r:id="rId9"/>
    <p:sldId id="612" r:id="rId10"/>
    <p:sldId id="536" r:id="rId11"/>
    <p:sldId id="537" r:id="rId12"/>
    <p:sldId id="567" r:id="rId13"/>
    <p:sldId id="538" r:id="rId14"/>
    <p:sldId id="609" r:id="rId15"/>
    <p:sldId id="533" r:id="rId16"/>
    <p:sldId id="607" r:id="rId17"/>
    <p:sldId id="541" r:id="rId18"/>
    <p:sldId id="542" r:id="rId19"/>
    <p:sldId id="595" r:id="rId20"/>
    <p:sldId id="596" r:id="rId21"/>
    <p:sldId id="597" r:id="rId22"/>
    <p:sldId id="598" r:id="rId23"/>
    <p:sldId id="611" r:id="rId24"/>
    <p:sldId id="599" r:id="rId25"/>
    <p:sldId id="600" r:id="rId26"/>
    <p:sldId id="601" r:id="rId27"/>
    <p:sldId id="608" r:id="rId28"/>
    <p:sldId id="602" r:id="rId29"/>
    <p:sldId id="569" r:id="rId30"/>
    <p:sldId id="543" r:id="rId31"/>
    <p:sldId id="574" r:id="rId32"/>
    <p:sldId id="576" r:id="rId33"/>
    <p:sldId id="545" r:id="rId34"/>
    <p:sldId id="552" r:id="rId35"/>
    <p:sldId id="558" r:id="rId36"/>
    <p:sldId id="557" r:id="rId37"/>
    <p:sldId id="603" r:id="rId38"/>
    <p:sldId id="582" r:id="rId39"/>
    <p:sldId id="587" r:id="rId40"/>
    <p:sldId id="589" r:id="rId41"/>
    <p:sldId id="594" r:id="rId42"/>
  </p:sldIdLst>
  <p:sldSz cx="12192000" cy="6858000"/>
  <p:notesSz cx="6799263" cy="99298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476"/>
    <a:srgbClr val="FEC86E"/>
    <a:srgbClr val="FBD603"/>
    <a:srgbClr val="28292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130B229-FB9E-4753-993D-6622EF6D9868}" v="35" dt="2022-09-06T10:00:10.214"/>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54" autoAdjust="0"/>
    <p:restoredTop sz="47911" autoAdjust="0"/>
  </p:normalViewPr>
  <p:slideViewPr>
    <p:cSldViewPr snapToGrid="0" snapToObjects="1">
      <p:cViewPr varScale="1">
        <p:scale>
          <a:sx n="50" d="100"/>
          <a:sy n="50" d="100"/>
        </p:scale>
        <p:origin x="1896" y="3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notesMaster" Target="notesMasters/notesMaster1.xml"/><Relationship Id="rId48" Type="http://schemas.microsoft.com/office/2015/10/relationships/revisionInfo" Target="revisionInfo.xml"/></Relationships>
</file>

<file path=ppt/charts/_rels/chart1.xml.rels><?xml version="1.0" encoding="UTF-8" standalone="yes"?>
<Relationships xmlns="http://schemas.openxmlformats.org/package/2006/relationships"><Relationship Id="rId3" Type="http://schemas.openxmlformats.org/officeDocument/2006/relationships/oleObject" Target="file:///\\wat-fps3.prospect.local\Nick.Kardahji\Equalities\Race%20equality%20training\Race%20equality%20training%20stat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2.bin"/><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800" dirty="0"/>
              <a:t>Success rate of identical</a:t>
            </a:r>
            <a:r>
              <a:rPr lang="en-GB" sz="1800" baseline="0" dirty="0"/>
              <a:t> applications, varied by applicant ethnicity</a:t>
            </a:r>
            <a:endParaRPr lang="en-GB" sz="1800" dirty="0"/>
          </a:p>
        </c:rich>
      </c:tx>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3"/>
            <c:invertIfNegative val="0"/>
            <c:bubble3D val="0"/>
            <c:spPr>
              <a:solidFill>
                <a:schemeClr val="accent2"/>
              </a:solidFill>
              <a:ln>
                <a:noFill/>
              </a:ln>
              <a:effectLst/>
            </c:spPr>
            <c:extLst>
              <c:ext xmlns:c16="http://schemas.microsoft.com/office/drawing/2014/chart" uri="{C3380CC4-5D6E-409C-BE32-E72D297353CC}">
                <c16:uniqueId val="{00000001-4CFA-42C0-9703-9378FCCD2C7B}"/>
              </c:ext>
            </c:extLst>
          </c:dPt>
          <c:dLbls>
            <c:spPr>
              <a:noFill/>
              <a:ln>
                <a:noFill/>
              </a:ln>
              <a:effectLst/>
            </c:spPr>
            <c:txPr>
              <a:bodyPr rot="0" spcFirstLastPara="1" vertOverflow="ellipsis" vert="horz" wrap="square" lIns="38100" tIns="19050" rIns="38100" bIns="19050" anchor="ctr" anchorCtr="1">
                <a:spAutoFit/>
              </a:bodyPr>
              <a:lstStyle/>
              <a:p>
                <a:pPr>
                  <a:defRPr sz="16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equality training stats.xlsx]Sheet2'!$D$5:$D$8</c:f>
              <c:strCache>
                <c:ptCount val="4"/>
                <c:pt idx="0">
                  <c:v>Nigerian</c:v>
                </c:pt>
                <c:pt idx="1">
                  <c:v>Pakistani</c:v>
                </c:pt>
                <c:pt idx="2">
                  <c:v>Other people of colour</c:v>
                </c:pt>
                <c:pt idx="3">
                  <c:v>White</c:v>
                </c:pt>
              </c:strCache>
            </c:strRef>
          </c:cat>
          <c:val>
            <c:numRef>
              <c:f>'[Race equality training stats.xlsx]Sheet2'!$E$5:$E$8</c:f>
              <c:numCache>
                <c:formatCode>0.0%</c:formatCode>
                <c:ptCount val="4"/>
                <c:pt idx="0">
                  <c:v>0.13100000000000001</c:v>
                </c:pt>
                <c:pt idx="1">
                  <c:v>0.13900000000000001</c:v>
                </c:pt>
                <c:pt idx="2">
                  <c:v>0.158</c:v>
                </c:pt>
                <c:pt idx="3">
                  <c:v>0.24099999999999999</c:v>
                </c:pt>
              </c:numCache>
            </c:numRef>
          </c:val>
          <c:extLst>
            <c:ext xmlns:c16="http://schemas.microsoft.com/office/drawing/2014/chart" uri="{C3380CC4-5D6E-409C-BE32-E72D297353CC}">
              <c16:uniqueId val="{00000002-4CFA-42C0-9703-9378FCCD2C7B}"/>
            </c:ext>
          </c:extLst>
        </c:ser>
        <c:dLbls>
          <c:dLblPos val="outEnd"/>
          <c:showLegendKey val="0"/>
          <c:showVal val="1"/>
          <c:showCatName val="0"/>
          <c:showSerName val="0"/>
          <c:showPercent val="0"/>
          <c:showBubbleSize val="0"/>
        </c:dLbls>
        <c:gapWidth val="92"/>
        <c:axId val="311275808"/>
        <c:axId val="588570800"/>
      </c:barChart>
      <c:catAx>
        <c:axId val="31127580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588570800"/>
        <c:crosses val="autoZero"/>
        <c:auto val="1"/>
        <c:lblAlgn val="ctr"/>
        <c:lblOffset val="100"/>
        <c:noMultiLvlLbl val="0"/>
      </c:catAx>
      <c:valAx>
        <c:axId val="588570800"/>
        <c:scaling>
          <c:orientation val="minMax"/>
        </c:scaling>
        <c:delete val="1"/>
        <c:axPos val="b"/>
        <c:numFmt formatCode="0.0%" sourceLinked="1"/>
        <c:majorTickMark val="none"/>
        <c:minorTickMark val="none"/>
        <c:tickLblPos val="nextTo"/>
        <c:crossAx val="311275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a:t>Women are significantly</a:t>
            </a:r>
            <a:r>
              <a:rPr lang="en-GB" sz="2000" baseline="0" dirty="0"/>
              <a:t> under-represented among top earners in engineering </a:t>
            </a:r>
            <a:endParaRPr lang="en-GB" sz="2000" dirty="0"/>
          </a:p>
        </c:rich>
      </c:tx>
      <c:layout>
        <c:manualLayout>
          <c:xMode val="edge"/>
          <c:yMode val="edge"/>
          <c:x val="0.17427294153779496"/>
          <c:y val="2.0497264367845885E-3"/>
        </c:manualLayout>
      </c:layout>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Pt>
            <c:idx val="1"/>
            <c:invertIfNegative val="0"/>
            <c:bubble3D val="0"/>
            <c:spPr>
              <a:solidFill>
                <a:schemeClr val="accent2"/>
              </a:solidFill>
              <a:ln>
                <a:noFill/>
              </a:ln>
              <a:effectLst/>
            </c:spPr>
            <c:extLst>
              <c:ext xmlns:c16="http://schemas.microsoft.com/office/drawing/2014/chart" uri="{C3380CC4-5D6E-409C-BE32-E72D297353CC}">
                <c16:uniqueId val="{00000001-C69B-43D7-9123-0D87A269F876}"/>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Sheet2!$E$15:$E$17</c:f>
              <c:strCache>
                <c:ptCount val="3"/>
                <c:pt idx="0">
                  <c:v>Proportion of lowest earners in engineering who are women</c:v>
                </c:pt>
                <c:pt idx="1">
                  <c:v>Proportion of engineers who are women</c:v>
                </c:pt>
                <c:pt idx="2">
                  <c:v>Proportion of highest earners in engineering who are women</c:v>
                </c:pt>
              </c:strCache>
            </c:strRef>
          </c:cat>
          <c:val>
            <c:numRef>
              <c:f>Sheet2!$F$15:$F$17</c:f>
              <c:numCache>
                <c:formatCode>0%</c:formatCode>
                <c:ptCount val="3"/>
                <c:pt idx="0">
                  <c:v>0.16</c:v>
                </c:pt>
                <c:pt idx="1">
                  <c:v>0.11</c:v>
                </c:pt>
                <c:pt idx="2">
                  <c:v>0.08</c:v>
                </c:pt>
              </c:numCache>
            </c:numRef>
          </c:val>
          <c:extLst>
            <c:ext xmlns:c16="http://schemas.microsoft.com/office/drawing/2014/chart" uri="{C3380CC4-5D6E-409C-BE32-E72D297353CC}">
              <c16:uniqueId val="{00000002-C69B-43D7-9123-0D87A269F876}"/>
            </c:ext>
          </c:extLst>
        </c:ser>
        <c:dLbls>
          <c:dLblPos val="outEnd"/>
          <c:showLegendKey val="0"/>
          <c:showVal val="1"/>
          <c:showCatName val="0"/>
          <c:showSerName val="0"/>
          <c:showPercent val="0"/>
          <c:showBubbleSize val="0"/>
        </c:dLbls>
        <c:gapWidth val="182"/>
        <c:axId val="432406248"/>
        <c:axId val="432408216"/>
      </c:barChart>
      <c:catAx>
        <c:axId val="43240624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432408216"/>
        <c:crosses val="autoZero"/>
        <c:auto val="1"/>
        <c:lblAlgn val="ctr"/>
        <c:lblOffset val="100"/>
        <c:noMultiLvlLbl val="0"/>
      </c:catAx>
      <c:valAx>
        <c:axId val="432408216"/>
        <c:scaling>
          <c:orientation val="minMax"/>
        </c:scaling>
        <c:delete val="1"/>
        <c:axPos val="b"/>
        <c:majorGridlines>
          <c:spPr>
            <a:ln w="9525" cap="flat" cmpd="sng" algn="ctr">
              <a:solidFill>
                <a:schemeClr val="accent1">
                  <a:alpha val="5000"/>
                </a:schemeClr>
              </a:solidFill>
              <a:round/>
            </a:ln>
            <a:effectLst/>
          </c:spPr>
        </c:majorGridlines>
        <c:numFmt formatCode="0%" sourceLinked="1"/>
        <c:majorTickMark val="none"/>
        <c:minorTickMark val="none"/>
        <c:tickLblPos val="nextTo"/>
        <c:crossAx val="432406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r>
              <a:rPr lang="en-GB" sz="1200" dirty="0"/>
              <a:t>Select results, Prospect BAME members</a:t>
            </a:r>
            <a:r>
              <a:rPr lang="en-GB" sz="1200" baseline="0" dirty="0"/>
              <a:t> survey (2018)</a:t>
            </a:r>
            <a:endParaRPr lang="en-GB" sz="1200" dirty="0"/>
          </a:p>
        </c:rich>
      </c:tx>
      <c:layout>
        <c:manualLayout>
          <c:xMode val="edge"/>
          <c:yMode val="edge"/>
          <c:x val="2.5480934950675369E-3"/>
          <c:y val="0.95197294106656027"/>
        </c:manualLayout>
      </c:layout>
      <c:overlay val="0"/>
      <c:spPr>
        <a:noFill/>
        <a:ln>
          <a:noFill/>
        </a:ln>
        <a:effectLst/>
      </c:spPr>
      <c:txPr>
        <a:bodyPr rot="0" spcFirstLastPara="1" vertOverflow="ellipsis" vert="horz" wrap="square" anchor="ctr" anchorCtr="1"/>
        <a:lstStyle/>
        <a:p>
          <a:pPr>
            <a:defRPr sz="1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8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'[Race equality training stats.xlsx]Sheet1'!$D$5:$D$9</c:f>
              <c:strCache>
                <c:ptCount val="5"/>
                <c:pt idx="0">
                  <c:v>Experienced physical or verbal abuse in the workplace</c:v>
                </c:pt>
                <c:pt idx="1">
                  <c:v>Did not/would not feel comfortable reporting abuse to manager</c:v>
                </c:pt>
                <c:pt idx="2">
                  <c:v>Seen racist behaviour in the workplace</c:v>
                </c:pt>
                <c:pt idx="3">
                  <c:v>Aware of white colleague(s) paid more despite less responsibility/experience</c:v>
                </c:pt>
                <c:pt idx="4">
                  <c:v>Seen white colleague with similar experience/expertise promoted ahead of them</c:v>
                </c:pt>
              </c:strCache>
            </c:strRef>
          </c:cat>
          <c:val>
            <c:numRef>
              <c:f>'[Race equality training stats.xlsx]Sheet1'!$E$5:$E$9</c:f>
              <c:numCache>
                <c:formatCode>0%</c:formatCode>
                <c:ptCount val="5"/>
                <c:pt idx="0">
                  <c:v>0.28999999999999998</c:v>
                </c:pt>
                <c:pt idx="1">
                  <c:v>0.37</c:v>
                </c:pt>
                <c:pt idx="2">
                  <c:v>0.44</c:v>
                </c:pt>
                <c:pt idx="3">
                  <c:v>0.45</c:v>
                </c:pt>
                <c:pt idx="4">
                  <c:v>0.5</c:v>
                </c:pt>
              </c:numCache>
            </c:numRef>
          </c:val>
          <c:extLst>
            <c:ext xmlns:c16="http://schemas.microsoft.com/office/drawing/2014/chart" uri="{C3380CC4-5D6E-409C-BE32-E72D297353CC}">
              <c16:uniqueId val="{00000000-30D1-41CE-80D1-ACAD4FE1EEAB}"/>
            </c:ext>
          </c:extLst>
        </c:ser>
        <c:dLbls>
          <c:dLblPos val="outEnd"/>
          <c:showLegendKey val="0"/>
          <c:showVal val="1"/>
          <c:showCatName val="0"/>
          <c:showSerName val="0"/>
          <c:showPercent val="0"/>
          <c:showBubbleSize val="0"/>
        </c:dLbls>
        <c:gapWidth val="92"/>
        <c:axId val="528803096"/>
        <c:axId val="528799816"/>
      </c:barChart>
      <c:catAx>
        <c:axId val="52880309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528799816"/>
        <c:crosses val="autoZero"/>
        <c:auto val="1"/>
        <c:lblAlgn val="ctr"/>
        <c:lblOffset val="100"/>
        <c:noMultiLvlLbl val="0"/>
      </c:catAx>
      <c:valAx>
        <c:axId val="528799816"/>
        <c:scaling>
          <c:orientation val="minMax"/>
        </c:scaling>
        <c:delete val="1"/>
        <c:axPos val="b"/>
        <c:numFmt formatCode="0%" sourceLinked="1"/>
        <c:majorTickMark val="none"/>
        <c:minorTickMark val="none"/>
        <c:tickLblPos val="nextTo"/>
        <c:crossAx val="52880309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r>
              <a:rPr lang="en-GB" sz="2000" dirty="0"/>
              <a:t>Adjusted</a:t>
            </a:r>
            <a:r>
              <a:rPr lang="en-GB" sz="2000" baseline="0" dirty="0"/>
              <a:t> median ethnicity pay gaps, UK (2019)</a:t>
            </a:r>
            <a:endParaRPr lang="en-GB" sz="2000" dirty="0"/>
          </a:p>
        </c:rich>
      </c:tx>
      <c:overlay val="0"/>
      <c:spPr>
        <a:noFill/>
        <a:ln>
          <a:noFill/>
        </a:ln>
        <a:effectLst/>
      </c:spPr>
      <c:txPr>
        <a:bodyPr rot="0" spcFirstLastPara="1" vertOverflow="ellipsis" vert="horz" wrap="square" anchor="ctr" anchorCtr="1"/>
        <a:lstStyle/>
        <a:p>
          <a:pPr>
            <a:defRPr sz="20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1.4867158691221778E-2"/>
          <c:y val="0.10868363554579198"/>
          <c:w val="0.97026568261755641"/>
          <c:h val="0.81237967662461796"/>
        </c:manualLayout>
      </c:layout>
      <c:barChart>
        <c:barDir val="bar"/>
        <c:grouping val="clustered"/>
        <c:varyColors val="0"/>
        <c:ser>
          <c:idx val="0"/>
          <c:order val="0"/>
          <c:tx>
            <c:strRef>
              <c:f>'[ONS ethnicity pay gap estimates 2020.xlsx]Sheet2'!$L$20</c:f>
              <c:strCache>
                <c:ptCount val="1"/>
                <c:pt idx="0">
                  <c:v>UK-born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'[ONS ethnicity pay gap estimates 2020.xlsx]Sheet2'!$K$21:$K$28</c:f>
              <c:strCache>
                <c:ptCount val="8"/>
                <c:pt idx="0">
                  <c:v>Indian</c:v>
                </c:pt>
                <c:pt idx="1">
                  <c:v>Chinese</c:v>
                </c:pt>
                <c:pt idx="2">
                  <c:v>Other ethnic groups</c:v>
                </c:pt>
                <c:pt idx="3">
                  <c:v>Pakistani</c:v>
                </c:pt>
                <c:pt idx="4">
                  <c:v>Mixed</c:v>
                </c:pt>
                <c:pt idx="5">
                  <c:v>Black Caribbean</c:v>
                </c:pt>
                <c:pt idx="6">
                  <c:v>Bangladeshi</c:v>
                </c:pt>
                <c:pt idx="7">
                  <c:v>Black African</c:v>
                </c:pt>
              </c:strCache>
            </c:strRef>
          </c:cat>
          <c:val>
            <c:numRef>
              <c:f>'[ONS ethnicity pay gap estimates 2020.xlsx]Sheet2'!$L$21:$L$28</c:f>
              <c:numCache>
                <c:formatCode>0.0%</c:formatCode>
                <c:ptCount val="8"/>
                <c:pt idx="0">
                  <c:v>-1.6E-2</c:v>
                </c:pt>
                <c:pt idx="1">
                  <c:v>1.1000000000000001E-2</c:v>
                </c:pt>
                <c:pt idx="2">
                  <c:v>2.4E-2</c:v>
                </c:pt>
                <c:pt idx="3">
                  <c:v>3.1E-2</c:v>
                </c:pt>
                <c:pt idx="4">
                  <c:v>3.9E-2</c:v>
                </c:pt>
                <c:pt idx="5">
                  <c:v>6.0999999999999999E-2</c:v>
                </c:pt>
                <c:pt idx="6">
                  <c:v>0.08</c:v>
                </c:pt>
                <c:pt idx="7">
                  <c:v>0.13200000000000001</c:v>
                </c:pt>
              </c:numCache>
            </c:numRef>
          </c:val>
          <c:extLst>
            <c:ext xmlns:c16="http://schemas.microsoft.com/office/drawing/2014/chart" uri="{C3380CC4-5D6E-409C-BE32-E72D297353CC}">
              <c16:uniqueId val="{00000000-CC24-4A95-AFC8-10A7BBE54D52}"/>
            </c:ext>
          </c:extLst>
        </c:ser>
        <c:ser>
          <c:idx val="1"/>
          <c:order val="1"/>
          <c:tx>
            <c:strRef>
              <c:f>'[ONS ethnicity pay gap estimates 2020.xlsx]Sheet2'!$M$20</c:f>
              <c:strCache>
                <c:ptCount val="1"/>
                <c:pt idx="0">
                  <c:v>Born outside UK</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'[ONS ethnicity pay gap estimates 2020.xlsx]Sheet2'!$K$21:$K$28</c:f>
              <c:strCache>
                <c:ptCount val="8"/>
                <c:pt idx="0">
                  <c:v>Indian</c:v>
                </c:pt>
                <c:pt idx="1">
                  <c:v>Chinese</c:v>
                </c:pt>
                <c:pt idx="2">
                  <c:v>Other ethnic groups</c:v>
                </c:pt>
                <c:pt idx="3">
                  <c:v>Pakistani</c:v>
                </c:pt>
                <c:pt idx="4">
                  <c:v>Mixed</c:v>
                </c:pt>
                <c:pt idx="5">
                  <c:v>Black Caribbean</c:v>
                </c:pt>
                <c:pt idx="6">
                  <c:v>Bangladeshi</c:v>
                </c:pt>
                <c:pt idx="7">
                  <c:v>Black African</c:v>
                </c:pt>
              </c:strCache>
            </c:strRef>
          </c:cat>
          <c:val>
            <c:numRef>
              <c:f>'[ONS ethnicity pay gap estimates 2020.xlsx]Sheet2'!$M$21:$M$28</c:f>
              <c:numCache>
                <c:formatCode>0.0%</c:formatCode>
                <c:ptCount val="8"/>
                <c:pt idx="0">
                  <c:v>6.7000000000000004E-2</c:v>
                </c:pt>
                <c:pt idx="1">
                  <c:v>7.2000000000000008E-2</c:v>
                </c:pt>
                <c:pt idx="2">
                  <c:v>0.115</c:v>
                </c:pt>
                <c:pt idx="3">
                  <c:v>0.158</c:v>
                </c:pt>
                <c:pt idx="4">
                  <c:v>6.5000000000000002E-2</c:v>
                </c:pt>
                <c:pt idx="5">
                  <c:v>0.11900000000000001</c:v>
                </c:pt>
                <c:pt idx="6">
                  <c:v>0.20600000000000002</c:v>
                </c:pt>
                <c:pt idx="7">
                  <c:v>8.5999999999999993E-2</c:v>
                </c:pt>
              </c:numCache>
            </c:numRef>
          </c:val>
          <c:extLst>
            <c:ext xmlns:c16="http://schemas.microsoft.com/office/drawing/2014/chart" uri="{C3380CC4-5D6E-409C-BE32-E72D297353CC}">
              <c16:uniqueId val="{00000001-CC24-4A95-AFC8-10A7BBE54D52}"/>
            </c:ext>
          </c:extLst>
        </c:ser>
        <c:dLbls>
          <c:dLblPos val="outEnd"/>
          <c:showLegendKey val="0"/>
          <c:showVal val="1"/>
          <c:showCatName val="0"/>
          <c:showSerName val="0"/>
          <c:showPercent val="0"/>
          <c:showBubbleSize val="0"/>
        </c:dLbls>
        <c:gapWidth val="72"/>
        <c:axId val="661797768"/>
        <c:axId val="661801376"/>
      </c:barChart>
      <c:catAx>
        <c:axId val="66179776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61801376"/>
        <c:crosses val="autoZero"/>
        <c:auto val="1"/>
        <c:lblAlgn val="ctr"/>
        <c:lblOffset val="100"/>
        <c:noMultiLvlLbl val="0"/>
      </c:catAx>
      <c:valAx>
        <c:axId val="661801376"/>
        <c:scaling>
          <c:orientation val="minMax"/>
        </c:scaling>
        <c:delete val="1"/>
        <c:axPos val="b"/>
        <c:numFmt formatCode="0.0%" sourceLinked="1"/>
        <c:majorTickMark val="none"/>
        <c:minorTickMark val="none"/>
        <c:tickLblPos val="nextTo"/>
        <c:crossAx val="661797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7775DE61-124E-0F40-8D2D-41EDA1E0CEE2}" type="datetimeFigureOut">
              <a:rPr lang="en-US" smtClean="0"/>
              <a:t>10/4/2023</a:t>
            </a:fld>
            <a:endParaRPr lang="en-US"/>
          </a:p>
        </p:txBody>
      </p:sp>
      <p:sp>
        <p:nvSpPr>
          <p:cNvPr id="4" name="Slide Image Placeholder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C16B0746-24FF-0B4F-A25A-E2B460B25A57}" type="slidenum">
              <a:rPr lang="en-US" smtClean="0"/>
              <a:t>‹#›</a:t>
            </a:fld>
            <a:endParaRPr lang="en-US"/>
          </a:p>
        </p:txBody>
      </p:sp>
    </p:spTree>
    <p:extLst>
      <p:ext uri="{BB962C8B-B14F-4D97-AF65-F5344CB8AC3E}">
        <p14:creationId xmlns:p14="http://schemas.microsoft.com/office/powerpoint/2010/main" val="10486226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prospect.org.uk/news/id/2012/November/9/Prospect-legal-win-for-Home-Office-staff" TargetMode="External"/><Relationship Id="rId2" Type="http://schemas.openxmlformats.org/officeDocument/2006/relationships/slide" Target="../slides/slide10.xml"/><Relationship Id="rId1" Type="http://schemas.openxmlformats.org/officeDocument/2006/relationships/notesMaster" Target="../notesMasters/notesMaster1.xml"/><Relationship Id="rId4" Type="http://schemas.openxmlformats.org/officeDocument/2006/relationships/hyperlink" Target="https://www.prospect.org.uk/news/id/2017/00620"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a:t>
            </a:fld>
            <a:endParaRPr lang="en-US"/>
          </a:p>
        </p:txBody>
      </p:sp>
    </p:spTree>
    <p:extLst>
      <p:ext uri="{BB962C8B-B14F-4D97-AF65-F5344CB8AC3E}">
        <p14:creationId xmlns:p14="http://schemas.microsoft.com/office/powerpoint/2010/main" val="17942422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11</a:t>
            </a:fld>
            <a:endParaRPr lang="en-US"/>
          </a:p>
        </p:txBody>
      </p:sp>
    </p:spTree>
    <p:extLst>
      <p:ext uri="{BB962C8B-B14F-4D97-AF65-F5344CB8AC3E}">
        <p14:creationId xmlns:p14="http://schemas.microsoft.com/office/powerpoint/2010/main" val="2287776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One Act, came in in 2010, consolidates previous legislation (see chart on the side)</a:t>
            </a:r>
          </a:p>
          <a:p>
            <a:pPr marL="0" indent="0">
              <a:buNone/>
            </a:pPr>
            <a:endParaRPr lang="en-GB" dirty="0"/>
          </a:p>
          <a:p>
            <a:r>
              <a:rPr lang="en-GB" dirty="0"/>
              <a:t>The Act applies to employees BUT this has a broader definition than other legislation, with many freelancers, zero hours contract workers and other atypical workers being covered.  This is an important difference – the right to claim unfair dismissal/redundancy pay only applies to employees.  </a:t>
            </a:r>
          </a:p>
          <a:p>
            <a:pPr marL="0" indent="0">
              <a:buNone/>
            </a:pPr>
            <a:endParaRPr lang="en-GB" dirty="0"/>
          </a:p>
          <a:p>
            <a:r>
              <a:rPr lang="en-GB" dirty="0"/>
              <a:t>No qualification period – can bring a claim from first day in employment (or before if challenging recruitment decisions)</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12</a:t>
            </a:fld>
            <a:endParaRPr lang="en-US"/>
          </a:p>
        </p:txBody>
      </p:sp>
    </p:spTree>
    <p:extLst>
      <p:ext uri="{BB962C8B-B14F-4D97-AF65-F5344CB8AC3E}">
        <p14:creationId xmlns:p14="http://schemas.microsoft.com/office/powerpoint/2010/main" val="80717244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0" i="0" dirty="0">
                <a:solidFill>
                  <a:srgbClr val="15375A"/>
                </a:solidFill>
                <a:effectLst/>
                <a:latin typeface="circe"/>
              </a:rPr>
              <a:t>In order to bring a claim under the Equality Act, the discriminatory treatment must be linked to a protected characteristic.  Bad conduct which is not related to a protected characteristic is not covered.  </a:t>
            </a:r>
            <a:endParaRPr lang="en-GB" dirty="0"/>
          </a:p>
          <a:p>
            <a:endParaRPr lang="en-GB" dirty="0"/>
          </a:p>
          <a:p>
            <a:r>
              <a:rPr lang="en-GB" dirty="0"/>
              <a:t>Belief (if people ask) – subject to Grainger test:</a:t>
            </a:r>
          </a:p>
          <a:p>
            <a:endParaRPr lang="en-GB" dirty="0"/>
          </a:p>
          <a:p>
            <a:pPr algn="l"/>
            <a:r>
              <a:rPr lang="en-GB" b="0" i="0" dirty="0">
                <a:solidFill>
                  <a:srgbClr val="15375A"/>
                </a:solidFill>
                <a:effectLst/>
                <a:latin typeface="circe"/>
              </a:rPr>
              <a:t>The requirements of this test are that the belief in question must:</a:t>
            </a:r>
          </a:p>
          <a:p>
            <a:pPr algn="l">
              <a:buFont typeface="+mj-lt"/>
              <a:buAutoNum type="arabicPeriod"/>
            </a:pPr>
            <a:r>
              <a:rPr lang="en-GB" b="0" i="0" dirty="0">
                <a:solidFill>
                  <a:srgbClr val="15375A"/>
                </a:solidFill>
                <a:effectLst/>
                <a:latin typeface="circe"/>
              </a:rPr>
              <a:t>Be reasonably held.</a:t>
            </a:r>
          </a:p>
          <a:p>
            <a:pPr algn="l">
              <a:buFont typeface="+mj-lt"/>
              <a:buAutoNum type="arabicPeriod"/>
            </a:pPr>
            <a:r>
              <a:rPr lang="en-GB" b="0" i="0" dirty="0">
                <a:solidFill>
                  <a:srgbClr val="15375A"/>
                </a:solidFill>
                <a:effectLst/>
                <a:latin typeface="circe"/>
              </a:rPr>
              <a:t>Be a belief as opposed to an opinion.</a:t>
            </a:r>
          </a:p>
          <a:p>
            <a:pPr algn="l">
              <a:buFont typeface="+mj-lt"/>
              <a:buAutoNum type="arabicPeriod"/>
            </a:pPr>
            <a:r>
              <a:rPr lang="en-GB" b="0" i="0" dirty="0">
                <a:solidFill>
                  <a:srgbClr val="15375A"/>
                </a:solidFill>
                <a:effectLst/>
                <a:latin typeface="circe"/>
              </a:rPr>
              <a:t>Relate to a weighty and substantial aspect of human life/behaviour.</a:t>
            </a:r>
          </a:p>
          <a:p>
            <a:pPr algn="l">
              <a:buFont typeface="+mj-lt"/>
              <a:buAutoNum type="arabicPeriod"/>
            </a:pPr>
            <a:r>
              <a:rPr lang="en-GB" b="0" i="0" dirty="0">
                <a:solidFill>
                  <a:srgbClr val="15375A"/>
                </a:solidFill>
                <a:effectLst/>
                <a:latin typeface="circe"/>
              </a:rPr>
              <a:t>Have a level of cogency, seriousness, cohesion, and importance.</a:t>
            </a:r>
          </a:p>
          <a:p>
            <a:pPr algn="l">
              <a:buFont typeface="+mj-lt"/>
              <a:buAutoNum type="arabicPeriod"/>
            </a:pPr>
            <a:r>
              <a:rPr lang="en-GB" b="0" i="0" dirty="0">
                <a:solidFill>
                  <a:srgbClr val="15375A"/>
                </a:solidFill>
                <a:effectLst/>
                <a:latin typeface="circe"/>
              </a:rPr>
              <a:t>Be worthy of respect in a democratic society. It cannot be incompatible with human dignity and in conflict with the fundamental rights of others.</a:t>
            </a:r>
          </a:p>
          <a:p>
            <a:pPr algn="l">
              <a:buFont typeface="+mj-lt"/>
              <a:buAutoNum type="arabicPeriod"/>
            </a:pPr>
            <a:endParaRPr lang="en-GB" b="0" i="0" dirty="0">
              <a:solidFill>
                <a:srgbClr val="15375A"/>
              </a:solidFill>
              <a:effectLst/>
              <a:latin typeface="circe"/>
            </a:endParaRPr>
          </a:p>
          <a:p>
            <a:pPr algn="l">
              <a:buFont typeface="+mj-lt"/>
              <a:buAutoNum type="arabicPeriod"/>
            </a:pPr>
            <a:endParaRPr lang="en-GB" b="0" i="0" dirty="0">
              <a:solidFill>
                <a:srgbClr val="15375A"/>
              </a:solidFill>
              <a:effectLst/>
              <a:latin typeface="circe"/>
            </a:endParaRP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13</a:t>
            </a:fld>
            <a:endParaRPr lang="en-US"/>
          </a:p>
        </p:txBody>
      </p:sp>
    </p:spTree>
    <p:extLst>
      <p:ext uri="{BB962C8B-B14F-4D97-AF65-F5344CB8AC3E}">
        <p14:creationId xmlns:p14="http://schemas.microsoft.com/office/powerpoint/2010/main" val="24658654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Just go through – we will explain what each is next.  </a:t>
            </a:r>
          </a:p>
        </p:txBody>
      </p:sp>
      <p:sp>
        <p:nvSpPr>
          <p:cNvPr id="4" name="Slide Number Placeholder 3"/>
          <p:cNvSpPr>
            <a:spLocks noGrp="1"/>
          </p:cNvSpPr>
          <p:nvPr>
            <p:ph type="sldNum" sz="quarter" idx="5"/>
          </p:nvPr>
        </p:nvSpPr>
        <p:spPr/>
        <p:txBody>
          <a:bodyPr/>
          <a:lstStyle/>
          <a:p>
            <a:fld id="{C16B0746-24FF-0B4F-A25A-E2B460B25A57}" type="slidenum">
              <a:rPr lang="en-US" smtClean="0"/>
              <a:t>14</a:t>
            </a:fld>
            <a:endParaRPr lang="en-US"/>
          </a:p>
        </p:txBody>
      </p:sp>
    </p:spTree>
    <p:extLst>
      <p:ext uri="{BB962C8B-B14F-4D97-AF65-F5344CB8AC3E}">
        <p14:creationId xmlns:p14="http://schemas.microsoft.com/office/powerpoint/2010/main" val="645007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definition</a:t>
            </a:r>
          </a:p>
          <a:p>
            <a:endParaRPr lang="en-GB" dirty="0"/>
          </a:p>
          <a:p>
            <a:r>
              <a:rPr lang="en-GB" dirty="0"/>
              <a:t>Association – if you are discriminated against because of your association with someone with a protected characteristic, this is covered similarly because if discriminated against because employer perceives you to have a particular protected characteristic even if you do not have it.  </a:t>
            </a:r>
          </a:p>
          <a:p>
            <a:endParaRPr lang="en-GB" dirty="0"/>
          </a:p>
          <a:p>
            <a:r>
              <a:rPr lang="en-GB" dirty="0"/>
              <a:t>But for test – but for the protected characteristic would you have been less favourably treated?</a:t>
            </a:r>
          </a:p>
          <a:p>
            <a:endParaRPr lang="en-GB" dirty="0"/>
          </a:p>
          <a:p>
            <a:r>
              <a:rPr lang="en-GB" dirty="0"/>
              <a:t>No defence to direct discrimination unless on the grounds of age.  Age discrimination can be defended if employer can show proportionate means of achieving a legitimate aim.  </a:t>
            </a:r>
          </a:p>
        </p:txBody>
      </p:sp>
      <p:sp>
        <p:nvSpPr>
          <p:cNvPr id="4" name="Slide Number Placeholder 3"/>
          <p:cNvSpPr>
            <a:spLocks noGrp="1"/>
          </p:cNvSpPr>
          <p:nvPr>
            <p:ph type="sldNum" sz="quarter" idx="5"/>
          </p:nvPr>
        </p:nvSpPr>
        <p:spPr/>
        <p:txBody>
          <a:bodyPr/>
          <a:lstStyle/>
          <a:p>
            <a:fld id="{C16B0746-24FF-0B4F-A25A-E2B460B25A57}" type="slidenum">
              <a:rPr lang="en-US" smtClean="0"/>
              <a:t>15</a:t>
            </a:fld>
            <a:endParaRPr lang="en-US"/>
          </a:p>
        </p:txBody>
      </p:sp>
    </p:spTree>
    <p:extLst>
      <p:ext uri="{BB962C8B-B14F-4D97-AF65-F5344CB8AC3E}">
        <p14:creationId xmlns:p14="http://schemas.microsoft.com/office/powerpoint/2010/main" val="41123887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definition</a:t>
            </a:r>
          </a:p>
          <a:p>
            <a:endParaRPr lang="en-GB" dirty="0"/>
          </a:p>
          <a:p>
            <a:r>
              <a:rPr lang="en-GB" dirty="0"/>
              <a:t>PCP applies to everyone equally but puts people sharing a protected characteristic at a particular disadvantage.  </a:t>
            </a:r>
          </a:p>
          <a:p>
            <a:endParaRPr lang="en-GB" dirty="0"/>
          </a:p>
          <a:p>
            <a:r>
              <a:rPr lang="en-GB" dirty="0"/>
              <a:t>For example if employers had a policy that said everyone had to work on weekends, this may be indirect sex discrimination.  Accepted that women tend to have greater caring responsibilities.    </a:t>
            </a:r>
          </a:p>
          <a:p>
            <a:endParaRPr lang="en-GB" dirty="0"/>
          </a:p>
          <a:p>
            <a:r>
              <a:rPr lang="en-GB" dirty="0"/>
              <a:t>Defence if can show proportionate means of achieving a legitimate aim.  </a:t>
            </a:r>
          </a:p>
        </p:txBody>
      </p:sp>
      <p:sp>
        <p:nvSpPr>
          <p:cNvPr id="4" name="Slide Number Placeholder 3"/>
          <p:cNvSpPr>
            <a:spLocks noGrp="1"/>
          </p:cNvSpPr>
          <p:nvPr>
            <p:ph type="sldNum" sz="quarter" idx="5"/>
          </p:nvPr>
        </p:nvSpPr>
        <p:spPr/>
        <p:txBody>
          <a:bodyPr/>
          <a:lstStyle/>
          <a:p>
            <a:fld id="{C16B0746-24FF-0B4F-A25A-E2B460B25A57}" type="slidenum">
              <a:rPr lang="en-US" smtClean="0"/>
              <a:t>16</a:t>
            </a:fld>
            <a:endParaRPr lang="en-US"/>
          </a:p>
        </p:txBody>
      </p:sp>
    </p:spTree>
    <p:extLst>
      <p:ext uri="{BB962C8B-B14F-4D97-AF65-F5344CB8AC3E}">
        <p14:creationId xmlns:p14="http://schemas.microsoft.com/office/powerpoint/2010/main" val="6210895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definition</a:t>
            </a:r>
          </a:p>
          <a:p>
            <a:endParaRPr lang="en-GB" dirty="0"/>
          </a:p>
          <a:p>
            <a:r>
              <a:rPr lang="en-GB" dirty="0"/>
              <a:t>Tribunal has to apply a subjective and objective test – considering the perception of the claimant – what effect did the unwanted conduct have but also they will consider whether it was reasonable for the conduct to have had that effect.  </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Employers are liable for unlawful behaviour unless “all reasonable steps” taken to prevent it e.g. proper training in place, process which they apply – evidence that they do apply it etc. </a:t>
            </a:r>
          </a:p>
          <a:p>
            <a:endParaRPr lang="en-GB" dirty="0"/>
          </a:p>
          <a:p>
            <a:r>
              <a:rPr lang="en-GB" dirty="0"/>
              <a:t>Applies to all protected characteristics except for pregnancy and maternity.  </a:t>
            </a:r>
          </a:p>
        </p:txBody>
      </p:sp>
      <p:sp>
        <p:nvSpPr>
          <p:cNvPr id="4" name="Slide Number Placeholder 3"/>
          <p:cNvSpPr>
            <a:spLocks noGrp="1"/>
          </p:cNvSpPr>
          <p:nvPr>
            <p:ph type="sldNum" sz="quarter" idx="5"/>
          </p:nvPr>
        </p:nvSpPr>
        <p:spPr/>
        <p:txBody>
          <a:bodyPr/>
          <a:lstStyle/>
          <a:p>
            <a:fld id="{C16B0746-24FF-0B4F-A25A-E2B460B25A57}" type="slidenum">
              <a:rPr lang="en-US" smtClean="0"/>
              <a:t>17</a:t>
            </a:fld>
            <a:endParaRPr lang="en-US"/>
          </a:p>
        </p:txBody>
      </p:sp>
    </p:spTree>
    <p:extLst>
      <p:ext uri="{BB962C8B-B14F-4D97-AF65-F5344CB8AC3E}">
        <p14:creationId xmlns:p14="http://schemas.microsoft.com/office/powerpoint/2010/main" val="156402446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definition</a:t>
            </a:r>
          </a:p>
          <a:p>
            <a:endParaRPr lang="en-GB" dirty="0"/>
          </a:p>
          <a:p>
            <a:r>
              <a:rPr lang="en-GB" dirty="0"/>
              <a:t>Would cover raising a grievance – if treated unfavourably as a result.  Doesn’t matter whether the grievance is upheld or not.    </a:t>
            </a:r>
          </a:p>
          <a:p>
            <a:endParaRPr lang="en-GB" dirty="0"/>
          </a:p>
          <a:p>
            <a:r>
              <a:rPr lang="en-GB" dirty="0"/>
              <a:t>Protects people providing evidence in support of a colleague’s grievance e.g. if a colleague gave witness evidence in relation to a race discrimination/sexual harassment claim for example, they will have protection under the Act if they are treated unfavourably.  </a:t>
            </a:r>
          </a:p>
        </p:txBody>
      </p:sp>
      <p:sp>
        <p:nvSpPr>
          <p:cNvPr id="4" name="Slide Number Placeholder 3"/>
          <p:cNvSpPr>
            <a:spLocks noGrp="1"/>
          </p:cNvSpPr>
          <p:nvPr>
            <p:ph type="sldNum" sz="quarter" idx="5"/>
          </p:nvPr>
        </p:nvSpPr>
        <p:spPr/>
        <p:txBody>
          <a:bodyPr/>
          <a:lstStyle/>
          <a:p>
            <a:fld id="{C16B0746-24FF-0B4F-A25A-E2B460B25A57}" type="slidenum">
              <a:rPr lang="en-US" smtClean="0"/>
              <a:t>18</a:t>
            </a:fld>
            <a:endParaRPr lang="en-US"/>
          </a:p>
        </p:txBody>
      </p:sp>
    </p:spTree>
    <p:extLst>
      <p:ext uri="{BB962C8B-B14F-4D97-AF65-F5344CB8AC3E}">
        <p14:creationId xmlns:p14="http://schemas.microsoft.com/office/powerpoint/2010/main" val="344520894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en-GB" dirty="0"/>
              <a:t>Victimisation – unfavourable treatment – being removed from the list; protected act – raising a complaint of sexual harassment.  It doesn’t matter that the claimant’s complaint was not upheld. </a:t>
            </a:r>
            <a:r>
              <a:rPr lang="en-GB" b="1" i="0" dirty="0">
                <a:solidFill>
                  <a:srgbClr val="333333"/>
                </a:solidFill>
                <a:effectLst/>
                <a:latin typeface="verdana" panose="020B0604030504040204" pitchFamily="34" charset="0"/>
              </a:rPr>
              <a:t>Waters v. Commissioner of Police For The Metropolis</a:t>
            </a:r>
            <a:r>
              <a:rPr lang="en-GB" dirty="0"/>
              <a:t>  </a:t>
            </a:r>
          </a:p>
          <a:p>
            <a:pPr marL="228600" indent="-228600">
              <a:buAutoNum type="arabicPeriod"/>
            </a:pPr>
            <a:r>
              <a:rPr lang="en-GB" dirty="0"/>
              <a:t>Harassment – doesn’t matter that Claimant is not gay – legal test for harassment is </a:t>
            </a:r>
            <a:r>
              <a:rPr lang="en-GB" altLang="en-US" sz="1200" dirty="0">
                <a:latin typeface="Tahoma" panose="020B0604030504040204" pitchFamily="34" charset="0"/>
                <a:cs typeface="Tahoma" panose="020B0604030504040204" pitchFamily="34" charset="0"/>
              </a:rPr>
              <a:t>unwanted conduct related to </a:t>
            </a:r>
            <a:r>
              <a:rPr lang="en-GB" altLang="en-US" sz="1200" b="1" dirty="0">
                <a:latin typeface="Tahoma" panose="020B0604030504040204" pitchFamily="34" charset="0"/>
                <a:cs typeface="Tahoma" panose="020B0604030504040204" pitchFamily="34" charset="0"/>
              </a:rPr>
              <a:t>the relevant </a:t>
            </a:r>
            <a:r>
              <a:rPr lang="en-GB" altLang="en-US" sz="1200" dirty="0">
                <a:latin typeface="Tahoma" panose="020B0604030504040204" pitchFamily="34" charset="0"/>
                <a:cs typeface="Tahoma" panose="020B0604030504040204" pitchFamily="34" charset="0"/>
              </a:rPr>
              <a:t>protected characteristic…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altLang="en-US" sz="1200" dirty="0">
                <a:latin typeface="Tahoma" panose="020B0604030504040204" pitchFamily="34" charset="0"/>
                <a:cs typeface="Tahoma" panose="020B0604030504040204" pitchFamily="34" charset="0"/>
              </a:rPr>
              <a:t>	Sometimes participants think this may be perceived discrimination but the colleagues did not think he was gay. </a:t>
            </a:r>
            <a:r>
              <a:rPr lang="en-GB" b="1" i="0" dirty="0">
                <a:solidFill>
                  <a:srgbClr val="222222"/>
                </a:solidFill>
                <a:effectLst/>
                <a:latin typeface="Open Sans" panose="020B0606030504020204" pitchFamily="34" charset="0"/>
              </a:rPr>
              <a:t>English v Thomas Sanderson Ltd </a:t>
            </a: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GB" b="0" i="0" dirty="0">
                <a:solidFill>
                  <a:srgbClr val="222222"/>
                </a:solidFill>
                <a:effectLst/>
                <a:latin typeface="Open Sans" panose="020B0606030504020204" pitchFamily="34" charset="0"/>
              </a:rPr>
              <a:t>3.   Indirect discrimination – PCP is rule that no holidays are taken in May – July.  This applies to everyone equally but has disproportionate impact on Muslim colleagues.  BUT was it a  proportionate means of achieving a legitimate aim.  Legitimate aim – continue to provide full service during business period BUT not proportionate – could have let a few workers have one day off over a 3 month period.  </a:t>
            </a:r>
            <a:r>
              <a:rPr lang="en-GB" b="1" i="0" dirty="0">
                <a:solidFill>
                  <a:srgbClr val="333333"/>
                </a:solidFill>
                <a:effectLst/>
                <a:latin typeface="Arial" panose="020B0604020202020204" pitchFamily="34" charset="0"/>
              </a:rPr>
              <a:t>JH Walker Ltd v Hussain and others </a:t>
            </a:r>
            <a:endParaRPr lang="en-GB" b="1" i="0" dirty="0">
              <a:solidFill>
                <a:srgbClr val="222222"/>
              </a:solidFill>
              <a:effectLst/>
              <a:latin typeface="Open Sans" panose="020B0606030504020204" pitchFamily="34" charset="0"/>
            </a:endParaRPr>
          </a:p>
          <a:p>
            <a:pPr marL="0" indent="0">
              <a:buNone/>
            </a:pPr>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19</a:t>
            </a:fld>
            <a:endParaRPr lang="en-US"/>
          </a:p>
        </p:txBody>
      </p:sp>
    </p:spTree>
    <p:extLst>
      <p:ext uri="{BB962C8B-B14F-4D97-AF65-F5344CB8AC3E}">
        <p14:creationId xmlns:p14="http://schemas.microsoft.com/office/powerpoint/2010/main" val="75264025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Cancer, MS and HIV automatically covered – otherwise definition applies. </a:t>
            </a:r>
          </a:p>
          <a:p>
            <a:endParaRPr lang="en-GB" dirty="0"/>
          </a:p>
          <a:p>
            <a:r>
              <a:rPr lang="en-GB" dirty="0"/>
              <a:t>Long term – has lasted or is expected to last a year or more.  </a:t>
            </a:r>
          </a:p>
          <a:p>
            <a:endParaRPr lang="en-GB" dirty="0"/>
          </a:p>
          <a:p>
            <a:r>
              <a:rPr lang="en-GB" dirty="0"/>
              <a:t>Normal day to day activities – includes impact on mood, ability to get dressed, prepare food, mobility, concentration, memory etc. </a:t>
            </a:r>
          </a:p>
          <a:p>
            <a:endParaRPr lang="en-GB" dirty="0"/>
          </a:p>
          <a:p>
            <a:r>
              <a:rPr lang="en-GB" dirty="0"/>
              <a:t>Legal definition not a medical one – i.e. Judge will make determination but medical evidence will be very important.  </a:t>
            </a:r>
          </a:p>
        </p:txBody>
      </p:sp>
      <p:sp>
        <p:nvSpPr>
          <p:cNvPr id="4" name="Slide Number Placeholder 3"/>
          <p:cNvSpPr>
            <a:spLocks noGrp="1"/>
          </p:cNvSpPr>
          <p:nvPr>
            <p:ph type="sldNum" sz="quarter" idx="5"/>
          </p:nvPr>
        </p:nvSpPr>
        <p:spPr/>
        <p:txBody>
          <a:bodyPr/>
          <a:lstStyle/>
          <a:p>
            <a:fld id="{C16B0746-24FF-0B4F-A25A-E2B460B25A57}" type="slidenum">
              <a:rPr lang="en-US" smtClean="0"/>
              <a:t>20</a:t>
            </a:fld>
            <a:endParaRPr lang="en-US"/>
          </a:p>
        </p:txBody>
      </p:sp>
    </p:spTree>
    <p:extLst>
      <p:ext uri="{BB962C8B-B14F-4D97-AF65-F5344CB8AC3E}">
        <p14:creationId xmlns:p14="http://schemas.microsoft.com/office/powerpoint/2010/main" val="18832512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15 </a:t>
            </a:r>
            <a:r>
              <a:rPr lang="en-GB"/>
              <a:t>min break</a:t>
            </a:r>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a:t>
            </a:fld>
            <a:endParaRPr lang="en-US"/>
          </a:p>
        </p:txBody>
      </p:sp>
    </p:spTree>
    <p:extLst>
      <p:ext uri="{BB962C8B-B14F-4D97-AF65-F5344CB8AC3E}">
        <p14:creationId xmlns:p14="http://schemas.microsoft.com/office/powerpoint/2010/main" val="322857820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3 additional types of discrimination. </a:t>
            </a:r>
          </a:p>
          <a:p>
            <a:endParaRPr lang="en-GB" dirty="0"/>
          </a:p>
          <a:p>
            <a:r>
              <a:rPr lang="en-GB" dirty="0"/>
              <a:t>Prohibition on pre-employment health questions except:</a:t>
            </a:r>
          </a:p>
          <a:p>
            <a:endParaRPr lang="en-GB" dirty="0"/>
          </a:p>
          <a:p>
            <a:pPr marL="171450" indent="-171450">
              <a:buFont typeface="Arial" panose="020B0604020202020204" pitchFamily="34" charset="0"/>
              <a:buChar char="•"/>
            </a:pPr>
            <a:r>
              <a:rPr lang="en-GB" dirty="0"/>
              <a:t>to find out if reasonable adjustments are needed to enable a disabled job applicant to take part in any assessment </a:t>
            </a:r>
          </a:p>
          <a:p>
            <a:pPr marL="171450" indent="-171450">
              <a:buFont typeface="Arial" panose="020B0604020202020204" pitchFamily="34" charset="0"/>
              <a:buChar char="•"/>
            </a:pPr>
            <a:r>
              <a:rPr lang="en-GB" dirty="0"/>
              <a:t>to find out whether a job applicant will be able to carry out an intrinsic part of the job</a:t>
            </a:r>
          </a:p>
          <a:p>
            <a:pPr marL="171450" indent="-171450">
              <a:buFont typeface="Arial" panose="020B0604020202020204" pitchFamily="34" charset="0"/>
              <a:buChar char="•"/>
            </a:pPr>
            <a:r>
              <a:rPr lang="en-GB" dirty="0"/>
              <a:t>To find out whether a job applicant has a particular disability where having that disability is an occupational requirement of the job</a:t>
            </a:r>
          </a:p>
        </p:txBody>
      </p:sp>
      <p:sp>
        <p:nvSpPr>
          <p:cNvPr id="4" name="Slide Number Placeholder 3"/>
          <p:cNvSpPr>
            <a:spLocks noGrp="1"/>
          </p:cNvSpPr>
          <p:nvPr>
            <p:ph type="sldNum" sz="quarter" idx="5"/>
          </p:nvPr>
        </p:nvSpPr>
        <p:spPr/>
        <p:txBody>
          <a:bodyPr/>
          <a:lstStyle/>
          <a:p>
            <a:fld id="{C16B0746-24FF-0B4F-A25A-E2B460B25A57}" type="slidenum">
              <a:rPr lang="en-US" smtClean="0"/>
              <a:t>21</a:t>
            </a:fld>
            <a:endParaRPr lang="en-US"/>
          </a:p>
        </p:txBody>
      </p:sp>
    </p:spTree>
    <p:extLst>
      <p:ext uri="{BB962C8B-B14F-4D97-AF65-F5344CB8AC3E}">
        <p14:creationId xmlns:p14="http://schemas.microsoft.com/office/powerpoint/2010/main" val="102252192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Go through definition</a:t>
            </a:r>
          </a:p>
          <a:p>
            <a:endParaRPr lang="en-GB" dirty="0"/>
          </a:p>
          <a:p>
            <a:r>
              <a:rPr lang="en-GB" b="1" dirty="0"/>
              <a:t>What is reasonable?</a:t>
            </a:r>
            <a:endParaRPr lang="en-GB" dirty="0"/>
          </a:p>
          <a:p>
            <a:r>
              <a:rPr lang="en-GB" dirty="0"/>
              <a:t>The tribunal will consider factors such as:</a:t>
            </a:r>
          </a:p>
          <a:p>
            <a:pPr lvl="1"/>
            <a:r>
              <a:rPr lang="en-GB" dirty="0"/>
              <a:t>How effective the change will be in avoiding the disadvantage that would otherwise be experienced.</a:t>
            </a:r>
          </a:p>
          <a:p>
            <a:pPr lvl="1"/>
            <a:r>
              <a:rPr lang="en-GB" dirty="0"/>
              <a:t>How practical it is for the organisation to make the adjustment.</a:t>
            </a:r>
          </a:p>
          <a:p>
            <a:pPr lvl="1"/>
            <a:r>
              <a:rPr lang="en-GB" dirty="0"/>
              <a:t>The cost</a:t>
            </a:r>
          </a:p>
          <a:p>
            <a:pPr lvl="1"/>
            <a:r>
              <a:rPr lang="en-GB" dirty="0"/>
              <a:t>The organisations resources and size.</a:t>
            </a:r>
          </a:p>
          <a:p>
            <a:pPr lvl="1"/>
            <a:r>
              <a:rPr lang="en-GB" dirty="0"/>
              <a:t>Whether financial support is available to help the organisation.  </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22</a:t>
            </a:fld>
            <a:endParaRPr lang="en-US"/>
          </a:p>
        </p:txBody>
      </p:sp>
    </p:spTree>
    <p:extLst>
      <p:ext uri="{BB962C8B-B14F-4D97-AF65-F5344CB8AC3E}">
        <p14:creationId xmlns:p14="http://schemas.microsoft.com/office/powerpoint/2010/main" val="263392215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redeployment</a:t>
            </a:r>
          </a:p>
          <a:p>
            <a:r>
              <a:rPr lang="en-GB" dirty="0"/>
              <a:t>2 – providing support or supervision</a:t>
            </a:r>
          </a:p>
          <a:p>
            <a:r>
              <a:rPr lang="en-GB" dirty="0"/>
              <a:t>3 – altering hours of work</a:t>
            </a:r>
          </a:p>
          <a:p>
            <a:r>
              <a:rPr lang="en-GB" dirty="0"/>
              <a:t>4 – modifying assessment procedures</a:t>
            </a:r>
          </a:p>
          <a:p>
            <a:r>
              <a:rPr lang="en-GB" dirty="0"/>
              <a:t>5 – acquiring or modifying equipment </a:t>
            </a:r>
          </a:p>
        </p:txBody>
      </p:sp>
      <p:sp>
        <p:nvSpPr>
          <p:cNvPr id="4" name="Slide Number Placeholder 3"/>
          <p:cNvSpPr>
            <a:spLocks noGrp="1"/>
          </p:cNvSpPr>
          <p:nvPr>
            <p:ph type="sldNum" sz="quarter" idx="5"/>
          </p:nvPr>
        </p:nvSpPr>
        <p:spPr/>
        <p:txBody>
          <a:bodyPr/>
          <a:lstStyle/>
          <a:p>
            <a:fld id="{C16B0746-24FF-0B4F-A25A-E2B460B25A57}" type="slidenum">
              <a:rPr lang="en-US" smtClean="0"/>
              <a:t>23</a:t>
            </a:fld>
            <a:endParaRPr lang="en-US"/>
          </a:p>
        </p:txBody>
      </p:sp>
    </p:spTree>
    <p:extLst>
      <p:ext uri="{BB962C8B-B14F-4D97-AF65-F5344CB8AC3E}">
        <p14:creationId xmlns:p14="http://schemas.microsoft.com/office/powerpoint/2010/main" val="4213636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Not discriminated directly because of disability but something arising in consequence of it.  </a:t>
            </a:r>
          </a:p>
        </p:txBody>
      </p:sp>
      <p:sp>
        <p:nvSpPr>
          <p:cNvPr id="4" name="Slide Number Placeholder 3"/>
          <p:cNvSpPr>
            <a:spLocks noGrp="1"/>
          </p:cNvSpPr>
          <p:nvPr>
            <p:ph type="sldNum" sz="quarter" idx="5"/>
          </p:nvPr>
        </p:nvSpPr>
        <p:spPr/>
        <p:txBody>
          <a:bodyPr/>
          <a:lstStyle/>
          <a:p>
            <a:fld id="{C16B0746-24FF-0B4F-A25A-E2B460B25A57}" type="slidenum">
              <a:rPr lang="en-US" smtClean="0"/>
              <a:t>24</a:t>
            </a:fld>
            <a:endParaRPr lang="en-US"/>
          </a:p>
        </p:txBody>
      </p:sp>
    </p:spTree>
    <p:extLst>
      <p:ext uri="{BB962C8B-B14F-4D97-AF65-F5344CB8AC3E}">
        <p14:creationId xmlns:p14="http://schemas.microsoft.com/office/powerpoint/2010/main" val="379284247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a:p>
            <a:endParaRPr lang="en-GB" dirty="0"/>
          </a:p>
          <a:p>
            <a:r>
              <a:rPr lang="en-GB" dirty="0"/>
              <a:t>Can view gender pay gap information online – only applies to employers with 250 employees or over.  </a:t>
            </a:r>
          </a:p>
        </p:txBody>
      </p:sp>
      <p:sp>
        <p:nvSpPr>
          <p:cNvPr id="4" name="Slide Number Placeholder 3"/>
          <p:cNvSpPr>
            <a:spLocks noGrp="1"/>
          </p:cNvSpPr>
          <p:nvPr>
            <p:ph type="sldNum" sz="quarter" idx="5"/>
          </p:nvPr>
        </p:nvSpPr>
        <p:spPr/>
        <p:txBody>
          <a:bodyPr/>
          <a:lstStyle/>
          <a:p>
            <a:fld id="{C16B0746-24FF-0B4F-A25A-E2B460B25A57}" type="slidenum">
              <a:rPr lang="en-US" smtClean="0"/>
              <a:t>25</a:t>
            </a:fld>
            <a:endParaRPr lang="en-US"/>
          </a:p>
        </p:txBody>
      </p:sp>
    </p:spTree>
    <p:extLst>
      <p:ext uri="{BB962C8B-B14F-4D97-AF65-F5344CB8AC3E}">
        <p14:creationId xmlns:p14="http://schemas.microsoft.com/office/powerpoint/2010/main" val="3102629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Read through slide</a:t>
            </a:r>
          </a:p>
          <a:p>
            <a:pPr marL="84455">
              <a:lnSpc>
                <a:spcPct val="115000"/>
              </a:lnSpc>
              <a:spcBef>
                <a:spcPts val="900"/>
              </a:spcBef>
              <a:spcAft>
                <a:spcPts val="1000"/>
              </a:spcAft>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Public Sector Equality Duty</a:t>
            </a:r>
          </a:p>
          <a:p>
            <a:pPr marL="342900" lvl="0" indent="-342900">
              <a:lnSpc>
                <a:spcPct val="115000"/>
              </a:lnSpc>
              <a:spcBef>
                <a:spcPts val="900"/>
              </a:spcBef>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PSED: outline of key features of the Duty; relatively weak, with limited enforcement in practice, but a potential tool for activists to use</a:t>
            </a:r>
          </a:p>
          <a:p>
            <a:pPr marL="342900" lvl="0" indent="-342900">
              <a:lnSpc>
                <a:spcPct val="115000"/>
              </a:lnSpc>
              <a:spcBef>
                <a:spcPts val="900"/>
              </a:spcBef>
              <a:spcAft>
                <a:spcPts val="1000"/>
              </a:spcAft>
              <a:buFont typeface="Symbol" panose="05050102010706020507" pitchFamily="18" charset="2"/>
              <a:buChar cha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Some successes in using PSED to challenge behaviour of public authorities (e.g. challenging council development plans)</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26</a:t>
            </a:fld>
            <a:endParaRPr lang="en-US"/>
          </a:p>
        </p:txBody>
      </p:sp>
    </p:spTree>
    <p:extLst>
      <p:ext uri="{BB962C8B-B14F-4D97-AF65-F5344CB8AC3E}">
        <p14:creationId xmlns:p14="http://schemas.microsoft.com/office/powerpoint/2010/main" val="39183267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1 – Disability</a:t>
            </a:r>
          </a:p>
          <a:p>
            <a:r>
              <a:rPr lang="en-GB" dirty="0"/>
              <a:t>2 – False </a:t>
            </a:r>
          </a:p>
          <a:p>
            <a:r>
              <a:rPr lang="en-GB" dirty="0"/>
              <a:t>3 – True </a:t>
            </a:r>
          </a:p>
          <a:p>
            <a:r>
              <a:rPr lang="en-GB" dirty="0"/>
              <a:t>4 – True</a:t>
            </a:r>
          </a:p>
          <a:p>
            <a:r>
              <a:rPr lang="en-GB" dirty="0"/>
              <a:t>5 – False (age discrimination can be justified)</a:t>
            </a:r>
          </a:p>
          <a:p>
            <a:r>
              <a:rPr lang="en-GB" dirty="0"/>
              <a:t>6 - False</a:t>
            </a:r>
          </a:p>
        </p:txBody>
      </p:sp>
      <p:sp>
        <p:nvSpPr>
          <p:cNvPr id="4" name="Slide Number Placeholder 3"/>
          <p:cNvSpPr>
            <a:spLocks noGrp="1"/>
          </p:cNvSpPr>
          <p:nvPr>
            <p:ph type="sldNum" sz="quarter" idx="5"/>
          </p:nvPr>
        </p:nvSpPr>
        <p:spPr/>
        <p:txBody>
          <a:bodyPr/>
          <a:lstStyle/>
          <a:p>
            <a:fld id="{C16B0746-24FF-0B4F-A25A-E2B460B25A57}" type="slidenum">
              <a:rPr lang="en-US" smtClean="0"/>
              <a:t>27</a:t>
            </a:fld>
            <a:endParaRPr lang="en-US"/>
          </a:p>
        </p:txBody>
      </p:sp>
    </p:spTree>
    <p:extLst>
      <p:ext uri="{BB962C8B-B14F-4D97-AF65-F5344CB8AC3E}">
        <p14:creationId xmlns:p14="http://schemas.microsoft.com/office/powerpoint/2010/main" val="20881482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28</a:t>
            </a:fld>
            <a:endParaRPr lang="en-US"/>
          </a:p>
        </p:txBody>
      </p:sp>
    </p:spTree>
    <p:extLst>
      <p:ext uri="{BB962C8B-B14F-4D97-AF65-F5344CB8AC3E}">
        <p14:creationId xmlns:p14="http://schemas.microsoft.com/office/powerpoint/2010/main" val="6583910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29</a:t>
            </a:fld>
            <a:endParaRPr lang="en-US"/>
          </a:p>
        </p:txBody>
      </p:sp>
    </p:spTree>
    <p:extLst>
      <p:ext uri="{BB962C8B-B14F-4D97-AF65-F5344CB8AC3E}">
        <p14:creationId xmlns:p14="http://schemas.microsoft.com/office/powerpoint/2010/main" val="19038029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Outlines some of the </a:t>
            </a:r>
            <a:r>
              <a:rPr lang="en-GB" sz="1800" dirty="0">
                <a:effectLst/>
                <a:latin typeface="Calibri" panose="020F0502020204030204" pitchFamily="34" charset="0"/>
                <a:ea typeface="Times" panose="02020603050405020304" pitchFamily="18" charset="0"/>
                <a:cs typeface="Calibri" panose="020F0502020204030204" pitchFamily="34" charset="0"/>
              </a:rPr>
              <a:t>Equality and Human Rights Commission (EHRC)</a:t>
            </a:r>
            <a:r>
              <a:rPr lang="en-GB" sz="1800" dirty="0">
                <a:effectLst/>
                <a:latin typeface="Calibri" panose="020F0502020204030204" pitchFamily="34" charset="0"/>
                <a:ea typeface="Times New Roman" panose="02020603050405020304" pitchFamily="18" charset="0"/>
                <a:cs typeface="Times New Roman" panose="02020603050405020304" pitchFamily="18" charset="0"/>
              </a:rPr>
              <a:t>’s recommendations for good practice by employers; not legal requirements (unless subject to Public Sector Equality Duty (PSED) but help minimise risk of breach of Equality Act</a:t>
            </a:r>
          </a:p>
          <a:p>
            <a:r>
              <a:rPr lang="en-GB" dirty="0"/>
              <a:t>A good example of the EHRC’S work is investigating antisemitism in the Labour party</a:t>
            </a:r>
          </a:p>
        </p:txBody>
      </p:sp>
      <p:sp>
        <p:nvSpPr>
          <p:cNvPr id="4" name="Slide Number Placeholder 3"/>
          <p:cNvSpPr>
            <a:spLocks noGrp="1"/>
          </p:cNvSpPr>
          <p:nvPr>
            <p:ph type="sldNum" sz="quarter" idx="5"/>
          </p:nvPr>
        </p:nvSpPr>
        <p:spPr/>
        <p:txBody>
          <a:bodyPr/>
          <a:lstStyle/>
          <a:p>
            <a:fld id="{C16B0746-24FF-0B4F-A25A-E2B460B25A57}" type="slidenum">
              <a:rPr lang="en-US" smtClean="0"/>
              <a:t>30</a:t>
            </a:fld>
            <a:endParaRPr lang="en-US"/>
          </a:p>
        </p:txBody>
      </p:sp>
    </p:spTree>
    <p:extLst>
      <p:ext uri="{BB962C8B-B14F-4D97-AF65-F5344CB8AC3E}">
        <p14:creationId xmlns:p14="http://schemas.microsoft.com/office/powerpoint/2010/main" val="12755969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Assumes no prior knowledge</a:t>
            </a:r>
          </a:p>
          <a:p>
            <a:r>
              <a:rPr lang="en-GB" dirty="0"/>
              <a:t>Introductory</a:t>
            </a:r>
          </a:p>
          <a:p>
            <a:r>
              <a:rPr lang="en-GB" dirty="0"/>
              <a:t>Interactive</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a:t>
            </a:fld>
            <a:endParaRPr lang="en-US"/>
          </a:p>
        </p:txBody>
      </p:sp>
    </p:spTree>
    <p:extLst>
      <p:ext uri="{BB962C8B-B14F-4D97-AF65-F5344CB8AC3E}">
        <p14:creationId xmlns:p14="http://schemas.microsoft.com/office/powerpoint/2010/main" val="341697480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spcBef>
                <a:spcPts val="900"/>
              </a:spcBef>
              <a:spcAft>
                <a:spcPts val="1000"/>
              </a:spcAft>
            </a:pPr>
            <a:r>
              <a:rPr lang="en-GB" sz="1800" dirty="0">
                <a:effectLst/>
                <a:latin typeface="Calibri" panose="020F0502020204030204" pitchFamily="34" charset="0"/>
                <a:ea typeface="Times" panose="02020603050405020304" pitchFamily="18" charset="0"/>
                <a:cs typeface="Calibri" panose="020F0502020204030204" pitchFamily="34" charset="0"/>
              </a:rPr>
              <a:t>Trade union members are key to addressing workplace EDI issues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900"/>
              </a:spcBef>
              <a:spcAft>
                <a:spcPts val="1000"/>
              </a:spcAft>
              <a:buFont typeface="Symbol" panose="05050102010706020507" pitchFamily="18" charset="2"/>
              <a:buChar char=""/>
            </a:pPr>
            <a:r>
              <a:rPr lang="en-GB" sz="1800" dirty="0">
                <a:effectLst/>
                <a:latin typeface="Calibri" panose="020F0502020204030204" pitchFamily="34" charset="0"/>
                <a:ea typeface="Times" panose="02020603050405020304" pitchFamily="18" charset="0"/>
                <a:cs typeface="Calibri" panose="020F0502020204030204" pitchFamily="34" charset="0"/>
              </a:rPr>
              <a:t>The Equality and Human Rights Commission (EHRC) has limited ability to enforce equalities legislation, underfunded and understaffed</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900"/>
              </a:spcBef>
              <a:spcAft>
                <a:spcPts val="1000"/>
              </a:spcAft>
              <a:buFont typeface="Symbol" panose="05050102010706020507" pitchFamily="18" charset="2"/>
              <a:buChar char=""/>
            </a:pPr>
            <a:r>
              <a:rPr lang="en-GB" sz="1800" dirty="0">
                <a:effectLst/>
                <a:latin typeface="Calibri" panose="020F0502020204030204" pitchFamily="34" charset="0"/>
                <a:ea typeface="Times" panose="02020603050405020304" pitchFamily="18" charset="0"/>
                <a:cs typeface="Calibri" panose="020F0502020204030204" pitchFamily="34" charset="0"/>
              </a:rPr>
              <a:t>Trade union members are well placed to know the issues, and devise good solutions; can leverage collective strength of union members to pressure employers to act</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900"/>
              </a:spcBef>
              <a:spcAft>
                <a:spcPts val="1000"/>
              </a:spcAft>
              <a:buFont typeface="Symbol" panose="05050102010706020507" pitchFamily="18" charset="2"/>
              <a:buChar char=""/>
            </a:pPr>
            <a:r>
              <a:rPr lang="en-GB" sz="1800" dirty="0">
                <a:effectLst/>
                <a:latin typeface="Calibri" panose="020F0502020204030204" pitchFamily="34" charset="0"/>
                <a:ea typeface="Times" panose="02020603050405020304" pitchFamily="18" charset="0"/>
                <a:cs typeface="Calibri" panose="020F0502020204030204" pitchFamily="34" charset="0"/>
              </a:rPr>
              <a:t>Legal routes to tackling issues can be very important, but can also be long, expensive, and not always lead to satisfactory outcomes</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342900" lvl="0" indent="-342900">
              <a:lnSpc>
                <a:spcPct val="115000"/>
              </a:lnSpc>
              <a:spcBef>
                <a:spcPts val="900"/>
              </a:spcBef>
              <a:spcAft>
                <a:spcPts val="1000"/>
              </a:spcAft>
              <a:buFont typeface="Symbol" panose="05050102010706020507" pitchFamily="18" charset="2"/>
              <a:buChar char=""/>
            </a:pPr>
            <a:r>
              <a:rPr lang="en-GB" sz="1800" dirty="0">
                <a:effectLst/>
                <a:latin typeface="Calibri" panose="020F0502020204030204" pitchFamily="34" charset="0"/>
                <a:ea typeface="Times" panose="02020603050405020304" pitchFamily="18" charset="0"/>
                <a:cs typeface="Calibri" panose="020F0502020204030204" pitchFamily="34" charset="0"/>
              </a:rPr>
              <a:t>Some issues (e.g. harassment) require a cultural change that legal action alone won’t achieve</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31</a:t>
            </a:fld>
            <a:endParaRPr lang="en-US"/>
          </a:p>
        </p:txBody>
      </p:sp>
    </p:spTree>
    <p:extLst>
      <p:ext uri="{BB962C8B-B14F-4D97-AF65-F5344CB8AC3E}">
        <p14:creationId xmlns:p14="http://schemas.microsoft.com/office/powerpoint/2010/main" val="3873862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32</a:t>
            </a:fld>
            <a:endParaRPr lang="en-US"/>
          </a:p>
        </p:txBody>
      </p:sp>
    </p:spTree>
    <p:extLst>
      <p:ext uri="{BB962C8B-B14F-4D97-AF65-F5344CB8AC3E}">
        <p14:creationId xmlns:p14="http://schemas.microsoft.com/office/powerpoint/2010/main" val="47330123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Split into groups – work on different areas – bring back together to build bargaining agenda. </a:t>
            </a:r>
          </a:p>
          <a:p>
            <a:endParaRPr lang="en-GB" dirty="0"/>
          </a:p>
          <a:p>
            <a:r>
              <a:rPr lang="en-GB" dirty="0"/>
              <a:t>Refer to what’s on your bargaining agenda guide.  </a:t>
            </a:r>
          </a:p>
        </p:txBody>
      </p:sp>
      <p:sp>
        <p:nvSpPr>
          <p:cNvPr id="4" name="Slide Number Placeholder 3"/>
          <p:cNvSpPr>
            <a:spLocks noGrp="1"/>
          </p:cNvSpPr>
          <p:nvPr>
            <p:ph type="sldNum" sz="quarter" idx="5"/>
          </p:nvPr>
        </p:nvSpPr>
        <p:spPr/>
        <p:txBody>
          <a:bodyPr/>
          <a:lstStyle/>
          <a:p>
            <a:fld id="{C16B0746-24FF-0B4F-A25A-E2B460B25A57}" type="slidenum">
              <a:rPr lang="en-US" smtClean="0"/>
              <a:t>33</a:t>
            </a:fld>
            <a:endParaRPr lang="en-US"/>
          </a:p>
        </p:txBody>
      </p:sp>
    </p:spTree>
    <p:extLst>
      <p:ext uri="{BB962C8B-B14F-4D97-AF65-F5344CB8AC3E}">
        <p14:creationId xmlns:p14="http://schemas.microsoft.com/office/powerpoint/2010/main" val="3348302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34</a:t>
            </a:fld>
            <a:endParaRPr lang="en-US"/>
          </a:p>
        </p:txBody>
      </p:sp>
    </p:spTree>
    <p:extLst>
      <p:ext uri="{BB962C8B-B14F-4D97-AF65-F5344CB8AC3E}">
        <p14:creationId xmlns:p14="http://schemas.microsoft.com/office/powerpoint/2010/main" val="294603441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35</a:t>
            </a:fld>
            <a:endParaRPr lang="en-US"/>
          </a:p>
        </p:txBody>
      </p:sp>
    </p:spTree>
    <p:extLst>
      <p:ext uri="{BB962C8B-B14F-4D97-AF65-F5344CB8AC3E}">
        <p14:creationId xmlns:p14="http://schemas.microsoft.com/office/powerpoint/2010/main" val="294831114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36</a:t>
            </a:fld>
            <a:endParaRPr lang="en-US"/>
          </a:p>
        </p:txBody>
      </p:sp>
    </p:spTree>
    <p:extLst>
      <p:ext uri="{BB962C8B-B14F-4D97-AF65-F5344CB8AC3E}">
        <p14:creationId xmlns:p14="http://schemas.microsoft.com/office/powerpoint/2010/main" val="261064705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37</a:t>
            </a:fld>
            <a:endParaRPr lang="en-US"/>
          </a:p>
        </p:txBody>
      </p:sp>
    </p:spTree>
    <p:extLst>
      <p:ext uri="{BB962C8B-B14F-4D97-AF65-F5344CB8AC3E}">
        <p14:creationId xmlns:p14="http://schemas.microsoft.com/office/powerpoint/2010/main" val="5338728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6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Course pack includes language glossary</a:t>
            </a: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8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Some terms:</a:t>
            </a:r>
          </a:p>
          <a:p>
            <a:pPr marL="742950" marR="0" lvl="1" indent="-28575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4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EDI = Equality, Diversity, Inclusion</a:t>
            </a:r>
          </a:p>
          <a:p>
            <a:pPr marL="742950" marR="0" lvl="1" indent="-28575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4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People of colour, ethnic minorities, BAME/BME</a:t>
            </a:r>
          </a:p>
          <a:p>
            <a:pPr marL="742950" marR="0" lvl="1" indent="-28575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4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LGBT+</a:t>
            </a:r>
          </a:p>
          <a:p>
            <a:pPr marL="742950" marR="0" lvl="1" indent="-28575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4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‘Disabled workers’, ‘workers with disabilities’</a:t>
            </a:r>
          </a:p>
          <a:p>
            <a:pPr marL="742950" marR="0" lvl="1" indent="-28575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r>
              <a:rPr kumimoji="0" lang="en-GB" sz="2400" b="0" i="0" u="none" strike="noStrike" kern="1200" cap="none" spc="0" normalizeH="0" baseline="0" noProof="0" dirty="0">
                <a:ln>
                  <a:noFill/>
                </a:ln>
                <a:solidFill>
                  <a:srgbClr val="000000">
                    <a:lumMod val="75000"/>
                    <a:lumOff val="25000"/>
                  </a:srgbClr>
                </a:solidFill>
                <a:effectLst/>
                <a:uLnTx/>
                <a:uFillTx/>
                <a:latin typeface="Arial" charset="0"/>
                <a:cs typeface="Arial" charset="0"/>
              </a:rPr>
              <a:t>Pronouns</a:t>
            </a:r>
          </a:p>
          <a:p>
            <a:pPr marL="342900" marR="0" lvl="0" indent="-342900" algn="l" defTabSz="457200" rtl="0" eaLnBrk="1" fontAlgn="auto" latinLnBrk="0" hangingPunct="1">
              <a:lnSpc>
                <a:spcPct val="100000"/>
              </a:lnSpc>
              <a:spcBef>
                <a:spcPts val="1000"/>
              </a:spcBef>
              <a:spcAft>
                <a:spcPts val="0"/>
              </a:spcAft>
              <a:buClr>
                <a:srgbClr val="FBD603"/>
              </a:buClr>
              <a:buSzPct val="100000"/>
              <a:buFont typeface="Arial" charset="0"/>
              <a:buChar char="•"/>
              <a:tabLst/>
              <a:defRPr/>
            </a:pPr>
            <a:endParaRPr kumimoji="0" lang="en-GB" sz="2600" b="0" i="0" u="none" strike="noStrike" kern="1200" cap="none" spc="0" normalizeH="0" baseline="0" noProof="0" dirty="0">
              <a:ln>
                <a:noFill/>
              </a:ln>
              <a:solidFill>
                <a:srgbClr val="000000">
                  <a:lumMod val="75000"/>
                  <a:lumOff val="25000"/>
                </a:srgbClr>
              </a:solidFill>
              <a:effectLst/>
              <a:uLnTx/>
              <a:uFillTx/>
              <a:latin typeface="Arial" charset="0"/>
              <a:cs typeface="Arial" charset="0"/>
            </a:endParaRP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4</a:t>
            </a:fld>
            <a:endParaRPr lang="en-US"/>
          </a:p>
        </p:txBody>
      </p:sp>
    </p:spTree>
    <p:extLst>
      <p:ext uri="{BB962C8B-B14F-4D97-AF65-F5344CB8AC3E}">
        <p14:creationId xmlns:p14="http://schemas.microsoft.com/office/powerpoint/2010/main" val="20046946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C16B0746-24FF-0B4F-A25A-E2B460B25A57}" type="slidenum">
              <a:rPr lang="en-US" smtClean="0"/>
              <a:t>6</a:t>
            </a:fld>
            <a:endParaRPr lang="en-US"/>
          </a:p>
        </p:txBody>
      </p:sp>
    </p:spTree>
    <p:extLst>
      <p:ext uri="{BB962C8B-B14F-4D97-AF65-F5344CB8AC3E}">
        <p14:creationId xmlns:p14="http://schemas.microsoft.com/office/powerpoint/2010/main" val="32252684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	Only 11% of engineers are women </a:t>
            </a:r>
          </a:p>
          <a:p>
            <a:r>
              <a:rPr lang="en-GB" dirty="0"/>
              <a:t>•	That drops to only 8% of women are high earning engineers.</a:t>
            </a:r>
          </a:p>
          <a:p>
            <a:r>
              <a:rPr lang="en-GB" dirty="0"/>
              <a:t>•	There are equality barriers such as career breaks for child birth that prevent progression</a:t>
            </a:r>
          </a:p>
          <a:p>
            <a:r>
              <a:rPr lang="en-GB" dirty="0"/>
              <a:t>•	This leads to an increased percentage of women engineers being lower earners</a:t>
            </a:r>
          </a:p>
          <a:p>
            <a:r>
              <a:rPr lang="en-GB"/>
              <a:t>The reason the percentage is only 16% is that there are so few female engineers to start with, it would not be possible to get a much higher percentage.</a:t>
            </a: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7</a:t>
            </a:fld>
            <a:endParaRPr lang="en-US"/>
          </a:p>
        </p:txBody>
      </p:sp>
    </p:spTree>
    <p:extLst>
      <p:ext uri="{BB962C8B-B14F-4D97-AF65-F5344CB8AC3E}">
        <p14:creationId xmlns:p14="http://schemas.microsoft.com/office/powerpoint/2010/main" val="536540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8</a:t>
            </a:fld>
            <a:endParaRPr lang="en-US"/>
          </a:p>
        </p:txBody>
      </p:sp>
    </p:spTree>
    <p:extLst>
      <p:ext uri="{BB962C8B-B14F-4D97-AF65-F5344CB8AC3E}">
        <p14:creationId xmlns:p14="http://schemas.microsoft.com/office/powerpoint/2010/main" val="487282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9</a:t>
            </a:fld>
            <a:endParaRPr lang="en-US"/>
          </a:p>
        </p:txBody>
      </p:sp>
    </p:spTree>
    <p:extLst>
      <p:ext uri="{BB962C8B-B14F-4D97-AF65-F5344CB8AC3E}">
        <p14:creationId xmlns:p14="http://schemas.microsoft.com/office/powerpoint/2010/main" val="9332869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GB" b="1" dirty="0"/>
              <a:t>Lizzie Walmsley v Big Lottery Fund </a:t>
            </a:r>
            <a:r>
              <a:rPr lang="en-GB" dirty="0"/>
              <a:t>- </a:t>
            </a:r>
            <a:r>
              <a:rPr lang="en-GB" b="0" i="0" dirty="0">
                <a:solidFill>
                  <a:srgbClr val="212529"/>
                </a:solidFill>
                <a:effectLst/>
                <a:latin typeface="ObjektivMk2_W"/>
              </a:rPr>
              <a:t>In early 2018 watched Newsnight which included an item about the Presidents Club. The programme included the treatment of hostesses and the use of non-disclosure agreements where there had been allegations of sexual harassment.  While the programme was on, Lizzie tweeted from her personal account: “Having been a hostess, I can confirm you don’t have to sign a non-disclosure contract unless there’s something an employer wants to hide. 33 years this event has been happening. They knew. #TimesUp #PresidentsClub #MeToo #Newsnight”  There was significant media attention and on 24 January Lizzie sought the permission of various managers to conduct an anonymous press interview, which she subsequently gave to </a:t>
            </a:r>
            <a:r>
              <a:rPr lang="en-GB" b="0" i="1" dirty="0">
                <a:solidFill>
                  <a:srgbClr val="212529"/>
                </a:solidFill>
                <a:effectLst/>
                <a:latin typeface="ObjektivMk2_W"/>
              </a:rPr>
              <a:t>The Times</a:t>
            </a:r>
            <a:r>
              <a:rPr lang="en-GB" b="0" i="0" dirty="0">
                <a:solidFill>
                  <a:srgbClr val="212529"/>
                </a:solidFill>
                <a:effectLst/>
                <a:latin typeface="ObjektivMk2_W"/>
              </a:rPr>
              <a:t>.  She received an email from a senior manager criticising her for lack of judgment in trusting journalists, the potential exposure of the Big Lottery Fund and breaches of Big Lottery Fund’s ethics and social media policies. This was followed up by a meeting with the same manager at which Lizzie was reduced to tears.  The employment tribunal found that the manager’s conduct, the manner of the meeting and the email were unacceptable and Lizzie was therefore disadvantaged and her sense of grievance justified.</a:t>
            </a:r>
          </a:p>
          <a:p>
            <a:pPr algn="l"/>
            <a:endParaRPr lang="en-GB" b="0" i="0" dirty="0">
              <a:solidFill>
                <a:srgbClr val="212529"/>
              </a:solidFill>
              <a:effectLst/>
              <a:latin typeface="ObjektivMk2_W"/>
            </a:endParaRPr>
          </a:p>
          <a:p>
            <a:pPr algn="l"/>
            <a:endParaRPr lang="en-GB" b="0" i="0" dirty="0">
              <a:solidFill>
                <a:srgbClr val="212529"/>
              </a:solidFill>
              <a:effectLst/>
              <a:latin typeface="ObjektivMk2_W"/>
            </a:endParaRPr>
          </a:p>
          <a:p>
            <a:pPr algn="l"/>
            <a:r>
              <a:rPr lang="en-GB" b="1" i="0" dirty="0">
                <a:solidFill>
                  <a:srgbClr val="666E70"/>
                </a:solidFill>
                <a:effectLst/>
                <a:latin typeface="Open Sans" panose="020B0606030504020204" pitchFamily="34" charset="0"/>
              </a:rPr>
              <a:t>Graham Dean v Home Office </a:t>
            </a:r>
            <a:r>
              <a:rPr lang="en-GB" b="0" i="0" dirty="0">
                <a:solidFill>
                  <a:srgbClr val="666E70"/>
                </a:solidFill>
                <a:effectLst/>
                <a:latin typeface="Open Sans" panose="020B0606030504020204" pitchFamily="34" charset="0"/>
              </a:rPr>
              <a:t>- Almost 50 civil servants who were discriminated against due to their race or age by the Home Office have together secured more than £1m in compensation following a tribunal hearing.  This tribunal came about after a successful case taken by Prospect in 2012.  Prospect had won an employment tribunal claim against the Home Office for our member Graham Dean. The Home Office used a Core Skills Assessment (CSA) for determining promotion. Graham had failed the CSA test four times despite commendations for promotion from his managers.  The evidence showed that a disproportionate number of Black, Asian and Minority Ethnic (BAME) and older workers failed the test.</a:t>
            </a:r>
          </a:p>
          <a:p>
            <a:pPr algn="l"/>
            <a:r>
              <a:rPr lang="en-GB" b="0" i="0" dirty="0">
                <a:solidFill>
                  <a:srgbClr val="666E70"/>
                </a:solidFill>
                <a:effectLst/>
                <a:latin typeface="Open Sans" panose="020B0606030504020204" pitchFamily="34" charset="0"/>
              </a:rPr>
              <a:t>The </a:t>
            </a:r>
            <a:r>
              <a:rPr lang="en-GB" b="0" i="0" u="sng" dirty="0">
                <a:solidFill>
                  <a:srgbClr val="008275"/>
                </a:solidFill>
                <a:effectLst/>
                <a:latin typeface="Open Sans" panose="020B0606030504020204" pitchFamily="34" charset="0"/>
                <a:hlinkClick r:id="rId3"/>
              </a:rPr>
              <a:t>employment tribunal</a:t>
            </a:r>
            <a:r>
              <a:rPr lang="en-GB" b="0" i="0" dirty="0">
                <a:solidFill>
                  <a:srgbClr val="666E70"/>
                </a:solidFill>
                <a:effectLst/>
                <a:latin typeface="Open Sans" panose="020B0606030504020204" pitchFamily="34" charset="0"/>
              </a:rPr>
              <a:t> ruled that Graham had been subjected to unlawful indirect discrimination on grounds of his race and age. Graham was then promoted without needing to complete the CSA and the CSA was changed for the future. But the change wasn’t applied to other staff, who had previously been affected by the test.  Forty seven further cases were presented by members of PCS and Prospect. PCS members, who were supported by Thompsons Solicitors, were the test cases.  </a:t>
            </a:r>
          </a:p>
          <a:p>
            <a:pPr algn="l"/>
            <a:r>
              <a:rPr lang="en-GB" b="0" i="0" dirty="0">
                <a:solidFill>
                  <a:srgbClr val="666E70"/>
                </a:solidFill>
                <a:effectLst/>
                <a:latin typeface="Open Sans" panose="020B0606030504020204" pitchFamily="34" charset="0"/>
              </a:rPr>
              <a:t>Despite having already lost the tribunal for Graham Dean, the Home Office robustly resisted the new claims. And the case went all the way to the Supreme Court (under the lead name of </a:t>
            </a:r>
            <a:r>
              <a:rPr lang="en-GB" b="0" i="0" dirty="0" err="1">
                <a:solidFill>
                  <a:srgbClr val="666E70"/>
                </a:solidFill>
                <a:effectLst/>
                <a:latin typeface="Open Sans" panose="020B0606030504020204" pitchFamily="34" charset="0"/>
              </a:rPr>
              <a:t>Essop</a:t>
            </a:r>
            <a:r>
              <a:rPr lang="en-GB" b="0" i="0" dirty="0">
                <a:solidFill>
                  <a:srgbClr val="666E70"/>
                </a:solidFill>
                <a:effectLst/>
                <a:latin typeface="Open Sans" panose="020B0606030504020204" pitchFamily="34" charset="0"/>
              </a:rPr>
              <a:t> &amp; others).  </a:t>
            </a:r>
          </a:p>
          <a:p>
            <a:pPr algn="l"/>
            <a:r>
              <a:rPr lang="en-GB" b="0" i="0" dirty="0">
                <a:solidFill>
                  <a:srgbClr val="666E70"/>
                </a:solidFill>
                <a:effectLst/>
                <a:latin typeface="Open Sans" panose="020B0606030504020204" pitchFamily="34" charset="0"/>
              </a:rPr>
              <a:t>The case was joined with Prospect’s Supreme Court case for </a:t>
            </a:r>
            <a:r>
              <a:rPr lang="en-GB" b="1" i="0" u="sng" dirty="0">
                <a:solidFill>
                  <a:srgbClr val="008275"/>
                </a:solidFill>
                <a:effectLst/>
                <a:latin typeface="Open Sans" panose="020B0606030504020204" pitchFamily="34" charset="0"/>
                <a:hlinkClick r:id="rId4"/>
              </a:rPr>
              <a:t>Mohammad Naeem</a:t>
            </a:r>
            <a:r>
              <a:rPr lang="en-GB" b="1" i="0" dirty="0">
                <a:solidFill>
                  <a:srgbClr val="666E70"/>
                </a:solidFill>
                <a:effectLst/>
                <a:latin typeface="Open Sans" panose="020B0606030504020204" pitchFamily="34" charset="0"/>
              </a:rPr>
              <a:t> against the Prison Service</a:t>
            </a:r>
            <a:r>
              <a:rPr lang="en-GB" b="0" i="0" dirty="0">
                <a:solidFill>
                  <a:srgbClr val="666E70"/>
                </a:solidFill>
                <a:effectLst/>
                <a:latin typeface="Open Sans" panose="020B0606030504020204" pitchFamily="34" charset="0"/>
              </a:rPr>
              <a:t>, as both cases looked at what should be the correct approach for determining indirect discrimination.</a:t>
            </a:r>
          </a:p>
          <a:p>
            <a:pPr algn="l"/>
            <a:r>
              <a:rPr lang="en-GB" b="0" i="0" dirty="0">
                <a:solidFill>
                  <a:srgbClr val="666E70"/>
                </a:solidFill>
                <a:effectLst/>
                <a:latin typeface="Open Sans" panose="020B0606030504020204" pitchFamily="34" charset="0"/>
              </a:rPr>
              <a:t>The union cases won in the Supreme Court and the Home Office case was sent back to the employment tribunal for hearing.</a:t>
            </a:r>
          </a:p>
          <a:p>
            <a:pPr algn="l"/>
            <a:r>
              <a:rPr lang="en-GB" b="0" i="0" dirty="0">
                <a:solidFill>
                  <a:srgbClr val="666E70"/>
                </a:solidFill>
                <a:effectLst/>
                <a:latin typeface="Open Sans" panose="020B0606030504020204" pitchFamily="34" charset="0"/>
              </a:rPr>
              <a:t>The three-week hearing started on 18 March, but after the first couple of days the Home Office agreed to settle all the claims without admission of liability and to pay the 47 claimants £22,000 each – totalling more than £1m.</a:t>
            </a:r>
          </a:p>
          <a:p>
            <a:pPr algn="l"/>
            <a:endParaRPr lang="en-GB" b="0" i="0" dirty="0">
              <a:solidFill>
                <a:srgbClr val="666E70"/>
              </a:solidFill>
              <a:effectLst/>
              <a:latin typeface="Open Sans" panose="020B0606030504020204" pitchFamily="34" charset="0"/>
            </a:endParaRPr>
          </a:p>
          <a:p>
            <a:pPr algn="l"/>
            <a:r>
              <a:rPr lang="en-GB" b="1" i="0" dirty="0">
                <a:solidFill>
                  <a:srgbClr val="212529"/>
                </a:solidFill>
                <a:effectLst/>
                <a:latin typeface="ObjektivMk2_W"/>
              </a:rPr>
              <a:t>Amy Arnold v UKPN - </a:t>
            </a:r>
            <a:r>
              <a:rPr lang="en-GB" b="0" i="0" dirty="0">
                <a:solidFill>
                  <a:srgbClr val="212529"/>
                </a:solidFill>
                <a:effectLst/>
                <a:latin typeface="ObjektivMk2_W"/>
              </a:rPr>
              <a:t>Procurement specialist Amy Arnold has won a sex discrimination case against her employer, UK Power Networks (UKPN) after being denied equal pay and a promotion.  After starting at the company, Amy became aware that she was being paid substantially less than male graduate trainees, who were doing the same work as her. She raised a grievance and was eventually awarded an increase in pay.  Shortly after this she applied for promotion. Her application was rejected despite her being well qualified and suited to the job. Prospect supported her in bringing a tribunal claim.  A Norwich employment tribunal found that a man who was less qualified and less experienced was given the job that she had applied for.  The judge said she had been discriminated against on grounds of sex and victimised for making a complaint about equal pay with her employer.</a:t>
            </a:r>
          </a:p>
          <a:p>
            <a:pPr algn="l"/>
            <a:endParaRPr lang="en-GB" b="0" i="0" dirty="0">
              <a:solidFill>
                <a:srgbClr val="666E70"/>
              </a:solidFill>
              <a:effectLst/>
              <a:latin typeface="Open Sans" panose="020B0606030504020204" pitchFamily="34" charset="0"/>
            </a:endParaRPr>
          </a:p>
          <a:p>
            <a:pPr algn="l"/>
            <a:r>
              <a:rPr lang="en-GB" b="1" i="0" dirty="0">
                <a:solidFill>
                  <a:srgbClr val="666E70"/>
                </a:solidFill>
                <a:effectLst/>
                <a:latin typeface="Open Sans" panose="020B0606030504020204" pitchFamily="34" charset="0"/>
              </a:rPr>
              <a:t>Olwen </a:t>
            </a:r>
            <a:r>
              <a:rPr lang="en-GB" b="1" i="0" dirty="0" err="1">
                <a:solidFill>
                  <a:srgbClr val="666E70"/>
                </a:solidFill>
                <a:effectLst/>
                <a:latin typeface="Open Sans" panose="020B0606030504020204" pitchFamily="34" charset="0"/>
              </a:rPr>
              <a:t>Renowden</a:t>
            </a:r>
            <a:r>
              <a:rPr lang="en-GB" b="1" i="0" dirty="0">
                <a:solidFill>
                  <a:srgbClr val="666E70"/>
                </a:solidFill>
                <a:effectLst/>
                <a:latin typeface="Open Sans" panose="020B0606030504020204" pitchFamily="34" charset="0"/>
              </a:rPr>
              <a:t> v ONS </a:t>
            </a:r>
            <a:r>
              <a:rPr lang="en-GB" b="0" i="0" dirty="0">
                <a:solidFill>
                  <a:srgbClr val="666E70"/>
                </a:solidFill>
                <a:effectLst/>
                <a:latin typeface="Open Sans" panose="020B0606030504020204" pitchFamily="34" charset="0"/>
              </a:rPr>
              <a:t>- After her appointment in 2016 Olwen noted quite early on that there were no female economists at Grade 6, despite a headcount of over 114 economists.  In February 2017 two Grade 6 posts were advertised. Olwen was the only candidate who had been previously employed at this grade and who had strong academic and professional credentials from some of the world’s most prestigious macro-economics employers, such as the Bank of England, and the IMF, in addition to holding various senior Whitehall posts. One other female employee applied for the roles, who had an equally impressive CV and managerial experience.  Olwen was rejected for both posts in April 2017 and was told that she had failed to get an interview for either role. She contacted management to request an explanation but none was forthcoming, other than in the form of a suggestion that she contact HR.</a:t>
            </a:r>
          </a:p>
          <a:p>
            <a:pPr algn="l"/>
            <a:r>
              <a:rPr lang="en-GB" b="0" i="0" dirty="0">
                <a:solidFill>
                  <a:srgbClr val="666E70"/>
                </a:solidFill>
                <a:effectLst/>
                <a:latin typeface="Open Sans" panose="020B0606030504020204" pitchFamily="34" charset="0"/>
              </a:rPr>
              <a:t>In June 2017 it was announced that the successful candidates were both male – young, inexperienced, neither had been employed at G6 level previously, neither had a specialisation in macro-economics. These candidates had less than six years’ professional experience in economics each, versus the 20+ years’ of the female candidates.  Further to these appointments came the announcement that a third post had been created – again with no advertisement. The ONS claimed that the third post had been created to create opportunity for male candidates who had passed the Grade 6 promotion board, and yet no such corresponding opportunity was made available for any female candidates who had also passed the Grade 6 promotion board.  Olwen raised a grievance which was not upheld. She resigned from the ONS in August 2018.  The tribunal agreed that “favouritism” existed towards male staff and that those who should have addressed it, failed to do so, concluding that “the approach to gender balance…pointed towards a culture where discrimination and, in particular, sex discrimination, is not properly understood by those who are required to ensure its elimination”.  It went on to add that it was “reasonable to infer that the culture of the respondent is one where advantage and favouritism to males is not recognised as potentially discriminatory”, which significantly highlights the serious cultural problems and issues that Olwen had been trying to raise throughout her employment at the ONS.  The tribunal found that Olwen’s claims of direct sex discrimination succeeded and the ONS was ordered to pay compensation and interest.</a:t>
            </a:r>
          </a:p>
          <a:p>
            <a:pPr algn="l"/>
            <a:endParaRPr lang="en-GB" b="0" i="0" dirty="0">
              <a:solidFill>
                <a:srgbClr val="666E70"/>
              </a:solidFill>
              <a:effectLst/>
              <a:latin typeface="Open Sans" panose="020B0606030504020204" pitchFamily="34" charset="0"/>
            </a:endParaRPr>
          </a:p>
          <a:p>
            <a:pPr algn="l"/>
            <a:r>
              <a:rPr lang="en-GB" b="1" i="0" dirty="0">
                <a:solidFill>
                  <a:srgbClr val="666E70"/>
                </a:solidFill>
                <a:effectLst/>
                <a:latin typeface="Open Sans" panose="020B0606030504020204" pitchFamily="34" charset="0"/>
              </a:rPr>
              <a:t>Philip Hurst v DVSA </a:t>
            </a:r>
            <a:r>
              <a:rPr lang="en-GB" b="0" i="0" dirty="0">
                <a:solidFill>
                  <a:srgbClr val="666E70"/>
                </a:solidFill>
                <a:effectLst/>
                <a:latin typeface="Open Sans" panose="020B0606030504020204" pitchFamily="34" charset="0"/>
              </a:rPr>
              <a:t>- </a:t>
            </a:r>
            <a:endParaRPr lang="en-GB" b="1" i="0" dirty="0">
              <a:solidFill>
                <a:srgbClr val="666E70"/>
              </a:solidFill>
              <a:effectLst/>
              <a:latin typeface="Open Sans" panose="020B0606030504020204" pitchFamily="34" charset="0"/>
            </a:endParaRPr>
          </a:p>
          <a:p>
            <a:pPr algn="l"/>
            <a:endParaRPr lang="en-GB" b="0" i="0" dirty="0">
              <a:solidFill>
                <a:srgbClr val="666E70"/>
              </a:solidFill>
              <a:effectLst/>
              <a:latin typeface="Open Sans" panose="020B0606030504020204" pitchFamily="34" charset="0"/>
            </a:endParaRPr>
          </a:p>
          <a:p>
            <a:pPr algn="l"/>
            <a:endParaRPr lang="en-GB" b="0" i="0" dirty="0">
              <a:solidFill>
                <a:srgbClr val="212529"/>
              </a:solidFill>
              <a:effectLst/>
              <a:latin typeface="ObjektivMk2_W"/>
            </a:endParaRPr>
          </a:p>
          <a:p>
            <a:endParaRPr lang="en-GB" dirty="0"/>
          </a:p>
        </p:txBody>
      </p:sp>
      <p:sp>
        <p:nvSpPr>
          <p:cNvPr id="4" name="Slide Number Placeholder 3"/>
          <p:cNvSpPr>
            <a:spLocks noGrp="1"/>
          </p:cNvSpPr>
          <p:nvPr>
            <p:ph type="sldNum" sz="quarter" idx="5"/>
          </p:nvPr>
        </p:nvSpPr>
        <p:spPr/>
        <p:txBody>
          <a:bodyPr/>
          <a:lstStyle/>
          <a:p>
            <a:fld id="{C16B0746-24FF-0B4F-A25A-E2B460B25A57}" type="slidenum">
              <a:rPr lang="en-US" smtClean="0"/>
              <a:t>10</a:t>
            </a:fld>
            <a:endParaRPr lang="en-US"/>
          </a:p>
        </p:txBody>
      </p:sp>
    </p:spTree>
    <p:extLst>
      <p:ext uri="{BB962C8B-B14F-4D97-AF65-F5344CB8AC3E}">
        <p14:creationId xmlns:p14="http://schemas.microsoft.com/office/powerpoint/2010/main" val="1229249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Master" Target="../slideMasters/slideMaster2.xml"/><Relationship Id="rId4"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484316" y="1336431"/>
            <a:ext cx="7463608" cy="2097157"/>
          </a:xfrm>
        </p:spPr>
        <p:txBody>
          <a:bodyPr lIns="0" tIns="0" rIns="0" bIns="0" anchor="b">
            <a:noAutofit/>
          </a:bodyPr>
          <a:lstStyle>
            <a:lvl1pPr algn="l">
              <a:defRPr sz="5400">
                <a:solidFill>
                  <a:srgbClr val="28292B"/>
                </a:solidFill>
              </a:defRPr>
            </a:lvl1pPr>
          </a:lstStyle>
          <a:p>
            <a:r>
              <a:rPr lang="en-US"/>
              <a:t>Click to edit Master title style</a:t>
            </a:r>
            <a:endParaRPr lang="en-US" dirty="0"/>
          </a:p>
        </p:txBody>
      </p:sp>
      <p:sp>
        <p:nvSpPr>
          <p:cNvPr id="3" name="Subtitle 2"/>
          <p:cNvSpPr>
            <a:spLocks noGrp="1"/>
          </p:cNvSpPr>
          <p:nvPr>
            <p:ph type="subTitle" idx="1"/>
          </p:nvPr>
        </p:nvSpPr>
        <p:spPr>
          <a:xfrm>
            <a:off x="1484316" y="3602174"/>
            <a:ext cx="7463608" cy="1589999"/>
          </a:xfrm>
        </p:spPr>
        <p:txBody>
          <a:bodyPr lIns="0" tIns="0" rIns="0" bIns="0" anchor="t">
            <a:normAutofit/>
          </a:bodyPr>
          <a:lstStyle>
            <a:lvl1pPr marL="0" indent="0" algn="l">
              <a:buNone/>
              <a:defRPr sz="2800">
                <a:solidFill>
                  <a:schemeClr val="tx1">
                    <a:lumMod val="95000"/>
                    <a:lumOff val="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161015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475523" y="894271"/>
            <a:ext cx="7760988" cy="1653210"/>
          </a:xfrm>
        </p:spPr>
        <p:txBody>
          <a:bodyPr anchor="b" anchorCtr="0">
            <a:normAutofit/>
          </a:bodyPr>
          <a:lstStyle>
            <a:lvl1pPr>
              <a:defRPr sz="4000"/>
            </a:lvl1pPr>
          </a:lstStyle>
          <a:p>
            <a:r>
              <a:rPr lang="en-US"/>
              <a:t>Click to edit Master title style</a:t>
            </a:r>
            <a:endParaRPr lang="en-US" dirty="0"/>
          </a:p>
        </p:txBody>
      </p:sp>
      <p:sp>
        <p:nvSpPr>
          <p:cNvPr id="3" name="Content Placeholder 2"/>
          <p:cNvSpPr>
            <a:spLocks noGrp="1"/>
          </p:cNvSpPr>
          <p:nvPr>
            <p:ph idx="1" hasCustomPrompt="1"/>
          </p:nvPr>
        </p:nvSpPr>
        <p:spPr>
          <a:xfrm>
            <a:off x="1475524" y="2831893"/>
            <a:ext cx="7760988" cy="3139136"/>
          </a:xfrm>
        </p:spPr>
        <p:txBody>
          <a:bodyPr/>
          <a:lstStyle>
            <a:lvl1pPr>
              <a:buClr>
                <a:srgbClr val="FBD603"/>
              </a:buClr>
              <a:buSzPct val="100000"/>
              <a:defRPr/>
            </a:lvl1pPr>
            <a:lvl2pPr>
              <a:buClr>
                <a:srgbClr val="FBD603"/>
              </a:buClr>
              <a:buSzPct val="100000"/>
              <a:defRPr/>
            </a:lvl2pPr>
            <a:lvl3pPr>
              <a:buClr>
                <a:srgbClr val="FBD603"/>
              </a:buClr>
              <a:buSzPct val="100000"/>
              <a:defRPr/>
            </a:lvl3pPr>
            <a:lvl4pPr>
              <a:buClr>
                <a:srgbClr val="FBD603"/>
              </a:buClr>
              <a:buSzPct val="100000"/>
              <a:defRPr/>
            </a:lvl4pPr>
            <a:lvl5pPr>
              <a:buClr>
                <a:srgbClr val="FBD603"/>
              </a:buClr>
              <a:buSzPct val="10000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551366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1475523" y="1"/>
            <a:ext cx="6041900" cy="6858000"/>
          </a:xfrm>
        </p:spPr>
        <p:txBody>
          <a:bodyPr anchor="ctr" anchorCtr="0">
            <a:normAutofit/>
          </a:bodyPr>
          <a:lstStyle>
            <a:lvl1pPr>
              <a:defRPr sz="4000"/>
            </a:lvl1pPr>
          </a:lstStyle>
          <a:p>
            <a:r>
              <a:rPr lang="en-US" dirty="0"/>
              <a:t>To change the image format slide background</a:t>
            </a:r>
          </a:p>
        </p:txBody>
      </p:sp>
    </p:spTree>
    <p:extLst>
      <p:ext uri="{BB962C8B-B14F-4D97-AF65-F5344CB8AC3E}">
        <p14:creationId xmlns:p14="http://schemas.microsoft.com/office/powerpoint/2010/main" val="7196321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2_Custom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1475523" y="1"/>
            <a:ext cx="6428762" cy="6858000"/>
          </a:xfrm>
        </p:spPr>
        <p:txBody>
          <a:bodyPr anchor="ctr" anchorCtr="0">
            <a:normAutofit/>
          </a:bodyPr>
          <a:lstStyle>
            <a:lvl1pPr>
              <a:defRPr sz="4000">
                <a:solidFill>
                  <a:schemeClr val="bg1"/>
                </a:solidFill>
              </a:defRPr>
            </a:lvl1pPr>
          </a:lstStyle>
          <a:p>
            <a:r>
              <a:rPr lang="en-US" dirty="0"/>
              <a:t>To change the image format slide background</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1759" y="642443"/>
            <a:ext cx="1805116" cy="90714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68366" y="642443"/>
            <a:ext cx="1811215" cy="907140"/>
          </a:xfrm>
          <a:prstGeom prst="rect">
            <a:avLst/>
          </a:prstGeom>
        </p:spPr>
      </p:pic>
      <p:pic>
        <p:nvPicPr>
          <p:cNvPr id="7" name="Picture 6">
            <a:extLst>
              <a:ext uri="{FF2B5EF4-FFF2-40B4-BE49-F238E27FC236}">
                <a16:creationId xmlns:a16="http://schemas.microsoft.com/office/drawing/2014/main" id="{5B0F1BAE-4844-4918-B40E-EC5546234869}"/>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340479" y="642443"/>
            <a:ext cx="1805116" cy="907140"/>
          </a:xfrm>
          <a:prstGeom prst="rect">
            <a:avLst/>
          </a:prstGeom>
        </p:spPr>
      </p:pic>
    </p:spTree>
    <p:extLst>
      <p:ext uri="{BB962C8B-B14F-4D97-AF65-F5344CB8AC3E}">
        <p14:creationId xmlns:p14="http://schemas.microsoft.com/office/powerpoint/2010/main" val="35445753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7.xml"/><Relationship Id="rId7" Type="http://schemas.openxmlformats.org/officeDocument/2006/relationships/image" Target="../media/image2.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theme" Target="../theme/theme2.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57388" y="0"/>
            <a:ext cx="413461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337430" y="642443"/>
            <a:ext cx="1811215" cy="907140"/>
          </a:xfrm>
          <a:prstGeom prst="rect">
            <a:avLst/>
          </a:prstGeom>
        </p:spPr>
      </p:pic>
    </p:spTree>
    <p:extLst>
      <p:ext uri="{BB962C8B-B14F-4D97-AF65-F5344CB8AC3E}">
        <p14:creationId xmlns:p14="http://schemas.microsoft.com/office/powerpoint/2010/main" val="942975541"/>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8" r:id="rId3"/>
    <p:sldLayoutId id="2147483699"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127748" y="0"/>
            <a:ext cx="5064252" cy="6858000"/>
          </a:xfrm>
          <a:prstGeom prst="rect">
            <a:avLst/>
          </a:prstGeom>
        </p:spPr>
      </p:pic>
      <p:sp>
        <p:nvSpPr>
          <p:cNvPr id="2" name="Title Placeholder 1"/>
          <p:cNvSpPr>
            <a:spLocks noGrp="1"/>
          </p:cNvSpPr>
          <p:nvPr>
            <p:ph type="title"/>
          </p:nvPr>
        </p:nvSpPr>
        <p:spPr>
          <a:xfrm>
            <a:off x="1475515" y="1078904"/>
            <a:ext cx="7264031" cy="1468101"/>
          </a:xfrm>
          <a:prstGeom prst="rect">
            <a:avLst/>
          </a:prstGeom>
        </p:spPr>
        <p:txBody>
          <a:bodyPr vert="horz" lIns="0" tIns="0" rIns="0" bIns="0" rtlCol="0" anchor="b" anchorCtr="0">
            <a:normAutofit/>
          </a:bodyPr>
          <a:lstStyle/>
          <a:p>
            <a:r>
              <a:rPr lang="en-US"/>
              <a:t>Click to edit Master title style</a:t>
            </a:r>
            <a:endParaRPr lang="en-US" dirty="0"/>
          </a:p>
        </p:txBody>
      </p:sp>
      <p:sp>
        <p:nvSpPr>
          <p:cNvPr id="3" name="Text Placeholder 2"/>
          <p:cNvSpPr>
            <a:spLocks noGrp="1"/>
          </p:cNvSpPr>
          <p:nvPr>
            <p:ph type="body" idx="1"/>
          </p:nvPr>
        </p:nvSpPr>
        <p:spPr>
          <a:xfrm>
            <a:off x="1475515" y="2832652"/>
            <a:ext cx="7264031" cy="3269210"/>
          </a:xfrm>
          <a:prstGeom prst="rect">
            <a:avLst/>
          </a:prstGeom>
        </p:spPr>
        <p:txBody>
          <a:bodyPr vert="horz"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6" name="Picture 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48710" y="642443"/>
            <a:ext cx="1811215" cy="907140"/>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8366" y="642443"/>
            <a:ext cx="1811216" cy="907140"/>
          </a:xfrm>
          <a:prstGeom prst="rect">
            <a:avLst/>
          </a:prstGeom>
        </p:spPr>
      </p:pic>
    </p:spTree>
    <p:extLst>
      <p:ext uri="{BB962C8B-B14F-4D97-AF65-F5344CB8AC3E}">
        <p14:creationId xmlns:p14="http://schemas.microsoft.com/office/powerpoint/2010/main" val="39236325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Lst>
  <p:txStyles>
    <p:titleStyle>
      <a:lvl1pPr algn="l" defTabSz="457200" rtl="0" eaLnBrk="1" latinLnBrk="0" hangingPunct="1">
        <a:spcBef>
          <a:spcPct val="0"/>
        </a:spcBef>
        <a:buNone/>
        <a:defRPr sz="4000" b="1" i="0" kern="1200">
          <a:solidFill>
            <a:srgbClr val="28292B"/>
          </a:solidFill>
          <a:latin typeface="Arial" charset="0"/>
          <a:ea typeface="Arial" charset="0"/>
          <a:cs typeface="Arial" charset="0"/>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rgbClr val="FBD603"/>
        </a:buClr>
        <a:buSzPct val="100000"/>
        <a:buFont typeface="Arial" charset="0"/>
        <a:buChar char="•"/>
        <a:defRPr sz="2800" kern="1200">
          <a:solidFill>
            <a:schemeClr val="tx1">
              <a:lumMod val="75000"/>
              <a:lumOff val="25000"/>
            </a:schemeClr>
          </a:solidFill>
          <a:latin typeface="Arial" charset="0"/>
          <a:ea typeface="Arial" charset="0"/>
          <a:cs typeface="Arial" charset="0"/>
        </a:defRPr>
      </a:lvl1pPr>
      <a:lvl2pPr marL="742950" indent="-285750" algn="l" defTabSz="457200" rtl="0" eaLnBrk="1" latinLnBrk="0" hangingPunct="1">
        <a:spcBef>
          <a:spcPts val="1000"/>
        </a:spcBef>
        <a:spcAft>
          <a:spcPts val="0"/>
        </a:spcAft>
        <a:buClr>
          <a:srgbClr val="FBD603"/>
        </a:buClr>
        <a:buSzPct val="100000"/>
        <a:buFont typeface="Arial" charset="0"/>
        <a:buChar char="•"/>
        <a:defRPr sz="2400" kern="1200">
          <a:solidFill>
            <a:schemeClr val="tx1">
              <a:lumMod val="75000"/>
              <a:lumOff val="25000"/>
            </a:schemeClr>
          </a:solidFill>
          <a:latin typeface="Arial" charset="0"/>
          <a:ea typeface="Arial" charset="0"/>
          <a:cs typeface="Arial" charset="0"/>
        </a:defRPr>
      </a:lvl2pPr>
      <a:lvl3pPr marL="1143000" indent="-228600" algn="l" defTabSz="457200" rtl="0" eaLnBrk="1" latinLnBrk="0" hangingPunct="1">
        <a:spcBef>
          <a:spcPts val="1000"/>
        </a:spcBef>
        <a:spcAft>
          <a:spcPts val="0"/>
        </a:spcAft>
        <a:buClr>
          <a:srgbClr val="FBD603"/>
        </a:buClr>
        <a:buSzPct val="100000"/>
        <a:buFont typeface="Arial" charset="0"/>
        <a:buChar char="•"/>
        <a:defRPr sz="2000" kern="1200">
          <a:solidFill>
            <a:schemeClr val="tx1">
              <a:lumMod val="75000"/>
              <a:lumOff val="25000"/>
            </a:schemeClr>
          </a:solidFill>
          <a:latin typeface="Arial" charset="0"/>
          <a:ea typeface="Arial" charset="0"/>
          <a:cs typeface="Arial" charset="0"/>
        </a:defRPr>
      </a:lvl3pPr>
      <a:lvl4pPr marL="1600200" indent="-228600" algn="l" defTabSz="457200" rtl="0" eaLnBrk="1" latinLnBrk="0" hangingPunct="1">
        <a:spcBef>
          <a:spcPts val="1000"/>
        </a:spcBef>
        <a:spcAft>
          <a:spcPts val="0"/>
        </a:spcAft>
        <a:buClr>
          <a:srgbClr val="FBD603"/>
        </a:buClr>
        <a:buSzPct val="100000"/>
        <a:buFont typeface="Arial" charset="0"/>
        <a:buChar char="•"/>
        <a:defRPr sz="1800" kern="1200">
          <a:solidFill>
            <a:schemeClr val="tx1">
              <a:lumMod val="75000"/>
              <a:lumOff val="25000"/>
            </a:schemeClr>
          </a:solidFill>
          <a:latin typeface="Arial" charset="0"/>
          <a:ea typeface="Arial" charset="0"/>
          <a:cs typeface="Arial" charset="0"/>
        </a:defRPr>
      </a:lvl4pPr>
      <a:lvl5pPr marL="2057400" indent="-228600" algn="l" defTabSz="457200" rtl="0" eaLnBrk="1" latinLnBrk="0" hangingPunct="1">
        <a:spcBef>
          <a:spcPts val="1000"/>
        </a:spcBef>
        <a:spcAft>
          <a:spcPts val="0"/>
        </a:spcAft>
        <a:buClr>
          <a:srgbClr val="FBD603"/>
        </a:buClr>
        <a:buSzPct val="100000"/>
        <a:buFont typeface="Arial" charset="0"/>
        <a:buChar char="•"/>
        <a:defRPr sz="1600" kern="1200">
          <a:solidFill>
            <a:schemeClr val="tx1">
              <a:lumMod val="75000"/>
              <a:lumOff val="25000"/>
            </a:schemeClr>
          </a:solidFill>
          <a:latin typeface="Arial" charset="0"/>
          <a:ea typeface="Arial" charset="0"/>
          <a:cs typeface="Arial" charset="0"/>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chart" Target="../charts/chart2.xml"/><Relationship Id="rId5" Type="http://schemas.openxmlformats.org/officeDocument/2006/relationships/image" Target="../media/image7.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jpg"/><Relationship Id="rId5" Type="http://schemas.openxmlformats.org/officeDocument/2006/relationships/image" Target="../media/image9.png"/><Relationship Id="rId4" Type="http://schemas.openxmlformats.org/officeDocument/2006/relationships/chart" Target="../charts/chart3.xml"/></Relationships>
</file>

<file path=ppt/slides/_rels/slide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07076" y="3750551"/>
            <a:ext cx="7877398" cy="2097157"/>
          </a:xfrm>
        </p:spPr>
        <p:txBody>
          <a:bodyPr>
            <a:noAutofit/>
          </a:bodyPr>
          <a:lstStyle/>
          <a:p>
            <a:pPr algn="ctr"/>
            <a:br>
              <a:rPr lang="en-GB" sz="8800" dirty="0"/>
            </a:br>
            <a:r>
              <a:rPr lang="en-GB" dirty="0"/>
              <a:t>Introduction to Equality, Diversity &amp; Inclusion (EDI) in the Workplace</a:t>
            </a:r>
            <a:br>
              <a:rPr lang="en-GB" sz="8800" dirty="0"/>
            </a:br>
            <a:endParaRPr lang="en-GB" sz="8000" dirty="0"/>
          </a:p>
        </p:txBody>
      </p:sp>
      <p:sp>
        <p:nvSpPr>
          <p:cNvPr id="3" name="Subtitle 2">
            <a:extLst>
              <a:ext uri="{FF2B5EF4-FFF2-40B4-BE49-F238E27FC236}">
                <a16:creationId xmlns:a16="http://schemas.microsoft.com/office/drawing/2014/main" id="{5D77532D-A40C-4BE9-88C5-A3FE78C8FCC7}"/>
              </a:ext>
            </a:extLst>
          </p:cNvPr>
          <p:cNvSpPr>
            <a:spLocks noGrp="1"/>
          </p:cNvSpPr>
          <p:nvPr>
            <p:ph type="subTitle" idx="1"/>
          </p:nvPr>
        </p:nvSpPr>
        <p:spPr>
          <a:xfrm>
            <a:off x="215153" y="5847708"/>
            <a:ext cx="8597541" cy="999221"/>
          </a:xfrm>
        </p:spPr>
        <p:txBody>
          <a:bodyPr>
            <a:normAutofit/>
          </a:bodyPr>
          <a:lstStyle/>
          <a:p>
            <a:pPr>
              <a:spcBef>
                <a:spcPts val="0"/>
              </a:spcBef>
            </a:pPr>
            <a:r>
              <a:rPr lang="en-GB" sz="2000" dirty="0"/>
              <a:t>Prospect training module</a:t>
            </a:r>
          </a:p>
          <a:p>
            <a:pPr>
              <a:spcBef>
                <a:spcPts val="0"/>
              </a:spcBef>
            </a:pPr>
            <a:r>
              <a:rPr lang="en-GB" sz="2000" dirty="0"/>
              <a:t>2023</a:t>
            </a:r>
          </a:p>
        </p:txBody>
      </p:sp>
    </p:spTree>
    <p:extLst>
      <p:ext uri="{BB962C8B-B14F-4D97-AF65-F5344CB8AC3E}">
        <p14:creationId xmlns:p14="http://schemas.microsoft.com/office/powerpoint/2010/main" val="41831385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040877A-58C9-4129-80E1-C2119737E090}"/>
              </a:ext>
            </a:extLst>
          </p:cNvPr>
          <p:cNvPicPr>
            <a:picLocks noChangeAspect="1"/>
          </p:cNvPicPr>
          <p:nvPr/>
        </p:nvPicPr>
        <p:blipFill rotWithShape="1">
          <a:blip r:embed="rId3"/>
          <a:srcRect t="1588"/>
          <a:stretch/>
        </p:blipFill>
        <p:spPr>
          <a:xfrm>
            <a:off x="9763938" y="1676400"/>
            <a:ext cx="2145487" cy="4953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 name="Picture 4">
            <a:extLst>
              <a:ext uri="{FF2B5EF4-FFF2-40B4-BE49-F238E27FC236}">
                <a16:creationId xmlns:a16="http://schemas.microsoft.com/office/drawing/2014/main" id="{7BAEE850-8CC5-4A09-8E86-80B68590D1E4}"/>
              </a:ext>
            </a:extLst>
          </p:cNvPr>
          <p:cNvPicPr>
            <a:picLocks noChangeAspect="1"/>
          </p:cNvPicPr>
          <p:nvPr/>
        </p:nvPicPr>
        <p:blipFill>
          <a:blip r:embed="rId4"/>
          <a:stretch>
            <a:fillRect/>
          </a:stretch>
        </p:blipFill>
        <p:spPr>
          <a:xfrm>
            <a:off x="6309199" y="1676400"/>
            <a:ext cx="3241539" cy="286525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Picture 6">
            <a:extLst>
              <a:ext uri="{FF2B5EF4-FFF2-40B4-BE49-F238E27FC236}">
                <a16:creationId xmlns:a16="http://schemas.microsoft.com/office/drawing/2014/main" id="{2928F8E0-DBFA-451A-9820-66AEC300661A}"/>
              </a:ext>
            </a:extLst>
          </p:cNvPr>
          <p:cNvPicPr>
            <a:picLocks noChangeAspect="1"/>
          </p:cNvPicPr>
          <p:nvPr/>
        </p:nvPicPr>
        <p:blipFill>
          <a:blip r:embed="rId5"/>
          <a:stretch>
            <a:fillRect/>
          </a:stretch>
        </p:blipFill>
        <p:spPr>
          <a:xfrm>
            <a:off x="2261794" y="295275"/>
            <a:ext cx="3909685" cy="25336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8" name="Picture 7">
            <a:extLst>
              <a:ext uri="{FF2B5EF4-FFF2-40B4-BE49-F238E27FC236}">
                <a16:creationId xmlns:a16="http://schemas.microsoft.com/office/drawing/2014/main" id="{73BA6BBA-85C6-484C-B15E-ED2421DD78EC}"/>
              </a:ext>
            </a:extLst>
          </p:cNvPr>
          <p:cNvPicPr>
            <a:picLocks noChangeAspect="1"/>
          </p:cNvPicPr>
          <p:nvPr/>
        </p:nvPicPr>
        <p:blipFill rotWithShape="1">
          <a:blip r:embed="rId6"/>
          <a:srcRect b="37664"/>
          <a:stretch/>
        </p:blipFill>
        <p:spPr>
          <a:xfrm>
            <a:off x="5584595" y="4808905"/>
            <a:ext cx="4072743" cy="1579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6" name="Picture 5">
            <a:extLst>
              <a:ext uri="{FF2B5EF4-FFF2-40B4-BE49-F238E27FC236}">
                <a16:creationId xmlns:a16="http://schemas.microsoft.com/office/drawing/2014/main" id="{14153C47-8ECA-4EDE-9FAA-04A7F0E9233F}"/>
              </a:ext>
            </a:extLst>
          </p:cNvPr>
          <p:cNvPicPr>
            <a:picLocks noChangeAspect="1"/>
          </p:cNvPicPr>
          <p:nvPr/>
        </p:nvPicPr>
        <p:blipFill>
          <a:blip r:embed="rId7"/>
          <a:stretch>
            <a:fillRect/>
          </a:stretch>
        </p:blipFill>
        <p:spPr>
          <a:xfrm>
            <a:off x="2186315" y="3064060"/>
            <a:ext cx="3315914" cy="332422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4E1F6C95-B61E-415C-AA14-6551C7F7DA9F}"/>
              </a:ext>
            </a:extLst>
          </p:cNvPr>
          <p:cNvPicPr>
            <a:picLocks noChangeAspect="1"/>
          </p:cNvPicPr>
          <p:nvPr/>
        </p:nvPicPr>
        <p:blipFill rotWithShape="1">
          <a:blip r:embed="rId8"/>
          <a:srcRect/>
          <a:stretch/>
        </p:blipFill>
        <p:spPr>
          <a:xfrm>
            <a:off x="121429" y="76200"/>
            <a:ext cx="2002645" cy="665939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053786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E087D3-0AC2-4EDF-AB81-1610D84EC455}"/>
              </a:ext>
            </a:extLst>
          </p:cNvPr>
          <p:cNvSpPr>
            <a:spLocks noGrp="1"/>
          </p:cNvSpPr>
          <p:nvPr>
            <p:ph type="ctrTitle"/>
          </p:nvPr>
        </p:nvSpPr>
        <p:spPr>
          <a:xfrm>
            <a:off x="730512" y="1683975"/>
            <a:ext cx="8279017" cy="2174162"/>
          </a:xfrm>
        </p:spPr>
        <p:txBody>
          <a:bodyPr/>
          <a:lstStyle/>
          <a:p>
            <a:pPr algn="ctr"/>
            <a:r>
              <a:rPr lang="en-GB" dirty="0"/>
              <a:t>Part 2: Equality Law</a:t>
            </a:r>
          </a:p>
        </p:txBody>
      </p:sp>
    </p:spTree>
    <p:extLst>
      <p:ext uri="{BB962C8B-B14F-4D97-AF65-F5344CB8AC3E}">
        <p14:creationId xmlns:p14="http://schemas.microsoft.com/office/powerpoint/2010/main" val="28992896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140BD-D018-431A-A64D-B46200E9259C}"/>
              </a:ext>
            </a:extLst>
          </p:cNvPr>
          <p:cNvSpPr>
            <a:spLocks noGrp="1"/>
          </p:cNvSpPr>
          <p:nvPr>
            <p:ph type="title"/>
          </p:nvPr>
        </p:nvSpPr>
        <p:spPr>
          <a:xfrm>
            <a:off x="599833" y="148962"/>
            <a:ext cx="7760988" cy="1653210"/>
          </a:xfrm>
        </p:spPr>
        <p:txBody>
          <a:bodyPr/>
          <a:lstStyle/>
          <a:p>
            <a:r>
              <a:rPr lang="en-GB" dirty="0"/>
              <a:t>Equality Act 2010</a:t>
            </a:r>
          </a:p>
        </p:txBody>
      </p:sp>
      <p:sp>
        <p:nvSpPr>
          <p:cNvPr id="3" name="Content Placeholder 2">
            <a:extLst>
              <a:ext uri="{FF2B5EF4-FFF2-40B4-BE49-F238E27FC236}">
                <a16:creationId xmlns:a16="http://schemas.microsoft.com/office/drawing/2014/main" id="{732F69EE-20EC-4A9E-8E6D-CF92CBBC5A7B}"/>
              </a:ext>
            </a:extLst>
          </p:cNvPr>
          <p:cNvSpPr>
            <a:spLocks noGrp="1"/>
          </p:cNvSpPr>
          <p:nvPr>
            <p:ph idx="1"/>
          </p:nvPr>
        </p:nvSpPr>
        <p:spPr>
          <a:xfrm>
            <a:off x="817120" y="2203243"/>
            <a:ext cx="6450722" cy="3864182"/>
          </a:xfrm>
        </p:spPr>
        <p:txBody>
          <a:bodyPr>
            <a:normAutofit fontScale="85000" lnSpcReduction="20000"/>
          </a:bodyPr>
          <a:lstStyle/>
          <a:p>
            <a:r>
              <a:rPr lang="en-GB" dirty="0"/>
              <a:t>One Act – consolidates previous legislation</a:t>
            </a:r>
          </a:p>
          <a:p>
            <a:pPr marL="0" indent="0">
              <a:buNone/>
            </a:pPr>
            <a:endParaRPr lang="en-GB" dirty="0"/>
          </a:p>
          <a:p>
            <a:r>
              <a:rPr lang="en-GB" dirty="0"/>
              <a:t>The Act applies to employees.  This has a broader definition than other legislation, with many freelancers, zero hours contract workers and other atypical workers being covered.  </a:t>
            </a:r>
          </a:p>
          <a:p>
            <a:pPr marL="0" indent="0">
              <a:buNone/>
            </a:pPr>
            <a:endParaRPr lang="en-GB" dirty="0"/>
          </a:p>
          <a:p>
            <a:r>
              <a:rPr lang="en-GB" dirty="0"/>
              <a:t>No qualification period – can bring a claim from first day in employment (or before if challenging recruitment decisions)</a:t>
            </a:r>
          </a:p>
        </p:txBody>
      </p:sp>
      <p:pic>
        <p:nvPicPr>
          <p:cNvPr id="4" name="Picture 3">
            <a:extLst>
              <a:ext uri="{FF2B5EF4-FFF2-40B4-BE49-F238E27FC236}">
                <a16:creationId xmlns:a16="http://schemas.microsoft.com/office/drawing/2014/main" id="{AB02A752-ED2D-4FC3-85F3-068012291591}"/>
              </a:ext>
            </a:extLst>
          </p:cNvPr>
          <p:cNvPicPr>
            <a:picLocks noChangeAspect="1"/>
          </p:cNvPicPr>
          <p:nvPr/>
        </p:nvPicPr>
        <p:blipFill>
          <a:blip r:embed="rId3"/>
          <a:stretch>
            <a:fillRect/>
          </a:stretch>
        </p:blipFill>
        <p:spPr>
          <a:xfrm>
            <a:off x="7485129" y="1802172"/>
            <a:ext cx="4269669" cy="3523450"/>
          </a:xfrm>
          <a:prstGeom prst="rect">
            <a:avLst/>
          </a:prstGeom>
        </p:spPr>
      </p:pic>
    </p:spTree>
    <p:extLst>
      <p:ext uri="{BB962C8B-B14F-4D97-AF65-F5344CB8AC3E}">
        <p14:creationId xmlns:p14="http://schemas.microsoft.com/office/powerpoint/2010/main" val="7594152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488A9E-899A-4E95-ADDE-DE9F8CE14054}"/>
              </a:ext>
            </a:extLst>
          </p:cNvPr>
          <p:cNvSpPr>
            <a:spLocks noGrp="1"/>
          </p:cNvSpPr>
          <p:nvPr>
            <p:ph type="title"/>
          </p:nvPr>
        </p:nvSpPr>
        <p:spPr>
          <a:xfrm>
            <a:off x="561140" y="118654"/>
            <a:ext cx="7760988" cy="795192"/>
          </a:xfrm>
        </p:spPr>
        <p:txBody>
          <a:bodyPr/>
          <a:lstStyle/>
          <a:p>
            <a:r>
              <a:rPr lang="en-GB" dirty="0"/>
              <a:t>Equality Act 2010</a:t>
            </a:r>
          </a:p>
        </p:txBody>
      </p:sp>
      <p:sp>
        <p:nvSpPr>
          <p:cNvPr id="3" name="Content Placeholder 2">
            <a:extLst>
              <a:ext uri="{FF2B5EF4-FFF2-40B4-BE49-F238E27FC236}">
                <a16:creationId xmlns:a16="http://schemas.microsoft.com/office/drawing/2014/main" id="{C5BC39E7-1CFA-4263-8C1E-C1C6EA01B98A}"/>
              </a:ext>
            </a:extLst>
          </p:cNvPr>
          <p:cNvSpPr>
            <a:spLocks noGrp="1"/>
          </p:cNvSpPr>
          <p:nvPr>
            <p:ph idx="1"/>
          </p:nvPr>
        </p:nvSpPr>
        <p:spPr>
          <a:xfrm>
            <a:off x="311559" y="1853283"/>
            <a:ext cx="6082901" cy="3151433"/>
          </a:xfrm>
        </p:spPr>
        <p:txBody>
          <a:bodyPr>
            <a:normAutofit/>
          </a:bodyPr>
          <a:lstStyle/>
          <a:p>
            <a:r>
              <a:rPr lang="en-GB" dirty="0"/>
              <a:t>Based on nine ‘protected characteristics’:</a:t>
            </a:r>
          </a:p>
          <a:p>
            <a:pPr lvl="1"/>
            <a:r>
              <a:rPr lang="en-GB" dirty="0"/>
              <a:t>Age</a:t>
            </a:r>
          </a:p>
          <a:p>
            <a:pPr lvl="1"/>
            <a:r>
              <a:rPr lang="en-GB" dirty="0"/>
              <a:t>Disability</a:t>
            </a:r>
          </a:p>
          <a:p>
            <a:pPr lvl="1"/>
            <a:r>
              <a:rPr lang="en-GB" dirty="0"/>
              <a:t>Gender reassignment</a:t>
            </a:r>
          </a:p>
          <a:p>
            <a:pPr lvl="1"/>
            <a:r>
              <a:rPr lang="en-GB" dirty="0"/>
              <a:t>Marriage or civil partnership</a:t>
            </a:r>
          </a:p>
          <a:p>
            <a:pPr marL="0" indent="0">
              <a:buNone/>
            </a:pPr>
            <a:endParaRPr lang="en-GB" dirty="0"/>
          </a:p>
          <a:p>
            <a:endParaRPr lang="en-GB" dirty="0"/>
          </a:p>
        </p:txBody>
      </p:sp>
      <p:sp>
        <p:nvSpPr>
          <p:cNvPr id="6" name="TextBox 5">
            <a:extLst>
              <a:ext uri="{FF2B5EF4-FFF2-40B4-BE49-F238E27FC236}">
                <a16:creationId xmlns:a16="http://schemas.microsoft.com/office/drawing/2014/main" id="{547FFD9B-C1F4-4640-979C-88A587FB6CEF}"/>
              </a:ext>
            </a:extLst>
          </p:cNvPr>
          <p:cNvSpPr txBox="1"/>
          <p:nvPr/>
        </p:nvSpPr>
        <p:spPr>
          <a:xfrm>
            <a:off x="5274128" y="2861786"/>
            <a:ext cx="6096000" cy="1938992"/>
          </a:xfrm>
          <a:prstGeom prst="rect">
            <a:avLst/>
          </a:prstGeom>
          <a:noFill/>
        </p:spPr>
        <p:txBody>
          <a:bodyPr wrap="square">
            <a:spAutoFit/>
          </a:bodyPr>
          <a:lstStyle/>
          <a:p>
            <a:pPr marL="742950" lvl="1" indent="-285750">
              <a:buFont typeface="Arial" panose="020B0604020202020204" pitchFamily="34" charset="0"/>
              <a:buChar char="•"/>
            </a:pPr>
            <a:r>
              <a:rPr lang="en-GB" sz="2400" dirty="0">
                <a:solidFill>
                  <a:schemeClr val="tx1">
                    <a:lumMod val="75000"/>
                    <a:lumOff val="25000"/>
                  </a:schemeClr>
                </a:solidFill>
                <a:latin typeface="Arial" charset="0"/>
                <a:cs typeface="Arial" charset="0"/>
              </a:rPr>
              <a:t>Pregnancy or maternity</a:t>
            </a:r>
          </a:p>
          <a:p>
            <a:pPr marL="742950" lvl="1" indent="-285750">
              <a:buFont typeface="Arial" panose="020B0604020202020204" pitchFamily="34" charset="0"/>
              <a:buChar char="•"/>
            </a:pPr>
            <a:r>
              <a:rPr lang="en-GB" sz="2400" dirty="0">
                <a:solidFill>
                  <a:schemeClr val="tx1">
                    <a:lumMod val="75000"/>
                    <a:lumOff val="25000"/>
                  </a:schemeClr>
                </a:solidFill>
                <a:latin typeface="Arial" charset="0"/>
                <a:cs typeface="Arial" charset="0"/>
              </a:rPr>
              <a:t>Sex</a:t>
            </a:r>
          </a:p>
          <a:p>
            <a:pPr marL="742950" lvl="1" indent="-285750">
              <a:buFont typeface="Arial" panose="020B0604020202020204" pitchFamily="34" charset="0"/>
              <a:buChar char="•"/>
            </a:pPr>
            <a:r>
              <a:rPr lang="en-GB" sz="2400" dirty="0">
                <a:solidFill>
                  <a:schemeClr val="tx1">
                    <a:lumMod val="75000"/>
                    <a:lumOff val="25000"/>
                  </a:schemeClr>
                </a:solidFill>
                <a:latin typeface="Arial" charset="0"/>
                <a:cs typeface="Arial" charset="0"/>
              </a:rPr>
              <a:t>Sexual orientation</a:t>
            </a:r>
          </a:p>
          <a:p>
            <a:pPr marL="742950" lvl="1" indent="-285750">
              <a:buFont typeface="Arial" panose="020B0604020202020204" pitchFamily="34" charset="0"/>
              <a:buChar char="•"/>
            </a:pPr>
            <a:r>
              <a:rPr lang="en-GB" sz="2400" dirty="0">
                <a:solidFill>
                  <a:schemeClr val="tx1">
                    <a:lumMod val="75000"/>
                    <a:lumOff val="25000"/>
                  </a:schemeClr>
                </a:solidFill>
                <a:latin typeface="Arial" charset="0"/>
                <a:cs typeface="Arial" charset="0"/>
              </a:rPr>
              <a:t>Race </a:t>
            </a:r>
          </a:p>
          <a:p>
            <a:pPr marL="742950" lvl="1" indent="-285750">
              <a:buFont typeface="Arial" panose="020B0604020202020204" pitchFamily="34" charset="0"/>
              <a:buChar char="•"/>
            </a:pPr>
            <a:r>
              <a:rPr lang="en-GB" sz="2400" dirty="0">
                <a:solidFill>
                  <a:schemeClr val="tx1">
                    <a:lumMod val="75000"/>
                    <a:lumOff val="25000"/>
                  </a:schemeClr>
                </a:solidFill>
                <a:latin typeface="Arial" charset="0"/>
                <a:cs typeface="Arial" charset="0"/>
              </a:rPr>
              <a:t>Religion or belief</a:t>
            </a:r>
          </a:p>
        </p:txBody>
      </p:sp>
    </p:spTree>
    <p:extLst>
      <p:ext uri="{BB962C8B-B14F-4D97-AF65-F5344CB8AC3E}">
        <p14:creationId xmlns:p14="http://schemas.microsoft.com/office/powerpoint/2010/main" val="421708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812E3-EE64-4C36-A0F5-DE55178EB4AD}"/>
              </a:ext>
            </a:extLst>
          </p:cNvPr>
          <p:cNvSpPr>
            <a:spLocks noGrp="1"/>
          </p:cNvSpPr>
          <p:nvPr>
            <p:ph type="title"/>
          </p:nvPr>
        </p:nvSpPr>
        <p:spPr>
          <a:xfrm>
            <a:off x="627638" y="967274"/>
            <a:ext cx="8113106" cy="922020"/>
          </a:xfrm>
        </p:spPr>
        <p:txBody>
          <a:bodyPr>
            <a:normAutofit/>
          </a:bodyPr>
          <a:lstStyle/>
          <a:p>
            <a:r>
              <a:rPr lang="en-GB" dirty="0"/>
              <a:t>Prohibited Conduct</a:t>
            </a:r>
          </a:p>
        </p:txBody>
      </p:sp>
      <p:sp>
        <p:nvSpPr>
          <p:cNvPr id="3" name="Content Placeholder 2">
            <a:extLst>
              <a:ext uri="{FF2B5EF4-FFF2-40B4-BE49-F238E27FC236}">
                <a16:creationId xmlns:a16="http://schemas.microsoft.com/office/drawing/2014/main" id="{CA6C2827-DACA-40FC-8DAB-EE669316AFCE}"/>
              </a:ext>
            </a:extLst>
          </p:cNvPr>
          <p:cNvSpPr>
            <a:spLocks noGrp="1"/>
          </p:cNvSpPr>
          <p:nvPr>
            <p:ph idx="1"/>
          </p:nvPr>
        </p:nvSpPr>
        <p:spPr>
          <a:xfrm>
            <a:off x="1248300" y="2377615"/>
            <a:ext cx="4847700" cy="2442035"/>
          </a:xfrm>
        </p:spPr>
        <p:txBody>
          <a:bodyPr>
            <a:normAutofit/>
          </a:bodyPr>
          <a:lstStyle/>
          <a:p>
            <a:pPr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Direct discrimination</a:t>
            </a:r>
          </a:p>
          <a:p>
            <a:pPr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Indirect</a:t>
            </a:r>
          </a:p>
          <a:p>
            <a:pPr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Harassment</a:t>
            </a:r>
          </a:p>
          <a:p>
            <a:pPr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Victimisation</a:t>
            </a:r>
          </a:p>
        </p:txBody>
      </p:sp>
    </p:spTree>
    <p:extLst>
      <p:ext uri="{BB962C8B-B14F-4D97-AF65-F5344CB8AC3E}">
        <p14:creationId xmlns:p14="http://schemas.microsoft.com/office/powerpoint/2010/main" val="28417588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7EA4C5-F190-42AD-AF97-D22C616D0E5F}"/>
              </a:ext>
            </a:extLst>
          </p:cNvPr>
          <p:cNvSpPr>
            <a:spLocks noGrp="1"/>
          </p:cNvSpPr>
          <p:nvPr>
            <p:ph type="title"/>
          </p:nvPr>
        </p:nvSpPr>
        <p:spPr>
          <a:xfrm>
            <a:off x="951648" y="379921"/>
            <a:ext cx="5992077" cy="1653210"/>
          </a:xfrm>
        </p:spPr>
        <p:txBody>
          <a:bodyPr/>
          <a:lstStyle/>
          <a:p>
            <a:r>
              <a:rPr lang="en-GB" dirty="0"/>
              <a:t>Direct Discrimination</a:t>
            </a:r>
          </a:p>
        </p:txBody>
      </p:sp>
      <p:sp>
        <p:nvSpPr>
          <p:cNvPr id="3" name="Content Placeholder 2">
            <a:extLst>
              <a:ext uri="{FF2B5EF4-FFF2-40B4-BE49-F238E27FC236}">
                <a16:creationId xmlns:a16="http://schemas.microsoft.com/office/drawing/2014/main" id="{5A53521D-1ED2-49CD-8768-4B77244B7EBC}"/>
              </a:ext>
            </a:extLst>
          </p:cNvPr>
          <p:cNvSpPr>
            <a:spLocks noGrp="1"/>
          </p:cNvSpPr>
          <p:nvPr>
            <p:ph idx="1"/>
          </p:nvPr>
        </p:nvSpPr>
        <p:spPr>
          <a:xfrm>
            <a:off x="1475524" y="2412793"/>
            <a:ext cx="7760988" cy="3139136"/>
          </a:xfrm>
        </p:spPr>
        <p:txBody>
          <a:bodyPr/>
          <a:lstStyle/>
          <a:p>
            <a:pPr marL="619125" indent="-457200" eaLnBrk="1" hangingPunct="1">
              <a:spcBef>
                <a:spcPct val="0"/>
              </a:spcBef>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A person is treated less favourably because of a protected characteristic</a:t>
            </a:r>
          </a:p>
          <a:p>
            <a:pPr marL="619125" indent="-457200" eaLnBrk="1" hangingPunct="1">
              <a:spcBef>
                <a:spcPct val="0"/>
              </a:spcBef>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Includes discrimination on the grounds of association or perception</a:t>
            </a:r>
          </a:p>
          <a:p>
            <a:pPr marL="619125" indent="-457200" eaLnBrk="1" hangingPunct="1">
              <a:spcBef>
                <a:spcPct val="0"/>
              </a:spcBef>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The ‘but for’ test</a:t>
            </a:r>
          </a:p>
          <a:p>
            <a:pPr marL="619125" indent="-457200" eaLnBrk="1" hangingPunct="1">
              <a:spcBef>
                <a:spcPct val="0"/>
              </a:spcBef>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Age discrimination only – subject to test of justification</a:t>
            </a:r>
          </a:p>
          <a:p>
            <a:endParaRPr lang="en-GB" dirty="0"/>
          </a:p>
        </p:txBody>
      </p:sp>
    </p:spTree>
    <p:extLst>
      <p:ext uri="{BB962C8B-B14F-4D97-AF65-F5344CB8AC3E}">
        <p14:creationId xmlns:p14="http://schemas.microsoft.com/office/powerpoint/2010/main" val="1724558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D315B1-FA0E-493F-AFC3-830E6B4A2A21}"/>
              </a:ext>
            </a:extLst>
          </p:cNvPr>
          <p:cNvSpPr>
            <a:spLocks noGrp="1"/>
          </p:cNvSpPr>
          <p:nvPr>
            <p:ph type="title"/>
          </p:nvPr>
        </p:nvSpPr>
        <p:spPr>
          <a:xfrm>
            <a:off x="818298" y="67666"/>
            <a:ext cx="7760988" cy="1653210"/>
          </a:xfrm>
        </p:spPr>
        <p:txBody>
          <a:bodyPr/>
          <a:lstStyle/>
          <a:p>
            <a:r>
              <a:rPr lang="en-GB" altLang="en-US" dirty="0"/>
              <a:t>Indirect Discrimination</a:t>
            </a:r>
            <a:endParaRPr lang="en-GB" dirty="0"/>
          </a:p>
        </p:txBody>
      </p:sp>
      <p:sp>
        <p:nvSpPr>
          <p:cNvPr id="3" name="Content Placeholder 2">
            <a:extLst>
              <a:ext uri="{FF2B5EF4-FFF2-40B4-BE49-F238E27FC236}">
                <a16:creationId xmlns:a16="http://schemas.microsoft.com/office/drawing/2014/main" id="{FCDA808E-377D-447B-9535-63FCBE705202}"/>
              </a:ext>
            </a:extLst>
          </p:cNvPr>
          <p:cNvSpPr>
            <a:spLocks noGrp="1"/>
          </p:cNvSpPr>
          <p:nvPr>
            <p:ph idx="1"/>
          </p:nvPr>
        </p:nvSpPr>
        <p:spPr>
          <a:xfrm>
            <a:off x="1294549" y="2174668"/>
            <a:ext cx="7760988" cy="3139136"/>
          </a:xfrm>
        </p:spPr>
        <p:txBody>
          <a:bodyPr>
            <a:normAutofit fontScale="85000" lnSpcReduction="10000"/>
          </a:bodyPr>
          <a:lstStyle/>
          <a:p>
            <a:pPr marL="0" indent="0" eaLnBrk="1" hangingPunct="1">
              <a:lnSpc>
                <a:spcPct val="115000"/>
              </a:lnSpc>
              <a:buFont typeface="Wingdings 2" panose="05020102010507070707" pitchFamily="18" charset="2"/>
              <a:buNone/>
              <a:defRPr/>
            </a:pPr>
            <a:r>
              <a:rPr lang="en-GB" altLang="en-US" sz="2800" dirty="0">
                <a:latin typeface="Tahoma" pitchFamily="34" charset="0"/>
                <a:cs typeface="Tahoma" pitchFamily="34" charset="0"/>
              </a:rPr>
              <a:t>The employer:</a:t>
            </a:r>
          </a:p>
          <a:p>
            <a:pPr marL="444500" indent="-457200" eaLnBrk="1" hangingPunct="1">
              <a:lnSpc>
                <a:spcPct val="115000"/>
              </a:lnSpc>
              <a:spcBef>
                <a:spcPts val="0"/>
              </a:spcBef>
              <a:buFont typeface="Arial" panose="020B0604020202020204" pitchFamily="34" charset="0"/>
              <a:buChar char="•"/>
              <a:defRPr/>
            </a:pPr>
            <a:r>
              <a:rPr lang="en-GB" altLang="en-US" sz="2800" dirty="0">
                <a:latin typeface="Tahoma" pitchFamily="34" charset="0"/>
                <a:cs typeface="Tahoma" pitchFamily="34" charset="0"/>
              </a:rPr>
              <a:t>Applies a provision criterion or practice to all employees,</a:t>
            </a:r>
          </a:p>
          <a:p>
            <a:pPr marL="444500" indent="-457200" eaLnBrk="1" hangingPunct="1">
              <a:lnSpc>
                <a:spcPct val="115000"/>
              </a:lnSpc>
              <a:spcBef>
                <a:spcPts val="0"/>
              </a:spcBef>
              <a:buFont typeface="Arial" panose="020B0604020202020204" pitchFamily="34" charset="0"/>
              <a:buChar char="•"/>
              <a:defRPr/>
            </a:pPr>
            <a:r>
              <a:rPr lang="en-GB" altLang="en-US" sz="2800" dirty="0">
                <a:latin typeface="Tahoma" pitchFamily="34" charset="0"/>
                <a:cs typeface="Tahoma" pitchFamily="34" charset="0"/>
              </a:rPr>
              <a:t>Which puts, or would put people sharing a protected characteristic at a disadvantage compared to others,</a:t>
            </a:r>
          </a:p>
          <a:p>
            <a:pPr marL="444500" indent="-457200" eaLnBrk="1" hangingPunct="1">
              <a:lnSpc>
                <a:spcPct val="115000"/>
              </a:lnSpc>
              <a:spcBef>
                <a:spcPts val="0"/>
              </a:spcBef>
              <a:buFont typeface="Arial" panose="020B0604020202020204" pitchFamily="34" charset="0"/>
              <a:buChar char="•"/>
              <a:defRPr/>
            </a:pPr>
            <a:r>
              <a:rPr lang="en-GB" altLang="en-US" sz="2800" dirty="0">
                <a:latin typeface="Tahoma" pitchFamily="34" charset="0"/>
                <a:cs typeface="Tahoma" pitchFamily="34" charset="0"/>
              </a:rPr>
              <a:t>Which is not a proportionate means of achieving a legitimate aim, and</a:t>
            </a:r>
          </a:p>
          <a:p>
            <a:pPr marL="444500" indent="-457200" eaLnBrk="1" hangingPunct="1">
              <a:lnSpc>
                <a:spcPct val="115000"/>
              </a:lnSpc>
              <a:spcBef>
                <a:spcPts val="0"/>
              </a:spcBef>
              <a:buFont typeface="Arial" panose="020B0604020202020204" pitchFamily="34" charset="0"/>
              <a:buChar char="•"/>
              <a:defRPr/>
            </a:pPr>
            <a:r>
              <a:rPr lang="en-GB" altLang="en-US" sz="2800" dirty="0">
                <a:latin typeface="Tahoma" pitchFamily="34" charset="0"/>
                <a:cs typeface="Tahoma" pitchFamily="34" charset="0"/>
              </a:rPr>
              <a:t>Puts, or would put, the person at a disadvantage</a:t>
            </a:r>
          </a:p>
          <a:p>
            <a:endParaRPr lang="en-GB" dirty="0"/>
          </a:p>
        </p:txBody>
      </p:sp>
    </p:spTree>
    <p:extLst>
      <p:ext uri="{BB962C8B-B14F-4D97-AF65-F5344CB8AC3E}">
        <p14:creationId xmlns:p14="http://schemas.microsoft.com/office/powerpoint/2010/main" val="28456854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3B7597-3195-4EAD-B766-533C7643FF91}"/>
              </a:ext>
            </a:extLst>
          </p:cNvPr>
          <p:cNvSpPr>
            <a:spLocks noGrp="1"/>
          </p:cNvSpPr>
          <p:nvPr>
            <p:ph type="title"/>
          </p:nvPr>
        </p:nvSpPr>
        <p:spPr>
          <a:xfrm>
            <a:off x="523909" y="167712"/>
            <a:ext cx="7760988" cy="1653210"/>
          </a:xfrm>
        </p:spPr>
        <p:txBody>
          <a:bodyPr/>
          <a:lstStyle/>
          <a:p>
            <a:r>
              <a:rPr lang="en-GB" dirty="0"/>
              <a:t>Harassment</a:t>
            </a:r>
          </a:p>
        </p:txBody>
      </p:sp>
      <p:sp>
        <p:nvSpPr>
          <p:cNvPr id="3" name="Content Placeholder 2">
            <a:extLst>
              <a:ext uri="{FF2B5EF4-FFF2-40B4-BE49-F238E27FC236}">
                <a16:creationId xmlns:a16="http://schemas.microsoft.com/office/drawing/2014/main" id="{4AD3124B-2EA4-4D83-AB8E-BD0EB14951D3}"/>
              </a:ext>
            </a:extLst>
          </p:cNvPr>
          <p:cNvSpPr>
            <a:spLocks noGrp="1"/>
          </p:cNvSpPr>
          <p:nvPr>
            <p:ph idx="1"/>
          </p:nvPr>
        </p:nvSpPr>
        <p:spPr>
          <a:xfrm>
            <a:off x="893135" y="2133466"/>
            <a:ext cx="8114776" cy="4075947"/>
          </a:xfrm>
        </p:spPr>
        <p:txBody>
          <a:bodyPr>
            <a:normAutofit fontScale="92500" lnSpcReduction="20000"/>
          </a:bodyPr>
          <a:lstStyle/>
          <a:p>
            <a:pPr marL="0" indent="0" eaLnBrk="1" hangingPunct="1">
              <a:lnSpc>
                <a:spcPct val="115000"/>
              </a:lnSpc>
              <a:buFont typeface="Wingdings 2" panose="05020102010507070707" pitchFamily="18" charset="2"/>
              <a:buNone/>
              <a:tabLst>
                <a:tab pos="0" algn="l"/>
              </a:tabLst>
            </a:pPr>
            <a:r>
              <a:rPr lang="en-GB" altLang="en-US" sz="2800" dirty="0">
                <a:latin typeface="Tahoma" panose="020B0604030504040204" pitchFamily="34" charset="0"/>
                <a:cs typeface="Tahoma" panose="020B0604030504040204" pitchFamily="34" charset="0"/>
              </a:rPr>
              <a:t>Harassment is where a person engages in unwanted conduct related to the relevant protected characteristic which has the purpose or effect of: </a:t>
            </a:r>
          </a:p>
          <a:p>
            <a:pPr marL="742950" lvl="1" indent="-209550" eaLnBrk="1" hangingPunct="1">
              <a:lnSpc>
                <a:spcPct val="115000"/>
              </a:lnSpc>
              <a:buFontTx/>
              <a:buChar char="-"/>
              <a:tabLst>
                <a:tab pos="0" algn="l"/>
              </a:tabLst>
            </a:pPr>
            <a:r>
              <a:rPr lang="en-GB" altLang="en-US" sz="2800" dirty="0">
                <a:latin typeface="Tahoma" panose="020B0604030504040204" pitchFamily="34" charset="0"/>
                <a:cs typeface="Tahoma" panose="020B0604030504040204" pitchFamily="34" charset="0"/>
              </a:rPr>
              <a:t>Violating that other person’s dignity, or</a:t>
            </a:r>
          </a:p>
          <a:p>
            <a:pPr marL="742950" lvl="1" indent="-209550" eaLnBrk="1" hangingPunct="1">
              <a:lnSpc>
                <a:spcPct val="115000"/>
              </a:lnSpc>
              <a:buFontTx/>
              <a:buChar char="-"/>
              <a:tabLst>
                <a:tab pos="0" algn="l"/>
              </a:tabLst>
            </a:pPr>
            <a:r>
              <a:rPr lang="en-GB" altLang="en-US" sz="2800" dirty="0">
                <a:latin typeface="Tahoma" panose="020B0604030504040204" pitchFamily="34" charset="0"/>
                <a:cs typeface="Tahoma" panose="020B0604030504040204" pitchFamily="34" charset="0"/>
              </a:rPr>
              <a:t>Creating an intimidating, hostile, degrading humiliating or offensive environment for them</a:t>
            </a:r>
          </a:p>
          <a:p>
            <a:pPr marL="742950" lvl="1" indent="-209550" eaLnBrk="1" hangingPunct="1">
              <a:lnSpc>
                <a:spcPct val="115000"/>
              </a:lnSpc>
              <a:buFontTx/>
              <a:buChar char="-"/>
              <a:tabLst>
                <a:tab pos="0" algn="l"/>
              </a:tabLst>
            </a:pPr>
            <a:endParaRPr lang="en-GB" altLang="en-US" sz="2800" dirty="0">
              <a:latin typeface="Tahoma" panose="020B0604030504040204" pitchFamily="34" charset="0"/>
              <a:cs typeface="Tahoma" panose="020B0604030504040204" pitchFamily="34" charset="0"/>
            </a:endParaRPr>
          </a:p>
          <a:p>
            <a:r>
              <a:rPr lang="en-GB" dirty="0"/>
              <a:t>Employers are liable for unlawful behaviour unless “all reasonable steps” taken to prevent it</a:t>
            </a:r>
          </a:p>
          <a:p>
            <a:endParaRPr lang="en-GB" dirty="0"/>
          </a:p>
        </p:txBody>
      </p:sp>
    </p:spTree>
    <p:extLst>
      <p:ext uri="{BB962C8B-B14F-4D97-AF65-F5344CB8AC3E}">
        <p14:creationId xmlns:p14="http://schemas.microsoft.com/office/powerpoint/2010/main" val="27838861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B2FF78-98E9-4C25-A185-16C271098D3D}"/>
              </a:ext>
            </a:extLst>
          </p:cNvPr>
          <p:cNvSpPr>
            <a:spLocks noGrp="1"/>
          </p:cNvSpPr>
          <p:nvPr>
            <p:ph type="title"/>
          </p:nvPr>
        </p:nvSpPr>
        <p:spPr>
          <a:xfrm>
            <a:off x="989748" y="189421"/>
            <a:ext cx="7760988" cy="1653210"/>
          </a:xfrm>
        </p:spPr>
        <p:txBody>
          <a:bodyPr/>
          <a:lstStyle/>
          <a:p>
            <a:r>
              <a:rPr lang="en-GB" dirty="0"/>
              <a:t>Victimisation</a:t>
            </a:r>
          </a:p>
        </p:txBody>
      </p:sp>
      <p:sp>
        <p:nvSpPr>
          <p:cNvPr id="3" name="Content Placeholder 2">
            <a:extLst>
              <a:ext uri="{FF2B5EF4-FFF2-40B4-BE49-F238E27FC236}">
                <a16:creationId xmlns:a16="http://schemas.microsoft.com/office/drawing/2014/main" id="{BDB26BFA-7EEF-4E0B-BBF3-04F5B8ED1005}"/>
              </a:ext>
            </a:extLst>
          </p:cNvPr>
          <p:cNvSpPr>
            <a:spLocks noGrp="1"/>
          </p:cNvSpPr>
          <p:nvPr>
            <p:ph idx="1"/>
          </p:nvPr>
        </p:nvSpPr>
        <p:spPr>
          <a:xfrm>
            <a:off x="1332649" y="2222293"/>
            <a:ext cx="7760988" cy="3139136"/>
          </a:xfrm>
        </p:spPr>
        <p:txBody>
          <a:bodyPr/>
          <a:lstStyle/>
          <a:p>
            <a:pPr marL="0" indent="0" eaLnBrk="1" hangingPunct="1">
              <a:buFont typeface="Wingdings 2" panose="05020102010507070707" pitchFamily="18" charset="2"/>
              <a:buNone/>
            </a:pPr>
            <a:r>
              <a:rPr lang="en-GB" altLang="en-US" sz="2800" dirty="0">
                <a:latin typeface="Tahoma" panose="020B0604030504040204" pitchFamily="34" charset="0"/>
                <a:cs typeface="Tahoma" panose="020B0604030504040204" pitchFamily="34" charset="0"/>
              </a:rPr>
              <a:t>Victimisation is where a person is treated unfavourably because they have:</a:t>
            </a:r>
          </a:p>
          <a:p>
            <a:pPr marL="914400" lvl="1" indent="-457200"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Brought proceedings under the law</a:t>
            </a:r>
          </a:p>
          <a:p>
            <a:pPr marL="914400" lvl="1" indent="-457200"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Given evidence or information</a:t>
            </a:r>
          </a:p>
          <a:p>
            <a:pPr marL="914400" lvl="1" indent="-457200"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Done anything else under the Act </a:t>
            </a:r>
          </a:p>
          <a:p>
            <a:pPr marL="914400" lvl="1" indent="-457200"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Alleged that someone has infringed the Act</a:t>
            </a:r>
          </a:p>
          <a:p>
            <a:endParaRPr lang="en-GB" dirty="0"/>
          </a:p>
        </p:txBody>
      </p:sp>
    </p:spTree>
    <p:extLst>
      <p:ext uri="{BB962C8B-B14F-4D97-AF65-F5344CB8AC3E}">
        <p14:creationId xmlns:p14="http://schemas.microsoft.com/office/powerpoint/2010/main" val="999793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78BED-738F-422F-A35F-C9A24E555105}"/>
              </a:ext>
            </a:extLst>
          </p:cNvPr>
          <p:cNvSpPr>
            <a:spLocks noGrp="1"/>
          </p:cNvSpPr>
          <p:nvPr>
            <p:ph type="title"/>
          </p:nvPr>
        </p:nvSpPr>
        <p:spPr>
          <a:xfrm>
            <a:off x="267516" y="397007"/>
            <a:ext cx="8533583" cy="811981"/>
          </a:xfrm>
        </p:spPr>
        <p:txBody>
          <a:bodyPr>
            <a:normAutofit fontScale="90000"/>
          </a:bodyPr>
          <a:lstStyle/>
          <a:p>
            <a:r>
              <a:rPr lang="en-GB" dirty="0"/>
              <a:t>Activity – what would you argue here? </a:t>
            </a:r>
          </a:p>
        </p:txBody>
      </p:sp>
      <p:sp>
        <p:nvSpPr>
          <p:cNvPr id="3" name="Content Placeholder 2">
            <a:extLst>
              <a:ext uri="{FF2B5EF4-FFF2-40B4-BE49-F238E27FC236}">
                <a16:creationId xmlns:a16="http://schemas.microsoft.com/office/drawing/2014/main" id="{20A08805-44B4-444F-B472-6620B8A30EE5}"/>
              </a:ext>
            </a:extLst>
          </p:cNvPr>
          <p:cNvSpPr>
            <a:spLocks noGrp="1"/>
          </p:cNvSpPr>
          <p:nvPr>
            <p:ph idx="1"/>
          </p:nvPr>
        </p:nvSpPr>
        <p:spPr>
          <a:xfrm>
            <a:off x="267516" y="1646707"/>
            <a:ext cx="11924484" cy="5211293"/>
          </a:xfrm>
          <a:solidFill>
            <a:schemeClr val="bg1"/>
          </a:solidFill>
        </p:spPr>
        <p:txBody>
          <a:bodyPr>
            <a:normAutofit fontScale="92500"/>
          </a:bodyPr>
          <a:lstStyle/>
          <a:p>
            <a:pPr marL="514350" indent="-514350">
              <a:spcBef>
                <a:spcPts val="900"/>
              </a:spcBef>
              <a:buFont typeface="+mj-lt"/>
              <a:buAutoNum type="arabicPeriod"/>
              <a:tabLst>
                <a:tab pos="-457200" algn="l"/>
              </a:tabLst>
            </a:pPr>
            <a:r>
              <a:rPr lang="en-GB" sz="3000" dirty="0">
                <a:latin typeface="Arial" panose="020B0604020202020204" pitchFamily="34" charset="0"/>
                <a:cs typeface="Arial" panose="020B0604020202020204" pitchFamily="34" charset="0"/>
              </a:rPr>
              <a:t>C, a police officer, made a complaint that she had been sexually assaulted by a male colleague whilst off duty.  Her complaint was not upheld.  Subsequently, her name was removed from a list of specialist officers. </a:t>
            </a:r>
          </a:p>
          <a:p>
            <a:pPr marL="514350" indent="-514350">
              <a:spcBef>
                <a:spcPts val="900"/>
              </a:spcBef>
              <a:buFont typeface="+mj-lt"/>
              <a:buAutoNum type="arabicPeriod"/>
              <a:tabLst>
                <a:tab pos="-457200" algn="l"/>
              </a:tabLst>
            </a:pPr>
            <a:r>
              <a:rPr lang="en-GB" sz="3000" dirty="0">
                <a:latin typeface="Arial" panose="020B0604020202020204" pitchFamily="34" charset="0"/>
                <a:cs typeface="Arial" panose="020B0604020202020204" pitchFamily="34" charset="0"/>
              </a:rPr>
              <a:t>Mr English was subjected to homophobic comments from his colleagues, apparently because he had gone to a boarding school and lived in Brighton, even though his colleagues knew he was not gay.</a:t>
            </a:r>
          </a:p>
          <a:p>
            <a:pPr marL="514350" indent="-514350">
              <a:spcBef>
                <a:spcPts val="900"/>
              </a:spcBef>
              <a:buFont typeface="+mj-lt"/>
              <a:buAutoNum type="arabicPeriod"/>
              <a:tabLst>
                <a:tab pos="-457200" algn="l"/>
              </a:tabLst>
            </a:pPr>
            <a:r>
              <a:rPr lang="en-GB" sz="3000" dirty="0">
                <a:latin typeface="Arial" panose="020B0604020202020204" pitchFamily="34" charset="0"/>
                <a:cs typeface="Arial" panose="020B0604020202020204" pitchFamily="34" charset="0"/>
              </a:rPr>
              <a:t>Mr Hussain and his colleagues were Muslim.  Their employer introduced a rule that no holidays could be taken during May-July.  The Muslim festival of Eid fell in June this year.  Employer refused a day off work to celebrate.  They took the day anyway and were disciplined.  </a:t>
            </a:r>
          </a:p>
          <a:p>
            <a:pPr marL="514350" indent="-514350">
              <a:spcBef>
                <a:spcPts val="900"/>
              </a:spcBef>
              <a:buFont typeface="+mj-lt"/>
              <a:buAutoNum type="arabicPeriod"/>
              <a:tabLst>
                <a:tab pos="-457200" algn="l"/>
              </a:tabLst>
            </a:pPr>
            <a:endParaRPr lang="en-GB" sz="3000" dirty="0">
              <a:latin typeface="Arial" panose="020B0604020202020204" pitchFamily="34" charset="0"/>
              <a:cs typeface="Arial" panose="020B0604020202020204" pitchFamily="34" charset="0"/>
            </a:endParaRPr>
          </a:p>
          <a:p>
            <a:pPr marL="514350" indent="-514350">
              <a:spcBef>
                <a:spcPts val="900"/>
              </a:spcBef>
              <a:buFont typeface="+mj-lt"/>
              <a:buAutoNum type="arabicPeriod"/>
              <a:tabLst>
                <a:tab pos="-457200" algn="l"/>
              </a:tabLst>
            </a:pPr>
            <a:endParaRPr lang="en-GB" dirty="0">
              <a:latin typeface="Arial" panose="020B0604020202020204" pitchFamily="34" charset="0"/>
              <a:cs typeface="Arial" panose="020B0604020202020204" pitchFamily="34" charset="0"/>
            </a:endParaRPr>
          </a:p>
          <a:p>
            <a:pPr marL="514350" indent="-514350">
              <a:spcBef>
                <a:spcPts val="900"/>
              </a:spcBef>
              <a:buFont typeface="+mj-lt"/>
              <a:buAutoNum type="arabicPeriod"/>
              <a:tabLst>
                <a:tab pos="-457200" algn="l"/>
              </a:tabLst>
            </a:pPr>
            <a:endParaRPr lang="en-GB" dirty="0">
              <a:latin typeface="Tahoma" panose="020B0604030504040204" pitchFamily="34" charset="0"/>
              <a:cs typeface="Tahoma" panose="020B0604030504040204" pitchFamily="34" charset="0"/>
            </a:endParaRPr>
          </a:p>
          <a:p>
            <a:pPr marL="514350" indent="-514350">
              <a:spcBef>
                <a:spcPts val="900"/>
              </a:spcBef>
              <a:buFont typeface="+mj-lt"/>
              <a:buAutoNum type="arabicPeriod"/>
              <a:tabLst>
                <a:tab pos="-457200" algn="l"/>
              </a:tabLst>
            </a:pPr>
            <a:endParaRPr lang="en-GB" sz="2400" i="1" spc="-15" dirty="0">
              <a:latin typeface="Arial" panose="020B0604020202020204" pitchFamily="34" charset="0"/>
              <a:ea typeface="Times" panose="02020603050405020304" pitchFamily="18" charset="0"/>
              <a:cs typeface="Arial" panose="020B0604020202020204" pitchFamily="34" charset="0"/>
            </a:endParaRPr>
          </a:p>
          <a:p>
            <a:pPr marL="457200" lvl="1" indent="0">
              <a:spcBef>
                <a:spcPts val="900"/>
              </a:spcBef>
              <a:buNone/>
              <a:tabLst>
                <a:tab pos="-457200" algn="l"/>
              </a:tabLst>
            </a:pPr>
            <a:endParaRPr lang="en-GB" sz="2800" dirty="0">
              <a:effectLst/>
              <a:latin typeface="Arial" panose="020B0604020202020204" pitchFamily="34" charset="0"/>
              <a:ea typeface="Times" panose="02020603050405020304" pitchFamily="18" charset="0"/>
              <a:cs typeface="Arial" panose="020B0604020202020204" pitchFamily="34" charset="0"/>
            </a:endParaRPr>
          </a:p>
          <a:p>
            <a:endParaRPr lang="en-GB" sz="3200" dirty="0"/>
          </a:p>
        </p:txBody>
      </p:sp>
    </p:spTree>
    <p:extLst>
      <p:ext uri="{BB962C8B-B14F-4D97-AF65-F5344CB8AC3E}">
        <p14:creationId xmlns:p14="http://schemas.microsoft.com/office/powerpoint/2010/main" val="31090994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D1499-B6E8-41FF-8E91-4F590754F363}"/>
              </a:ext>
            </a:extLst>
          </p:cNvPr>
          <p:cNvSpPr>
            <a:spLocks noGrp="1"/>
          </p:cNvSpPr>
          <p:nvPr>
            <p:ph type="title"/>
          </p:nvPr>
        </p:nvSpPr>
        <p:spPr>
          <a:xfrm>
            <a:off x="449960" y="571878"/>
            <a:ext cx="7760988" cy="1143756"/>
          </a:xfrm>
        </p:spPr>
        <p:txBody>
          <a:bodyPr/>
          <a:lstStyle/>
          <a:p>
            <a:r>
              <a:rPr lang="en-GB" dirty="0"/>
              <a:t>Overview of session</a:t>
            </a:r>
          </a:p>
        </p:txBody>
      </p:sp>
      <p:sp>
        <p:nvSpPr>
          <p:cNvPr id="3" name="Content Placeholder 2">
            <a:extLst>
              <a:ext uri="{FF2B5EF4-FFF2-40B4-BE49-F238E27FC236}">
                <a16:creationId xmlns:a16="http://schemas.microsoft.com/office/drawing/2014/main" id="{BD825E44-80AF-4858-9E1A-41995A888BB9}"/>
              </a:ext>
            </a:extLst>
          </p:cNvPr>
          <p:cNvSpPr>
            <a:spLocks noGrp="1"/>
          </p:cNvSpPr>
          <p:nvPr>
            <p:ph idx="1"/>
          </p:nvPr>
        </p:nvSpPr>
        <p:spPr>
          <a:xfrm>
            <a:off x="558943" y="1851660"/>
            <a:ext cx="8274542" cy="4229100"/>
          </a:xfrm>
        </p:spPr>
        <p:txBody>
          <a:bodyPr>
            <a:normAutofit fontScale="92500" lnSpcReduction="10000"/>
          </a:bodyPr>
          <a:lstStyle/>
          <a:p>
            <a:pPr marL="0" indent="0">
              <a:buNone/>
            </a:pPr>
            <a:r>
              <a:rPr lang="en-GB" dirty="0"/>
              <a:t>Structure of today’s session:</a:t>
            </a:r>
          </a:p>
          <a:p>
            <a:pPr lvl="2"/>
            <a:r>
              <a:rPr lang="en-GB" sz="2600" dirty="0"/>
              <a:t>Introduction (10 mins)</a:t>
            </a:r>
          </a:p>
          <a:p>
            <a:pPr lvl="2"/>
            <a:r>
              <a:rPr lang="en-GB" sz="2600" dirty="0"/>
              <a:t>Part 1: An overview of discrimination &amp; inequality in UK workplaces (~15 mins)</a:t>
            </a:r>
          </a:p>
          <a:p>
            <a:pPr lvl="2"/>
            <a:r>
              <a:rPr lang="en-GB" sz="2600" dirty="0"/>
              <a:t>Part 2: What the law says (~65 mins)</a:t>
            </a:r>
          </a:p>
          <a:p>
            <a:pPr lvl="2"/>
            <a:r>
              <a:rPr lang="en-GB" sz="2600" dirty="0"/>
              <a:t>Break </a:t>
            </a:r>
          </a:p>
          <a:p>
            <a:pPr lvl="2"/>
            <a:r>
              <a:rPr lang="en-GB" sz="2600" dirty="0"/>
              <a:t>Part 3: What’s on your bargaining agenda? (~60 mins)</a:t>
            </a:r>
          </a:p>
          <a:p>
            <a:pPr lvl="2"/>
            <a:r>
              <a:rPr lang="en-GB" sz="2600" dirty="0"/>
              <a:t>Taking action on EDI issues in your workplace (~20 mins)</a:t>
            </a:r>
          </a:p>
        </p:txBody>
      </p:sp>
    </p:spTree>
    <p:extLst>
      <p:ext uri="{BB962C8B-B14F-4D97-AF65-F5344CB8AC3E}">
        <p14:creationId xmlns:p14="http://schemas.microsoft.com/office/powerpoint/2010/main" val="26761901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7B06D-9844-4E73-868B-A285D222D478}"/>
              </a:ext>
            </a:extLst>
          </p:cNvPr>
          <p:cNvSpPr>
            <a:spLocks noGrp="1"/>
          </p:cNvSpPr>
          <p:nvPr>
            <p:ph type="title"/>
          </p:nvPr>
        </p:nvSpPr>
        <p:spPr>
          <a:xfrm>
            <a:off x="837348" y="67666"/>
            <a:ext cx="7760988" cy="1653210"/>
          </a:xfrm>
        </p:spPr>
        <p:txBody>
          <a:bodyPr/>
          <a:lstStyle/>
          <a:p>
            <a:r>
              <a:rPr lang="en-GB" dirty="0"/>
              <a:t>Disability Discrimination</a:t>
            </a:r>
          </a:p>
        </p:txBody>
      </p:sp>
      <p:sp>
        <p:nvSpPr>
          <p:cNvPr id="3" name="Content Placeholder 2">
            <a:extLst>
              <a:ext uri="{FF2B5EF4-FFF2-40B4-BE49-F238E27FC236}">
                <a16:creationId xmlns:a16="http://schemas.microsoft.com/office/drawing/2014/main" id="{445DAB83-A941-4C33-9E3E-276E17C8BCCA}"/>
              </a:ext>
            </a:extLst>
          </p:cNvPr>
          <p:cNvSpPr>
            <a:spLocks noGrp="1"/>
          </p:cNvSpPr>
          <p:nvPr>
            <p:ph idx="1"/>
          </p:nvPr>
        </p:nvSpPr>
        <p:spPr>
          <a:xfrm>
            <a:off x="1475524" y="2308018"/>
            <a:ext cx="7760988" cy="3139136"/>
          </a:xfrm>
        </p:spPr>
        <p:txBody>
          <a:bodyPr>
            <a:normAutofit lnSpcReduction="10000"/>
          </a:bodyPr>
          <a:lstStyle/>
          <a:p>
            <a:pPr marL="0" indent="0" eaLnBrk="1" hangingPunct="1">
              <a:buFont typeface="Wingdings 2" panose="05020102010507070707" pitchFamily="18" charset="2"/>
              <a:buNone/>
            </a:pPr>
            <a:r>
              <a:rPr lang="en-GB" altLang="en-US" sz="2800" dirty="0">
                <a:latin typeface="Tahoma" panose="020B0604030504040204" pitchFamily="34" charset="0"/>
                <a:cs typeface="Tahoma" panose="020B0604030504040204" pitchFamily="34" charset="0"/>
              </a:rPr>
              <a:t>Definition of a disabled person:</a:t>
            </a:r>
          </a:p>
          <a:p>
            <a:pPr lvl="1"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Someone who has a physical or mental impairment</a:t>
            </a:r>
          </a:p>
          <a:p>
            <a:pPr lvl="1"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Which has a substantial and long term adverse effect</a:t>
            </a:r>
          </a:p>
          <a:p>
            <a:pPr lvl="1" eaLnBrk="1" hangingPunct="1">
              <a:buFont typeface="Arial" panose="020B0604020202020204" pitchFamily="34" charset="0"/>
              <a:buChar char="•"/>
            </a:pPr>
            <a:r>
              <a:rPr lang="en-GB" altLang="en-US" sz="2800" dirty="0">
                <a:latin typeface="Tahoma" panose="020B0604030504040204" pitchFamily="34" charset="0"/>
                <a:cs typeface="Tahoma" panose="020B0604030504040204" pitchFamily="34" charset="0"/>
              </a:rPr>
              <a:t>On the ability to carry out normal day to day activities</a:t>
            </a:r>
          </a:p>
          <a:p>
            <a:endParaRPr lang="en-GB" dirty="0"/>
          </a:p>
        </p:txBody>
      </p:sp>
    </p:spTree>
    <p:extLst>
      <p:ext uri="{BB962C8B-B14F-4D97-AF65-F5344CB8AC3E}">
        <p14:creationId xmlns:p14="http://schemas.microsoft.com/office/powerpoint/2010/main" val="3394674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98061-23DD-444D-A8C6-5524812F061D}"/>
              </a:ext>
            </a:extLst>
          </p:cNvPr>
          <p:cNvSpPr>
            <a:spLocks noGrp="1"/>
          </p:cNvSpPr>
          <p:nvPr>
            <p:ph type="title"/>
          </p:nvPr>
        </p:nvSpPr>
        <p:spPr>
          <a:xfrm>
            <a:off x="551597" y="551371"/>
            <a:ext cx="8087577" cy="1653210"/>
          </a:xfrm>
        </p:spPr>
        <p:txBody>
          <a:bodyPr/>
          <a:lstStyle/>
          <a:p>
            <a:r>
              <a:rPr lang="en-GB" dirty="0"/>
              <a:t>Types of disability discrimination</a:t>
            </a:r>
          </a:p>
        </p:txBody>
      </p:sp>
      <p:sp>
        <p:nvSpPr>
          <p:cNvPr id="3" name="Content Placeholder 2">
            <a:extLst>
              <a:ext uri="{FF2B5EF4-FFF2-40B4-BE49-F238E27FC236}">
                <a16:creationId xmlns:a16="http://schemas.microsoft.com/office/drawing/2014/main" id="{2A544F6F-CB80-4BC2-B050-5A931A0AF393}"/>
              </a:ext>
            </a:extLst>
          </p:cNvPr>
          <p:cNvSpPr>
            <a:spLocks noGrp="1"/>
          </p:cNvSpPr>
          <p:nvPr>
            <p:ph idx="1"/>
          </p:nvPr>
        </p:nvSpPr>
        <p:spPr/>
        <p:txBody>
          <a:bodyPr/>
          <a:lstStyle/>
          <a:p>
            <a:pPr marL="0" indent="0" eaLnBrk="1" hangingPunct="1">
              <a:buFont typeface="Wingdings 2" panose="05020102010507070707" pitchFamily="18" charset="2"/>
              <a:buNone/>
              <a:defRPr/>
            </a:pPr>
            <a:r>
              <a:rPr lang="en-GB" sz="2800" dirty="0">
                <a:latin typeface="Tahoma" pitchFamily="34" charset="0"/>
                <a:cs typeface="Tahoma" pitchFamily="34" charset="0"/>
              </a:rPr>
              <a:t>In addition to the 4 forms of prohibited conduct:-</a:t>
            </a:r>
          </a:p>
          <a:p>
            <a:pPr eaLnBrk="1" hangingPunct="1">
              <a:buFont typeface="Arial" panose="020B0604020202020204" pitchFamily="34" charset="0"/>
              <a:buChar char="•"/>
              <a:defRPr/>
            </a:pPr>
            <a:r>
              <a:rPr lang="en-GB" sz="2800" dirty="0">
                <a:latin typeface="Tahoma" pitchFamily="34" charset="0"/>
                <a:cs typeface="Tahoma" pitchFamily="34" charset="0"/>
              </a:rPr>
              <a:t>Failure to make reasonable adjustments</a:t>
            </a:r>
          </a:p>
          <a:p>
            <a:pPr eaLnBrk="1" hangingPunct="1">
              <a:buFont typeface="Arial" panose="020B0604020202020204" pitchFamily="34" charset="0"/>
              <a:buChar char="•"/>
              <a:defRPr/>
            </a:pPr>
            <a:r>
              <a:rPr lang="en-GB" sz="2800" dirty="0">
                <a:latin typeface="Tahoma" pitchFamily="34" charset="0"/>
                <a:cs typeface="Tahoma" pitchFamily="34" charset="0"/>
              </a:rPr>
              <a:t>Discrimination arising from a disability</a:t>
            </a:r>
          </a:p>
          <a:p>
            <a:pPr eaLnBrk="1" hangingPunct="1">
              <a:buFont typeface="Arial" panose="020B0604020202020204" pitchFamily="34" charset="0"/>
              <a:buChar char="•"/>
              <a:defRPr/>
            </a:pPr>
            <a:r>
              <a:rPr lang="en-GB" sz="2800" dirty="0">
                <a:latin typeface="Tahoma" pitchFamily="34" charset="0"/>
                <a:cs typeface="Tahoma" pitchFamily="34" charset="0"/>
              </a:rPr>
              <a:t>Prohibition on pre-employment health questions</a:t>
            </a:r>
          </a:p>
          <a:p>
            <a:endParaRPr lang="en-GB" dirty="0"/>
          </a:p>
        </p:txBody>
      </p:sp>
    </p:spTree>
    <p:extLst>
      <p:ext uri="{BB962C8B-B14F-4D97-AF65-F5344CB8AC3E}">
        <p14:creationId xmlns:p14="http://schemas.microsoft.com/office/powerpoint/2010/main" val="7143285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24831-9E46-44AD-9F56-02A823ED4FFA}"/>
              </a:ext>
            </a:extLst>
          </p:cNvPr>
          <p:cNvSpPr>
            <a:spLocks noGrp="1"/>
          </p:cNvSpPr>
          <p:nvPr>
            <p:ph type="title"/>
          </p:nvPr>
        </p:nvSpPr>
        <p:spPr>
          <a:xfrm>
            <a:off x="637323" y="475171"/>
            <a:ext cx="7760988" cy="1653210"/>
          </a:xfrm>
        </p:spPr>
        <p:txBody>
          <a:bodyPr/>
          <a:lstStyle/>
          <a:p>
            <a:r>
              <a:rPr lang="en-GB" dirty="0"/>
              <a:t>Reasonable adjustments</a:t>
            </a:r>
          </a:p>
        </p:txBody>
      </p:sp>
      <p:sp>
        <p:nvSpPr>
          <p:cNvPr id="3" name="Content Placeholder 2">
            <a:extLst>
              <a:ext uri="{FF2B5EF4-FFF2-40B4-BE49-F238E27FC236}">
                <a16:creationId xmlns:a16="http://schemas.microsoft.com/office/drawing/2014/main" id="{B62C08B3-422C-4811-9DCD-B5F1DBEE0D92}"/>
              </a:ext>
            </a:extLst>
          </p:cNvPr>
          <p:cNvSpPr>
            <a:spLocks noGrp="1"/>
          </p:cNvSpPr>
          <p:nvPr>
            <p:ph idx="1"/>
          </p:nvPr>
        </p:nvSpPr>
        <p:spPr>
          <a:xfrm>
            <a:off x="1246924" y="2441368"/>
            <a:ext cx="7760988" cy="3139136"/>
          </a:xfrm>
        </p:spPr>
        <p:txBody>
          <a:bodyPr>
            <a:normAutofit lnSpcReduction="10000"/>
          </a:bodyPr>
          <a:lstStyle/>
          <a:p>
            <a:pPr marL="0" indent="0">
              <a:buFont typeface="Wingdings 2" panose="05020102010507070707" pitchFamily="18" charset="2"/>
              <a:buNone/>
              <a:defRPr/>
            </a:pPr>
            <a:r>
              <a:rPr lang="en-GB" dirty="0"/>
              <a:t>The employer must make reasonable adjustments where a disabled person is placed at a substantial disadvantage by:</a:t>
            </a:r>
          </a:p>
          <a:p>
            <a:pPr>
              <a:defRPr/>
            </a:pPr>
            <a:r>
              <a:rPr lang="en-GB" dirty="0"/>
              <a:t>a provision, criterion or practice applied by the employer, or </a:t>
            </a:r>
          </a:p>
          <a:p>
            <a:pPr>
              <a:defRPr/>
            </a:pPr>
            <a:r>
              <a:rPr lang="en-GB" dirty="0"/>
              <a:t>a physical feature of the workplace, or </a:t>
            </a:r>
          </a:p>
          <a:p>
            <a:pPr>
              <a:defRPr/>
            </a:pPr>
            <a:r>
              <a:rPr lang="en-GB" dirty="0"/>
              <a:t>a failure to provide auxiliary aids.  </a:t>
            </a:r>
          </a:p>
          <a:p>
            <a:endParaRPr lang="en-GB" dirty="0"/>
          </a:p>
        </p:txBody>
      </p:sp>
    </p:spTree>
    <p:extLst>
      <p:ext uri="{BB962C8B-B14F-4D97-AF65-F5344CB8AC3E}">
        <p14:creationId xmlns:p14="http://schemas.microsoft.com/office/powerpoint/2010/main" val="40302995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8400256" y="5561619"/>
            <a:ext cx="2160240" cy="80143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Modifying assessment procedures</a:t>
            </a:r>
          </a:p>
        </p:txBody>
      </p:sp>
      <p:sp>
        <p:nvSpPr>
          <p:cNvPr id="19" name="Rounded Rectangle 18"/>
          <p:cNvSpPr/>
          <p:nvPr/>
        </p:nvSpPr>
        <p:spPr>
          <a:xfrm>
            <a:off x="8400256" y="4725145"/>
            <a:ext cx="2167287" cy="68793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Redeployment</a:t>
            </a:r>
          </a:p>
        </p:txBody>
      </p:sp>
      <p:sp>
        <p:nvSpPr>
          <p:cNvPr id="20" name="Rounded Rectangle 19"/>
          <p:cNvSpPr/>
          <p:nvPr/>
        </p:nvSpPr>
        <p:spPr>
          <a:xfrm>
            <a:off x="8400256" y="2549949"/>
            <a:ext cx="2167287" cy="99752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Providing support or supervision</a:t>
            </a:r>
          </a:p>
        </p:txBody>
      </p:sp>
      <p:sp>
        <p:nvSpPr>
          <p:cNvPr id="22" name="Rounded Rectangle 21"/>
          <p:cNvSpPr/>
          <p:nvPr/>
        </p:nvSpPr>
        <p:spPr>
          <a:xfrm>
            <a:off x="1684298" y="188641"/>
            <a:ext cx="4104456" cy="155624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A nurse took sick leave when she had an seizure at work.  Occupational Health recommended that she did not work in direct clinical care or on varying shifts.  </a:t>
            </a:r>
            <a:endParaRPr lang="en-GB" dirty="0">
              <a:latin typeface="Verdana"/>
              <a:ea typeface="Times"/>
              <a:cs typeface="Times New Roman"/>
            </a:endParaRPr>
          </a:p>
          <a:p>
            <a:pPr algn="ctr"/>
            <a:endParaRPr lang="en-GB" dirty="0"/>
          </a:p>
        </p:txBody>
      </p:sp>
      <p:sp>
        <p:nvSpPr>
          <p:cNvPr id="23" name="Rounded Rectangle 22"/>
          <p:cNvSpPr/>
          <p:nvPr/>
        </p:nvSpPr>
        <p:spPr>
          <a:xfrm>
            <a:off x="1684298" y="3284985"/>
            <a:ext cx="4104455" cy="85606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An employee with impaired mobility, finds it difficult to travel at rush hour.  </a:t>
            </a:r>
          </a:p>
        </p:txBody>
      </p:sp>
      <p:sp>
        <p:nvSpPr>
          <p:cNvPr id="24" name="Rounded Rectangle 23"/>
          <p:cNvSpPr/>
          <p:nvPr/>
        </p:nvSpPr>
        <p:spPr>
          <a:xfrm>
            <a:off x="1641136" y="4365104"/>
            <a:ext cx="4147618" cy="12241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a:p>
            <a:pPr algn="ctr"/>
            <a:r>
              <a:rPr lang="en-GB" dirty="0"/>
              <a:t>A worker with restricted manual dexterity is applying for promotion.  The recruitment process includes a written test.  </a:t>
            </a:r>
            <a:endParaRPr lang="en-GB" dirty="0">
              <a:latin typeface="Verdana"/>
              <a:ea typeface="Times"/>
              <a:cs typeface="Times New Roman"/>
            </a:endParaRPr>
          </a:p>
          <a:p>
            <a:pPr algn="ctr"/>
            <a:endParaRPr lang="en-GB" dirty="0"/>
          </a:p>
        </p:txBody>
      </p:sp>
      <p:sp>
        <p:nvSpPr>
          <p:cNvPr id="26" name="Rounded Rectangle 25"/>
          <p:cNvSpPr/>
          <p:nvPr/>
        </p:nvSpPr>
        <p:spPr>
          <a:xfrm>
            <a:off x="1638076" y="5805264"/>
            <a:ext cx="4150676" cy="78822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secretary suffers from severe RSI that means she is unable to use a keyboard.  </a:t>
            </a:r>
            <a:endParaRPr lang="en-GB" dirty="0">
              <a:latin typeface="Verdana"/>
              <a:ea typeface="Times"/>
              <a:cs typeface="Times New Roman"/>
            </a:endParaRPr>
          </a:p>
        </p:txBody>
      </p:sp>
      <p:sp>
        <p:nvSpPr>
          <p:cNvPr id="27" name="Rounded Rectangle 26"/>
          <p:cNvSpPr/>
          <p:nvPr/>
        </p:nvSpPr>
        <p:spPr>
          <a:xfrm>
            <a:off x="1672857" y="1983548"/>
            <a:ext cx="4115897"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 teacher who is registered blind has asked for a classroom assistant to help her.  </a:t>
            </a:r>
            <a:endParaRPr lang="en-GB" dirty="0">
              <a:latin typeface="Verdana"/>
              <a:ea typeface="Times"/>
              <a:cs typeface="Times New Roman"/>
            </a:endParaRPr>
          </a:p>
        </p:txBody>
      </p:sp>
      <p:sp>
        <p:nvSpPr>
          <p:cNvPr id="21" name="Rounded Rectangle 20"/>
          <p:cNvSpPr/>
          <p:nvPr/>
        </p:nvSpPr>
        <p:spPr>
          <a:xfrm>
            <a:off x="8400255" y="3709001"/>
            <a:ext cx="2158354" cy="86409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Acquiring or </a:t>
            </a:r>
          </a:p>
          <a:p>
            <a:pPr algn="ctr"/>
            <a:r>
              <a:rPr lang="en-GB" dirty="0"/>
              <a:t>modifying equipment</a:t>
            </a:r>
          </a:p>
        </p:txBody>
      </p:sp>
      <p:sp>
        <p:nvSpPr>
          <p:cNvPr id="12" name="Title 1">
            <a:extLst>
              <a:ext uri="{FF2B5EF4-FFF2-40B4-BE49-F238E27FC236}">
                <a16:creationId xmlns:a16="http://schemas.microsoft.com/office/drawing/2014/main" id="{D609EA23-F0AC-4D33-AEF0-346908C07BC1}"/>
              </a:ext>
            </a:extLst>
          </p:cNvPr>
          <p:cNvSpPr>
            <a:spLocks noGrp="1"/>
          </p:cNvSpPr>
          <p:nvPr>
            <p:ph type="title"/>
          </p:nvPr>
        </p:nvSpPr>
        <p:spPr>
          <a:xfrm>
            <a:off x="8362218" y="87748"/>
            <a:ext cx="2145484" cy="534198"/>
          </a:xfrm>
        </p:spPr>
        <p:txBody>
          <a:bodyPr>
            <a:normAutofit fontScale="90000"/>
          </a:bodyPr>
          <a:lstStyle/>
          <a:p>
            <a:r>
              <a:rPr lang="en-GB" dirty="0"/>
              <a:t>Activity </a:t>
            </a:r>
          </a:p>
        </p:txBody>
      </p:sp>
      <p:sp>
        <p:nvSpPr>
          <p:cNvPr id="17" name="Rounded Rectangle 16"/>
          <p:cNvSpPr/>
          <p:nvPr/>
        </p:nvSpPr>
        <p:spPr>
          <a:xfrm>
            <a:off x="8400256" y="1773991"/>
            <a:ext cx="2151858" cy="64807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Altering hours of work</a:t>
            </a:r>
          </a:p>
        </p:txBody>
      </p:sp>
    </p:spTree>
    <p:extLst>
      <p:ext uri="{BB962C8B-B14F-4D97-AF65-F5344CB8AC3E}">
        <p14:creationId xmlns:p14="http://schemas.microsoft.com/office/powerpoint/2010/main" val="1390941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7" presetClass="path" presetSubtype="0" accel="50000" decel="50000" fill="hold" grpId="0" nodeType="clickEffect">
                                  <p:stCondLst>
                                    <p:cond delay="0"/>
                                  </p:stCondLst>
                                  <p:childTnLst>
                                    <p:animMotion origin="layout" path="M -0.00039 -0.00069 L -0.09908 -0.00069 C -0.14322 -0.00069 -0.19869 -0.16412 -0.19869 -0.29745 L -0.19869 -0.5963 " pathEditMode="relative" rAng="16200000" ptsTypes="AAAA">
                                      <p:cBhvr>
                                        <p:cTn id="6" dur="2000" fill="hold"/>
                                        <p:tgtEl>
                                          <p:spTgt spid="19"/>
                                        </p:tgtEl>
                                        <p:attrNameLst>
                                          <p:attrName>ppt_x</p:attrName>
                                          <p:attrName>ppt_y</p:attrName>
                                        </p:attrNameLst>
                                      </p:cBhvr>
                                      <p:rCtr x="-9922" y="-29769"/>
                                    </p:animMotion>
                                  </p:childTnLst>
                                </p:cTn>
                              </p:par>
                            </p:childTnLst>
                          </p:cTn>
                        </p:par>
                      </p:childTnLst>
                    </p:cTn>
                  </p:par>
                  <p:par>
                    <p:cTn id="7" fill="hold">
                      <p:stCondLst>
                        <p:cond delay="indefinite"/>
                      </p:stCondLst>
                      <p:childTnLst>
                        <p:par>
                          <p:cTn id="8" fill="hold">
                            <p:stCondLst>
                              <p:cond delay="0"/>
                            </p:stCondLst>
                            <p:childTnLst>
                              <p:par>
                                <p:cTn id="9" presetID="56" presetClass="path" presetSubtype="0" accel="50000" decel="50000" fill="hold" grpId="0" nodeType="clickEffect">
                                  <p:stCondLst>
                                    <p:cond delay="0"/>
                                  </p:stCondLst>
                                  <p:childTnLst>
                                    <p:animMotion origin="layout" path="M -4.58333E-6 -4.44444E-6 L -0.19257 -0.07268 " pathEditMode="relative" rAng="0" ptsTypes="AA">
                                      <p:cBhvr>
                                        <p:cTn id="10" dur="2000" fill="hold"/>
                                        <p:tgtEl>
                                          <p:spTgt spid="20"/>
                                        </p:tgtEl>
                                        <p:attrNameLst>
                                          <p:attrName>ppt_x</p:attrName>
                                          <p:attrName>ppt_y</p:attrName>
                                        </p:attrNameLst>
                                      </p:cBhvr>
                                      <p:rCtr x="-9635" y="-3634"/>
                                    </p:animMotion>
                                  </p:childTnLst>
                                </p:cTn>
                              </p:par>
                            </p:childTnLst>
                          </p:cTn>
                        </p:par>
                      </p:childTnLst>
                    </p:cTn>
                  </p:par>
                  <p:par>
                    <p:cTn id="11" fill="hold">
                      <p:stCondLst>
                        <p:cond delay="indefinite"/>
                      </p:stCondLst>
                      <p:childTnLst>
                        <p:par>
                          <p:cTn id="12" fill="hold">
                            <p:stCondLst>
                              <p:cond delay="0"/>
                            </p:stCondLst>
                            <p:childTnLst>
                              <p:par>
                                <p:cTn id="13" presetID="49" presetClass="path" presetSubtype="0" accel="50000" decel="50000" fill="hold" grpId="0" nodeType="clickEffect">
                                  <p:stCondLst>
                                    <p:cond delay="0"/>
                                  </p:stCondLst>
                                  <p:childTnLst>
                                    <p:animMotion origin="layout" path="M -3.54167E-6 2.96296E-6 L -0.18958 0.21921 " pathEditMode="relative" rAng="0" ptsTypes="AA">
                                      <p:cBhvr>
                                        <p:cTn id="14" dur="2000" fill="hold"/>
                                        <p:tgtEl>
                                          <p:spTgt spid="17"/>
                                        </p:tgtEl>
                                        <p:attrNameLst>
                                          <p:attrName>ppt_x</p:attrName>
                                          <p:attrName>ppt_y</p:attrName>
                                        </p:attrNameLst>
                                      </p:cBhvr>
                                      <p:rCtr x="-9479" y="10949"/>
                                    </p:animMotion>
                                  </p:childTnLst>
                                </p:cTn>
                              </p:par>
                            </p:childTnLst>
                          </p:cTn>
                        </p:par>
                      </p:childTnLst>
                    </p:cTn>
                  </p:par>
                  <p:par>
                    <p:cTn id="15" fill="hold">
                      <p:stCondLst>
                        <p:cond delay="indefinite"/>
                      </p:stCondLst>
                      <p:childTnLst>
                        <p:par>
                          <p:cTn id="16" fill="hold">
                            <p:stCondLst>
                              <p:cond delay="0"/>
                            </p:stCondLst>
                            <p:childTnLst>
                              <p:par>
                                <p:cTn id="17" presetID="56" presetClass="path" presetSubtype="0" accel="50000" decel="50000" fill="hold" grpId="0" nodeType="clickEffect">
                                  <p:stCondLst>
                                    <p:cond delay="0"/>
                                  </p:stCondLst>
                                  <p:childTnLst>
                                    <p:animMotion origin="layout" path="M -3.95833E-6 -2.96296E-6 L -0.19218 -0.14537 " pathEditMode="relative" rAng="0" ptsTypes="AA">
                                      <p:cBhvr>
                                        <p:cTn id="18" dur="2000" fill="hold"/>
                                        <p:tgtEl>
                                          <p:spTgt spid="18"/>
                                        </p:tgtEl>
                                        <p:attrNameLst>
                                          <p:attrName>ppt_x</p:attrName>
                                          <p:attrName>ppt_y</p:attrName>
                                        </p:attrNameLst>
                                      </p:cBhvr>
                                      <p:rCtr x="-9609" y="-7269"/>
                                    </p:animMotion>
                                  </p:childTnLst>
                                </p:cTn>
                              </p:par>
                            </p:childTnLst>
                          </p:cTn>
                        </p:par>
                      </p:childTnLst>
                    </p:cTn>
                  </p:par>
                  <p:par>
                    <p:cTn id="19" fill="hold">
                      <p:stCondLst>
                        <p:cond delay="indefinite"/>
                      </p:stCondLst>
                      <p:childTnLst>
                        <p:par>
                          <p:cTn id="20" fill="hold">
                            <p:stCondLst>
                              <p:cond delay="0"/>
                            </p:stCondLst>
                            <p:childTnLst>
                              <p:par>
                                <p:cTn id="21" presetID="49" presetClass="path" presetSubtype="0" accel="50000" decel="50000" fill="hold" grpId="0" nodeType="clickEffect">
                                  <p:stCondLst>
                                    <p:cond delay="0"/>
                                  </p:stCondLst>
                                  <p:childTnLst>
                                    <p:animMotion origin="layout" path="M -3.95833E-6 -3.7037E-6 L -0.19609 0.29121 " pathEditMode="relative" rAng="0" ptsTypes="AA">
                                      <p:cBhvr>
                                        <p:cTn id="22" dur="2000" fill="hold"/>
                                        <p:tgtEl>
                                          <p:spTgt spid="21"/>
                                        </p:tgtEl>
                                        <p:attrNameLst>
                                          <p:attrName>ppt_x</p:attrName>
                                          <p:attrName>ppt_y</p:attrName>
                                        </p:attrNameLst>
                                      </p:cBhvr>
                                      <p:rCtr x="-9805" y="1456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9" grpId="0" animBg="1"/>
      <p:bldP spid="20" grpId="0" animBg="1"/>
      <p:bldP spid="21" grpId="0" animBg="1"/>
      <p:bldP spid="1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7836AC-6595-4F19-A171-60F02293B564}"/>
              </a:ext>
            </a:extLst>
          </p:cNvPr>
          <p:cNvSpPr>
            <a:spLocks noGrp="1"/>
          </p:cNvSpPr>
          <p:nvPr>
            <p:ph type="title"/>
          </p:nvPr>
        </p:nvSpPr>
        <p:spPr>
          <a:xfrm>
            <a:off x="858303" y="105601"/>
            <a:ext cx="7760988" cy="1653210"/>
          </a:xfrm>
        </p:spPr>
        <p:txBody>
          <a:bodyPr/>
          <a:lstStyle/>
          <a:p>
            <a:r>
              <a:rPr lang="en-GB" altLang="en-US" dirty="0"/>
              <a:t>Discrimination arising from a disability</a:t>
            </a:r>
            <a:endParaRPr lang="en-GB" dirty="0"/>
          </a:p>
        </p:txBody>
      </p:sp>
      <p:sp>
        <p:nvSpPr>
          <p:cNvPr id="3" name="Content Placeholder 2">
            <a:extLst>
              <a:ext uri="{FF2B5EF4-FFF2-40B4-BE49-F238E27FC236}">
                <a16:creationId xmlns:a16="http://schemas.microsoft.com/office/drawing/2014/main" id="{B3DC0095-CBB2-49F4-837B-DC33F55AC015}"/>
              </a:ext>
            </a:extLst>
          </p:cNvPr>
          <p:cNvSpPr>
            <a:spLocks noGrp="1"/>
          </p:cNvSpPr>
          <p:nvPr>
            <p:ph idx="1"/>
          </p:nvPr>
        </p:nvSpPr>
        <p:spPr>
          <a:xfrm>
            <a:off x="858303" y="1786204"/>
            <a:ext cx="8640027" cy="4023377"/>
          </a:xfrm>
        </p:spPr>
        <p:txBody>
          <a:bodyPr>
            <a:normAutofit fontScale="92500" lnSpcReduction="10000"/>
          </a:bodyPr>
          <a:lstStyle/>
          <a:p>
            <a:r>
              <a:rPr lang="en-GB" altLang="en-US" sz="2800" dirty="0">
                <a:latin typeface="Tahoma" panose="020B0604030504040204" pitchFamily="34" charset="0"/>
                <a:cs typeface="Tahoma" panose="020B0604030504040204" pitchFamily="34" charset="0"/>
              </a:rPr>
              <a:t>It is unlawful for an employer to treat someone unfavourably </a:t>
            </a:r>
            <a:r>
              <a:rPr lang="en-GB" altLang="en-US" sz="2800" u="sng" dirty="0">
                <a:latin typeface="Tahoma" panose="020B0604030504040204" pitchFamily="34" charset="0"/>
                <a:cs typeface="Tahoma" panose="020B0604030504040204" pitchFamily="34" charset="0"/>
              </a:rPr>
              <a:t>because of</a:t>
            </a:r>
            <a:r>
              <a:rPr lang="en-GB" altLang="en-US" sz="2800" dirty="0">
                <a:latin typeface="Tahoma" panose="020B0604030504040204" pitchFamily="34" charset="0"/>
                <a:cs typeface="Tahoma" panose="020B0604030504040204" pitchFamily="34" charset="0"/>
              </a:rPr>
              <a:t> something </a:t>
            </a:r>
            <a:r>
              <a:rPr lang="en-GB" altLang="en-US" sz="2800" u="sng" dirty="0">
                <a:latin typeface="Tahoma" panose="020B0604030504040204" pitchFamily="34" charset="0"/>
                <a:cs typeface="Tahoma" panose="020B0604030504040204" pitchFamily="34" charset="0"/>
              </a:rPr>
              <a:t>arising in</a:t>
            </a:r>
            <a:r>
              <a:rPr lang="en-GB" altLang="en-US" sz="2800" dirty="0">
                <a:latin typeface="Tahoma" panose="020B0604030504040204" pitchFamily="34" charset="0"/>
                <a:cs typeface="Tahoma" panose="020B0604030504040204" pitchFamily="34" charset="0"/>
              </a:rPr>
              <a:t> consequence of the employee’s disability.</a:t>
            </a:r>
          </a:p>
          <a:p>
            <a:pPr eaLnBrk="1" hangingPunct="1">
              <a:lnSpc>
                <a:spcPct val="115000"/>
              </a:lnSpc>
              <a:spcBef>
                <a:spcPct val="0"/>
              </a:spcBef>
            </a:pPr>
            <a:endParaRPr lang="en-GB" altLang="en-US" sz="2800" dirty="0">
              <a:latin typeface="Tahoma" panose="020B0604030504040204" pitchFamily="34" charset="0"/>
              <a:cs typeface="Tahoma" panose="020B0604030504040204" pitchFamily="34" charset="0"/>
            </a:endParaRPr>
          </a:p>
          <a:p>
            <a:pPr eaLnBrk="1" hangingPunct="1">
              <a:lnSpc>
                <a:spcPct val="115000"/>
              </a:lnSpc>
              <a:spcBef>
                <a:spcPct val="0"/>
              </a:spcBef>
            </a:pPr>
            <a:r>
              <a:rPr lang="en-GB" altLang="en-US" sz="2800" dirty="0">
                <a:latin typeface="Tahoma" panose="020B0604030504040204" pitchFamily="34" charset="0"/>
                <a:cs typeface="Tahoma" panose="020B0604030504040204" pitchFamily="34" charset="0"/>
              </a:rPr>
              <a:t>Which is not a proportionate means of achieving a legitimate aim.</a:t>
            </a:r>
          </a:p>
          <a:p>
            <a:pPr eaLnBrk="1" hangingPunct="1">
              <a:lnSpc>
                <a:spcPct val="115000"/>
              </a:lnSpc>
              <a:spcBef>
                <a:spcPct val="0"/>
              </a:spcBef>
            </a:pPr>
            <a:endParaRPr lang="en-GB" altLang="en-US" sz="2800" dirty="0">
              <a:latin typeface="Tahoma" panose="020B0604030504040204" pitchFamily="34" charset="0"/>
              <a:cs typeface="Tahoma" panose="020B0604030504040204" pitchFamily="34" charset="0"/>
            </a:endParaRPr>
          </a:p>
          <a:p>
            <a:pPr eaLnBrk="1" hangingPunct="1">
              <a:lnSpc>
                <a:spcPct val="115000"/>
              </a:lnSpc>
              <a:spcBef>
                <a:spcPct val="0"/>
              </a:spcBef>
            </a:pPr>
            <a:r>
              <a:rPr lang="en-GB" altLang="en-US" sz="2800" dirty="0">
                <a:latin typeface="Tahoma" panose="020B0604030504040204" pitchFamily="34" charset="0"/>
                <a:cs typeface="Tahoma" panose="020B0604030504040204" pitchFamily="34" charset="0"/>
              </a:rPr>
              <a:t>E.g. An </a:t>
            </a:r>
            <a:r>
              <a:rPr lang="en-GB" altLang="en-US" sz="2800" dirty="0">
                <a:latin typeface="Arial" panose="020B0604020202020204" pitchFamily="34" charset="0"/>
                <a:cs typeface="Arial" panose="020B0604020202020204" pitchFamily="34" charset="0"/>
              </a:rPr>
              <a:t>employee</a:t>
            </a:r>
            <a:r>
              <a:rPr lang="en-GB" altLang="en-US" sz="2800" dirty="0">
                <a:latin typeface="Tahoma" panose="020B0604030504040204" pitchFamily="34" charset="0"/>
                <a:cs typeface="Tahoma" panose="020B0604030504040204" pitchFamily="34" charset="0"/>
              </a:rPr>
              <a:t> is dismissed for a poor attendance record but the reason for their poor attendance is linked to their disability.    </a:t>
            </a:r>
          </a:p>
          <a:p>
            <a:endParaRPr lang="en-GB" dirty="0"/>
          </a:p>
        </p:txBody>
      </p:sp>
    </p:spTree>
    <p:extLst>
      <p:ext uri="{BB962C8B-B14F-4D97-AF65-F5344CB8AC3E}">
        <p14:creationId xmlns:p14="http://schemas.microsoft.com/office/powerpoint/2010/main" val="171070931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0C420B-CE96-405B-B52E-8976F4A3A3E0}"/>
              </a:ext>
            </a:extLst>
          </p:cNvPr>
          <p:cNvSpPr>
            <a:spLocks noGrp="1"/>
          </p:cNvSpPr>
          <p:nvPr>
            <p:ph type="title"/>
          </p:nvPr>
        </p:nvSpPr>
        <p:spPr>
          <a:xfrm>
            <a:off x="646288" y="150200"/>
            <a:ext cx="7760988" cy="907636"/>
          </a:xfrm>
        </p:spPr>
        <p:txBody>
          <a:bodyPr/>
          <a:lstStyle/>
          <a:p>
            <a:r>
              <a:rPr lang="en-GB" dirty="0"/>
              <a:t>Discrimination in pay</a:t>
            </a:r>
          </a:p>
        </p:txBody>
      </p:sp>
      <p:sp>
        <p:nvSpPr>
          <p:cNvPr id="3" name="Content Placeholder 2">
            <a:extLst>
              <a:ext uri="{FF2B5EF4-FFF2-40B4-BE49-F238E27FC236}">
                <a16:creationId xmlns:a16="http://schemas.microsoft.com/office/drawing/2014/main" id="{2206AA37-3F56-4385-937E-C7030D4C44F8}"/>
              </a:ext>
            </a:extLst>
          </p:cNvPr>
          <p:cNvSpPr>
            <a:spLocks noGrp="1"/>
          </p:cNvSpPr>
          <p:nvPr>
            <p:ph idx="1"/>
          </p:nvPr>
        </p:nvSpPr>
        <p:spPr>
          <a:xfrm>
            <a:off x="202536" y="1551454"/>
            <a:ext cx="8529087" cy="5285568"/>
          </a:xfrm>
        </p:spPr>
        <p:txBody>
          <a:bodyPr>
            <a:normAutofit/>
          </a:bodyPr>
          <a:lstStyle/>
          <a:p>
            <a:r>
              <a:rPr lang="en-GB" dirty="0"/>
              <a:t>Equal pay (EA 2010)</a:t>
            </a:r>
          </a:p>
          <a:p>
            <a:pPr lvl="1"/>
            <a:r>
              <a:rPr lang="en-GB" dirty="0"/>
              <a:t>Equal pay for equal work</a:t>
            </a:r>
          </a:p>
          <a:p>
            <a:pPr lvl="1"/>
            <a:r>
              <a:rPr lang="en-GB" dirty="0"/>
              <a:t>Covers all contractual terms; covers other protected characteristics</a:t>
            </a:r>
          </a:p>
          <a:p>
            <a:pPr lvl="1"/>
            <a:r>
              <a:rPr lang="en-GB" dirty="0"/>
              <a:t>Material factor defence</a:t>
            </a:r>
          </a:p>
          <a:p>
            <a:r>
              <a:rPr lang="en-GB" dirty="0"/>
              <a:t>Gender Pay Gap Regulations (2017)</a:t>
            </a:r>
          </a:p>
          <a:p>
            <a:pPr lvl="2"/>
            <a:r>
              <a:rPr lang="en-GB" sz="2400" dirty="0"/>
              <a:t>Mean &amp; median pay gap between men and women</a:t>
            </a:r>
          </a:p>
          <a:p>
            <a:pPr lvl="2"/>
            <a:r>
              <a:rPr lang="en-GB" sz="2400" dirty="0"/>
              <a:t>Also: differences in % receiving bonus pay; bonus pay gap; % of men and women in each pay quartile</a:t>
            </a:r>
          </a:p>
          <a:p>
            <a:pPr lvl="1"/>
            <a:r>
              <a:rPr lang="en-GB" dirty="0"/>
              <a:t>Key point: GPG is </a:t>
            </a:r>
            <a:r>
              <a:rPr lang="en-GB" b="1" dirty="0"/>
              <a:t>not</a:t>
            </a:r>
            <a:r>
              <a:rPr lang="en-GB" dirty="0"/>
              <a:t> the same as equal pay</a:t>
            </a:r>
          </a:p>
          <a:p>
            <a:pPr lvl="1"/>
            <a:endParaRPr lang="en-GB" dirty="0"/>
          </a:p>
          <a:p>
            <a:endParaRPr lang="en-GB" dirty="0"/>
          </a:p>
        </p:txBody>
      </p:sp>
    </p:spTree>
    <p:extLst>
      <p:ext uri="{BB962C8B-B14F-4D97-AF65-F5344CB8AC3E}">
        <p14:creationId xmlns:p14="http://schemas.microsoft.com/office/powerpoint/2010/main" val="236370932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AEDD0-82E6-43E8-87F3-FA5DDBA2FB39}"/>
              </a:ext>
            </a:extLst>
          </p:cNvPr>
          <p:cNvSpPr>
            <a:spLocks noGrp="1"/>
          </p:cNvSpPr>
          <p:nvPr>
            <p:ph type="title"/>
          </p:nvPr>
        </p:nvSpPr>
        <p:spPr>
          <a:xfrm>
            <a:off x="447913" y="121921"/>
            <a:ext cx="7760988" cy="993866"/>
          </a:xfrm>
        </p:spPr>
        <p:txBody>
          <a:bodyPr/>
          <a:lstStyle/>
          <a:p>
            <a:r>
              <a:rPr lang="en-GB" dirty="0"/>
              <a:t>Public Sector Equality Duty</a:t>
            </a:r>
          </a:p>
        </p:txBody>
      </p:sp>
      <p:sp>
        <p:nvSpPr>
          <p:cNvPr id="3" name="Content Placeholder 2">
            <a:extLst>
              <a:ext uri="{FF2B5EF4-FFF2-40B4-BE49-F238E27FC236}">
                <a16:creationId xmlns:a16="http://schemas.microsoft.com/office/drawing/2014/main" id="{02F71EC6-9876-4376-9D71-ECA5213244AF}"/>
              </a:ext>
            </a:extLst>
          </p:cNvPr>
          <p:cNvSpPr>
            <a:spLocks noGrp="1"/>
          </p:cNvSpPr>
          <p:nvPr>
            <p:ph idx="1"/>
          </p:nvPr>
        </p:nvSpPr>
        <p:spPr>
          <a:xfrm>
            <a:off x="341769" y="1998865"/>
            <a:ext cx="7973276" cy="5398226"/>
          </a:xfrm>
        </p:spPr>
        <p:txBody>
          <a:bodyPr>
            <a:normAutofit/>
          </a:bodyPr>
          <a:lstStyle/>
          <a:p>
            <a:r>
              <a:rPr lang="en-GB" sz="3200" dirty="0"/>
              <a:t>Applies to most public bodies plus some private and not-for-profits</a:t>
            </a:r>
          </a:p>
          <a:p>
            <a:r>
              <a:rPr lang="en-GB" sz="3200" u="sng" dirty="0"/>
              <a:t>General duty</a:t>
            </a:r>
            <a:r>
              <a:rPr lang="en-GB" sz="3200" dirty="0"/>
              <a:t>:</a:t>
            </a:r>
          </a:p>
          <a:p>
            <a:pPr lvl="1"/>
            <a:r>
              <a:rPr lang="en-GB" sz="2800" dirty="0"/>
              <a:t>Eliminate unlawful discrimination</a:t>
            </a:r>
          </a:p>
          <a:p>
            <a:pPr lvl="1"/>
            <a:r>
              <a:rPr lang="en-GB" sz="2800" dirty="0"/>
              <a:t>Advance equality of opportunity</a:t>
            </a:r>
          </a:p>
          <a:p>
            <a:pPr lvl="1"/>
            <a:r>
              <a:rPr lang="en-GB" sz="2800" dirty="0"/>
              <a:t>Foster good relations</a:t>
            </a:r>
          </a:p>
          <a:p>
            <a:r>
              <a:rPr lang="en-GB" sz="3200" u="sng" dirty="0"/>
              <a:t>Specific duties</a:t>
            </a:r>
            <a:r>
              <a:rPr lang="en-GB" sz="3200" dirty="0"/>
              <a:t> (vary by UK nation)</a:t>
            </a:r>
          </a:p>
          <a:p>
            <a:pPr lvl="1"/>
            <a:endParaRPr lang="en-GB" sz="2800" dirty="0"/>
          </a:p>
        </p:txBody>
      </p:sp>
    </p:spTree>
    <p:extLst>
      <p:ext uri="{BB962C8B-B14F-4D97-AF65-F5344CB8AC3E}">
        <p14:creationId xmlns:p14="http://schemas.microsoft.com/office/powerpoint/2010/main" val="14205115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C5D238-7917-40E3-BC59-80C21AA0D921}"/>
              </a:ext>
            </a:extLst>
          </p:cNvPr>
          <p:cNvSpPr>
            <a:spLocks noGrp="1"/>
          </p:cNvSpPr>
          <p:nvPr>
            <p:ph type="title"/>
          </p:nvPr>
        </p:nvSpPr>
        <p:spPr>
          <a:xfrm>
            <a:off x="724866" y="757033"/>
            <a:ext cx="7760988" cy="587829"/>
          </a:xfrm>
        </p:spPr>
        <p:txBody>
          <a:bodyPr>
            <a:normAutofit fontScale="90000"/>
          </a:bodyPr>
          <a:lstStyle/>
          <a:p>
            <a:r>
              <a:rPr lang="en-GB" sz="3200" dirty="0"/>
              <a:t>Quiz: test your understanding</a:t>
            </a:r>
            <a:br>
              <a:rPr lang="en-GB" sz="3200" dirty="0"/>
            </a:br>
            <a:endParaRPr lang="en-GB" sz="3200" dirty="0"/>
          </a:p>
        </p:txBody>
      </p:sp>
      <p:sp>
        <p:nvSpPr>
          <p:cNvPr id="3" name="Content Placeholder 2">
            <a:extLst>
              <a:ext uri="{FF2B5EF4-FFF2-40B4-BE49-F238E27FC236}">
                <a16:creationId xmlns:a16="http://schemas.microsoft.com/office/drawing/2014/main" id="{5429F904-F3BD-41AA-A8BA-A11D055553CB}"/>
              </a:ext>
            </a:extLst>
          </p:cNvPr>
          <p:cNvSpPr>
            <a:spLocks noGrp="1"/>
          </p:cNvSpPr>
          <p:nvPr>
            <p:ph idx="1"/>
          </p:nvPr>
        </p:nvSpPr>
        <p:spPr>
          <a:xfrm>
            <a:off x="471973" y="1151596"/>
            <a:ext cx="10652261" cy="4949371"/>
          </a:xfrm>
        </p:spPr>
        <p:txBody>
          <a:bodyPr>
            <a:normAutofit lnSpcReduction="10000"/>
          </a:bodyPr>
          <a:lstStyle/>
          <a:p>
            <a:pPr marL="514350" indent="-514350">
              <a:buFont typeface="+mj-lt"/>
              <a:buAutoNum type="arabicPeriod"/>
            </a:pPr>
            <a:r>
              <a:rPr lang="en-GB" sz="2600" dirty="0"/>
              <a:t>Which protected characteristic is missing? </a:t>
            </a:r>
          </a:p>
          <a:p>
            <a:pPr lvl="1" indent="-342900"/>
            <a:r>
              <a:rPr lang="en-GB" sz="2600" dirty="0"/>
              <a:t>Age; Sex; Gender reassignment; Marriage/civil partnership; Pregnancy &amp; maternity; Race; Religion or belief; Sexual orientation</a:t>
            </a:r>
          </a:p>
          <a:p>
            <a:pPr marL="514350" indent="-514350">
              <a:buFont typeface="+mj-lt"/>
              <a:buAutoNum type="arabicPeriod"/>
            </a:pPr>
            <a:r>
              <a:rPr lang="en-GB" sz="2600" dirty="0"/>
              <a:t>Equal pay and the gender pay gap are the same thing – true/false?</a:t>
            </a:r>
          </a:p>
          <a:p>
            <a:pPr marL="514350" indent="-514350">
              <a:buFont typeface="+mj-lt"/>
              <a:buAutoNum type="arabicPeriod"/>
            </a:pPr>
            <a:r>
              <a:rPr lang="en-GB" sz="2600" dirty="0"/>
              <a:t>The provisions of the Equality Act apply to workers – true/false?</a:t>
            </a:r>
          </a:p>
          <a:p>
            <a:pPr marL="514350" indent="-514350">
              <a:buFont typeface="+mj-lt"/>
              <a:buAutoNum type="arabicPeriod"/>
            </a:pPr>
            <a:r>
              <a:rPr lang="en-GB" sz="2600" dirty="0"/>
              <a:t>Employers are liable for unlawful behaviour by an employee unless they have taken “all reasonable steps” taken to prevent it – true/false?</a:t>
            </a:r>
          </a:p>
          <a:p>
            <a:pPr marL="514350" indent="-514350">
              <a:buFont typeface="+mj-lt"/>
              <a:buAutoNum type="arabicPeriod"/>
            </a:pPr>
            <a:r>
              <a:rPr lang="en-GB" sz="2600" dirty="0"/>
              <a:t>Direct discrimination is always unlawful – true/false?</a:t>
            </a:r>
          </a:p>
          <a:p>
            <a:pPr marL="514350" indent="-514350">
              <a:buFont typeface="+mj-lt"/>
              <a:buAutoNum type="arabicPeriod"/>
            </a:pPr>
            <a:r>
              <a:rPr lang="en-GB" sz="2600" dirty="0"/>
              <a:t>Employers must make reasonable adjustments for disabled workers unless there is a cost involved – true/false?</a:t>
            </a:r>
          </a:p>
          <a:p>
            <a:pPr marL="0" indent="0">
              <a:buNone/>
            </a:pPr>
            <a:endParaRPr lang="en-GB" dirty="0"/>
          </a:p>
          <a:p>
            <a:pPr marL="514350" indent="-514350">
              <a:buFont typeface="+mj-lt"/>
              <a:buAutoNum type="arabicPeriod"/>
            </a:pPr>
            <a:endParaRPr lang="en-GB" dirty="0"/>
          </a:p>
          <a:p>
            <a:pPr marL="514350" indent="-514350">
              <a:buFont typeface="+mj-lt"/>
              <a:buAutoNum type="arabicPeriod"/>
            </a:pPr>
            <a:endParaRPr lang="en-GB" dirty="0"/>
          </a:p>
        </p:txBody>
      </p:sp>
    </p:spTree>
    <p:extLst>
      <p:ext uri="{BB962C8B-B14F-4D97-AF65-F5344CB8AC3E}">
        <p14:creationId xmlns:p14="http://schemas.microsoft.com/office/powerpoint/2010/main" val="8436090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9697203-26B7-4A21-AD84-000BE346CB21}"/>
              </a:ext>
            </a:extLst>
          </p:cNvPr>
          <p:cNvSpPr>
            <a:spLocks noGrp="1"/>
          </p:cNvSpPr>
          <p:nvPr>
            <p:ph type="ctrTitle"/>
          </p:nvPr>
        </p:nvSpPr>
        <p:spPr/>
        <p:txBody>
          <a:bodyPr/>
          <a:lstStyle/>
          <a:p>
            <a:r>
              <a:rPr lang="en-GB" sz="6600" dirty="0"/>
              <a:t>Break – </a:t>
            </a:r>
          </a:p>
        </p:txBody>
      </p:sp>
      <p:sp>
        <p:nvSpPr>
          <p:cNvPr id="5" name="Subtitle 4">
            <a:extLst>
              <a:ext uri="{FF2B5EF4-FFF2-40B4-BE49-F238E27FC236}">
                <a16:creationId xmlns:a16="http://schemas.microsoft.com/office/drawing/2014/main" id="{29039055-40E1-459E-811C-F751A99C0C1D}"/>
              </a:ext>
            </a:extLst>
          </p:cNvPr>
          <p:cNvSpPr>
            <a:spLocks noGrp="1"/>
          </p:cNvSpPr>
          <p:nvPr>
            <p:ph type="subTitle" idx="1"/>
          </p:nvPr>
        </p:nvSpPr>
        <p:spPr/>
        <p:txBody>
          <a:bodyPr/>
          <a:lstStyle/>
          <a:p>
            <a:r>
              <a:rPr lang="en-GB" dirty="0"/>
              <a:t>10 minutes</a:t>
            </a:r>
          </a:p>
        </p:txBody>
      </p:sp>
    </p:spTree>
    <p:extLst>
      <p:ext uri="{BB962C8B-B14F-4D97-AF65-F5344CB8AC3E}">
        <p14:creationId xmlns:p14="http://schemas.microsoft.com/office/powerpoint/2010/main" val="32320218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A1F65A7-5784-4C8F-A021-BF024456FFB5}"/>
              </a:ext>
            </a:extLst>
          </p:cNvPr>
          <p:cNvSpPr>
            <a:spLocks noGrp="1"/>
          </p:cNvSpPr>
          <p:nvPr>
            <p:ph type="ctrTitle"/>
          </p:nvPr>
        </p:nvSpPr>
        <p:spPr>
          <a:xfrm>
            <a:off x="1205642" y="2036240"/>
            <a:ext cx="7463608" cy="2097157"/>
          </a:xfrm>
        </p:spPr>
        <p:txBody>
          <a:bodyPr/>
          <a:lstStyle/>
          <a:p>
            <a:pPr algn="ctr"/>
            <a:r>
              <a:rPr lang="en-GB" dirty="0"/>
              <a:t>Part 3: Taking action in your workplace</a:t>
            </a:r>
          </a:p>
        </p:txBody>
      </p:sp>
    </p:spTree>
    <p:extLst>
      <p:ext uri="{BB962C8B-B14F-4D97-AF65-F5344CB8AC3E}">
        <p14:creationId xmlns:p14="http://schemas.microsoft.com/office/powerpoint/2010/main" val="40223747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F07093-03D1-49A0-B2CD-C6DEAE802B1F}"/>
              </a:ext>
            </a:extLst>
          </p:cNvPr>
          <p:cNvSpPr>
            <a:spLocks noGrp="1"/>
          </p:cNvSpPr>
          <p:nvPr>
            <p:ph type="title"/>
          </p:nvPr>
        </p:nvSpPr>
        <p:spPr>
          <a:xfrm>
            <a:off x="726587" y="1125958"/>
            <a:ext cx="7760988" cy="701950"/>
          </a:xfrm>
        </p:spPr>
        <p:txBody>
          <a:bodyPr/>
          <a:lstStyle/>
          <a:p>
            <a:r>
              <a:rPr lang="en-GB" dirty="0"/>
              <a:t>Learning outcomes</a:t>
            </a:r>
          </a:p>
        </p:txBody>
      </p:sp>
      <p:sp>
        <p:nvSpPr>
          <p:cNvPr id="3" name="Content Placeholder 2">
            <a:extLst>
              <a:ext uri="{FF2B5EF4-FFF2-40B4-BE49-F238E27FC236}">
                <a16:creationId xmlns:a16="http://schemas.microsoft.com/office/drawing/2014/main" id="{21462381-825F-488F-AD49-1FA4315233BF}"/>
              </a:ext>
            </a:extLst>
          </p:cNvPr>
          <p:cNvSpPr>
            <a:spLocks noGrp="1"/>
          </p:cNvSpPr>
          <p:nvPr>
            <p:ph idx="1"/>
          </p:nvPr>
        </p:nvSpPr>
        <p:spPr>
          <a:xfrm>
            <a:off x="961892" y="1692530"/>
            <a:ext cx="7965061" cy="4423331"/>
          </a:xfrm>
        </p:spPr>
        <p:txBody>
          <a:bodyPr>
            <a:normAutofit/>
          </a:bodyPr>
          <a:lstStyle/>
          <a:p>
            <a:pPr marL="0" indent="0">
              <a:buNone/>
            </a:pPr>
            <a:endParaRPr lang="en-GB" dirty="0"/>
          </a:p>
          <a:p>
            <a:pPr marL="0" indent="0">
              <a:buNone/>
            </a:pPr>
            <a:r>
              <a:rPr lang="en-GB" dirty="0"/>
              <a:t>Key learning outcomes:</a:t>
            </a:r>
          </a:p>
          <a:p>
            <a:pPr lvl="1"/>
            <a:r>
              <a:rPr lang="en-GB" dirty="0"/>
              <a:t>Understand some of the key EDI issues in UK workplaces today</a:t>
            </a:r>
          </a:p>
          <a:p>
            <a:pPr lvl="1"/>
            <a:r>
              <a:rPr lang="en-GB" dirty="0"/>
              <a:t>Understand key provisions in the Equality Act relating to discrimination</a:t>
            </a:r>
          </a:p>
          <a:p>
            <a:pPr lvl="1"/>
            <a:r>
              <a:rPr lang="en-GB" dirty="0"/>
              <a:t>Understand why trade union members have a key role in EDI &amp; ways to start getting active</a:t>
            </a:r>
          </a:p>
          <a:p>
            <a:endParaRPr lang="en-GB" dirty="0"/>
          </a:p>
        </p:txBody>
      </p:sp>
    </p:spTree>
    <p:extLst>
      <p:ext uri="{BB962C8B-B14F-4D97-AF65-F5344CB8AC3E}">
        <p14:creationId xmlns:p14="http://schemas.microsoft.com/office/powerpoint/2010/main" val="39565524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78F6567-2943-47DD-B8CD-42FA344055DC}"/>
              </a:ext>
            </a:extLst>
          </p:cNvPr>
          <p:cNvSpPr>
            <a:spLocks noGrp="1"/>
          </p:cNvSpPr>
          <p:nvPr>
            <p:ph idx="1"/>
          </p:nvPr>
        </p:nvSpPr>
        <p:spPr>
          <a:xfrm>
            <a:off x="985106" y="1816378"/>
            <a:ext cx="8469648" cy="4216608"/>
          </a:xfrm>
        </p:spPr>
        <p:txBody>
          <a:bodyPr/>
          <a:lstStyle/>
          <a:p>
            <a:pPr marL="0" indent="0">
              <a:buNone/>
            </a:pPr>
            <a:r>
              <a:rPr lang="en-GB" dirty="0"/>
              <a:t>EHRC recommendations on employer good practice:</a:t>
            </a:r>
          </a:p>
          <a:p>
            <a:r>
              <a:rPr lang="en-GB" dirty="0"/>
              <a:t>Have an equality policy</a:t>
            </a:r>
          </a:p>
          <a:p>
            <a:r>
              <a:rPr lang="en-GB" dirty="0"/>
              <a:t>Show leadership on EDI issues</a:t>
            </a:r>
          </a:p>
          <a:p>
            <a:r>
              <a:rPr lang="en-GB" dirty="0"/>
              <a:t>Assess the equalities impact of business changes</a:t>
            </a:r>
          </a:p>
          <a:p>
            <a:r>
              <a:rPr lang="en-GB" dirty="0"/>
              <a:t>Monitor equalities outcomes</a:t>
            </a:r>
          </a:p>
          <a:p>
            <a:r>
              <a:rPr lang="en-GB" dirty="0"/>
              <a:t>Regularly engage and consult staff on EDI issues</a:t>
            </a:r>
          </a:p>
          <a:p>
            <a:r>
              <a:rPr lang="en-GB" dirty="0"/>
              <a:t>Provide equalities training</a:t>
            </a:r>
          </a:p>
        </p:txBody>
      </p:sp>
    </p:spTree>
    <p:extLst>
      <p:ext uri="{BB962C8B-B14F-4D97-AF65-F5344CB8AC3E}">
        <p14:creationId xmlns:p14="http://schemas.microsoft.com/office/powerpoint/2010/main" val="3591436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F769BE-DEC3-43CB-95EC-B9205699AC29}"/>
              </a:ext>
            </a:extLst>
          </p:cNvPr>
          <p:cNvSpPr>
            <a:spLocks noGrp="1"/>
          </p:cNvSpPr>
          <p:nvPr>
            <p:ph type="title"/>
          </p:nvPr>
        </p:nvSpPr>
        <p:spPr>
          <a:xfrm>
            <a:off x="368967" y="244503"/>
            <a:ext cx="7760988" cy="1173480"/>
          </a:xfrm>
        </p:spPr>
        <p:txBody>
          <a:bodyPr>
            <a:normAutofit fontScale="90000"/>
          </a:bodyPr>
          <a:lstStyle/>
          <a:p>
            <a:r>
              <a:rPr lang="en-GB" dirty="0"/>
              <a:t>Trade union members are key to addressing workplace EDI issues</a:t>
            </a:r>
          </a:p>
        </p:txBody>
      </p:sp>
      <p:sp>
        <p:nvSpPr>
          <p:cNvPr id="3" name="Content Placeholder 2">
            <a:extLst>
              <a:ext uri="{FF2B5EF4-FFF2-40B4-BE49-F238E27FC236}">
                <a16:creationId xmlns:a16="http://schemas.microsoft.com/office/drawing/2014/main" id="{468DDF5B-B466-486B-924F-CE3B4BF70AAC}"/>
              </a:ext>
            </a:extLst>
          </p:cNvPr>
          <p:cNvSpPr>
            <a:spLocks noGrp="1"/>
          </p:cNvSpPr>
          <p:nvPr>
            <p:ph idx="1"/>
          </p:nvPr>
        </p:nvSpPr>
        <p:spPr>
          <a:xfrm>
            <a:off x="969578" y="1891300"/>
            <a:ext cx="7643240" cy="4484072"/>
          </a:xfrm>
        </p:spPr>
        <p:txBody>
          <a:bodyPr>
            <a:normAutofit/>
          </a:bodyPr>
          <a:lstStyle/>
          <a:p>
            <a:r>
              <a:rPr lang="en-GB" dirty="0"/>
              <a:t>Enforcement of Equality Act is limited in practice</a:t>
            </a:r>
          </a:p>
          <a:p>
            <a:r>
              <a:rPr lang="en-GB" dirty="0"/>
              <a:t>Workers tend to trust unions more than management </a:t>
            </a:r>
          </a:p>
          <a:p>
            <a:r>
              <a:rPr lang="en-GB" dirty="0"/>
              <a:t>Collective action often faster, more effective </a:t>
            </a:r>
          </a:p>
          <a:p>
            <a:r>
              <a:rPr lang="en-GB" dirty="0"/>
              <a:t>Collective action engages, builds trust</a:t>
            </a:r>
          </a:p>
          <a:p>
            <a:r>
              <a:rPr lang="en-GB" dirty="0"/>
              <a:t>Top-down approach rarely works – need to engage everyone</a:t>
            </a:r>
          </a:p>
          <a:p>
            <a:endParaRPr lang="en-GB" dirty="0"/>
          </a:p>
          <a:p>
            <a:endParaRPr lang="en-GB" dirty="0"/>
          </a:p>
        </p:txBody>
      </p:sp>
    </p:spTree>
    <p:extLst>
      <p:ext uri="{BB962C8B-B14F-4D97-AF65-F5344CB8AC3E}">
        <p14:creationId xmlns:p14="http://schemas.microsoft.com/office/powerpoint/2010/main" val="31081627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BA2F0-DE8A-4FC1-B91A-0F716807B354}"/>
              </a:ext>
            </a:extLst>
          </p:cNvPr>
          <p:cNvSpPr>
            <a:spLocks noGrp="1"/>
          </p:cNvSpPr>
          <p:nvPr>
            <p:ph type="title"/>
          </p:nvPr>
        </p:nvSpPr>
        <p:spPr>
          <a:xfrm>
            <a:off x="418385" y="369419"/>
            <a:ext cx="7760988" cy="1653210"/>
          </a:xfrm>
        </p:spPr>
        <p:txBody>
          <a:bodyPr>
            <a:normAutofit/>
          </a:bodyPr>
          <a:lstStyle/>
          <a:p>
            <a:r>
              <a:rPr lang="en-GB" dirty="0"/>
              <a:t>Discussion: your workplace</a:t>
            </a:r>
          </a:p>
        </p:txBody>
      </p:sp>
      <p:sp>
        <p:nvSpPr>
          <p:cNvPr id="3" name="Content Placeholder 2">
            <a:extLst>
              <a:ext uri="{FF2B5EF4-FFF2-40B4-BE49-F238E27FC236}">
                <a16:creationId xmlns:a16="http://schemas.microsoft.com/office/drawing/2014/main" id="{21A32E72-2F24-49C9-90AA-5D92B4EC2717}"/>
              </a:ext>
            </a:extLst>
          </p:cNvPr>
          <p:cNvSpPr>
            <a:spLocks noGrp="1"/>
          </p:cNvSpPr>
          <p:nvPr>
            <p:ph idx="1"/>
          </p:nvPr>
        </p:nvSpPr>
        <p:spPr>
          <a:xfrm>
            <a:off x="879329" y="2438417"/>
            <a:ext cx="7760988" cy="2762233"/>
          </a:xfrm>
        </p:spPr>
        <p:txBody>
          <a:bodyPr>
            <a:normAutofit lnSpcReduction="10000"/>
          </a:bodyPr>
          <a:lstStyle/>
          <a:p>
            <a:r>
              <a:rPr lang="en-GB" dirty="0"/>
              <a:t>Poll: how would you rate your employer’s approach to EDI issues?</a:t>
            </a:r>
          </a:p>
          <a:p>
            <a:pPr marL="0" indent="0">
              <a:buNone/>
            </a:pPr>
            <a:endParaRPr lang="en-GB" dirty="0"/>
          </a:p>
          <a:p>
            <a:r>
              <a:rPr lang="en-GB" dirty="0"/>
              <a:t>Poll: how would you rate your Prospect branch’s approach to EDI issues? </a:t>
            </a:r>
          </a:p>
          <a:p>
            <a:pPr marL="0" indent="0">
              <a:buNone/>
            </a:pPr>
            <a:r>
              <a:rPr lang="en-GB" dirty="0"/>
              <a:t> </a:t>
            </a:r>
          </a:p>
        </p:txBody>
      </p:sp>
    </p:spTree>
    <p:extLst>
      <p:ext uri="{BB962C8B-B14F-4D97-AF65-F5344CB8AC3E}">
        <p14:creationId xmlns:p14="http://schemas.microsoft.com/office/powerpoint/2010/main" val="37101277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2689E26E-E2B6-4EA6-A2A8-DABE7667D66D}"/>
              </a:ext>
            </a:extLst>
          </p:cNvPr>
          <p:cNvSpPr/>
          <p:nvPr/>
        </p:nvSpPr>
        <p:spPr>
          <a:xfrm>
            <a:off x="1226350" y="2474893"/>
            <a:ext cx="2856554" cy="185806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166689E8-C69A-4B26-BACF-BC23092D77B5}"/>
              </a:ext>
            </a:extLst>
          </p:cNvPr>
          <p:cNvSpPr>
            <a:spLocks noGrp="1"/>
          </p:cNvSpPr>
          <p:nvPr>
            <p:ph type="title"/>
          </p:nvPr>
        </p:nvSpPr>
        <p:spPr>
          <a:xfrm>
            <a:off x="305744" y="99231"/>
            <a:ext cx="7760988" cy="1653210"/>
          </a:xfrm>
        </p:spPr>
        <p:txBody>
          <a:bodyPr/>
          <a:lstStyle/>
          <a:p>
            <a:r>
              <a:rPr lang="en-GB" dirty="0"/>
              <a:t>Activity – what’s on your bargaining agenda?</a:t>
            </a:r>
          </a:p>
        </p:txBody>
      </p:sp>
      <p:sp>
        <p:nvSpPr>
          <p:cNvPr id="4" name="TextBox 3">
            <a:extLst>
              <a:ext uri="{FF2B5EF4-FFF2-40B4-BE49-F238E27FC236}">
                <a16:creationId xmlns:a16="http://schemas.microsoft.com/office/drawing/2014/main" id="{9AD09102-25AC-474F-AC44-06CB09783C06}"/>
              </a:ext>
            </a:extLst>
          </p:cNvPr>
          <p:cNvSpPr txBox="1"/>
          <p:nvPr/>
        </p:nvSpPr>
        <p:spPr>
          <a:xfrm>
            <a:off x="1645225" y="2801717"/>
            <a:ext cx="1943098" cy="1077218"/>
          </a:xfrm>
          <a:prstGeom prst="rect">
            <a:avLst/>
          </a:prstGeom>
          <a:noFill/>
        </p:spPr>
        <p:txBody>
          <a:bodyPr wrap="square" rtlCol="0">
            <a:spAutoFit/>
          </a:bodyPr>
          <a:lstStyle/>
          <a:p>
            <a:pPr algn="ctr"/>
            <a:r>
              <a:rPr lang="en-GB" sz="3200" dirty="0">
                <a:solidFill>
                  <a:schemeClr val="bg1"/>
                </a:solidFill>
              </a:rPr>
              <a:t>PAY AND PENSIONS</a:t>
            </a:r>
          </a:p>
        </p:txBody>
      </p:sp>
      <p:sp>
        <p:nvSpPr>
          <p:cNvPr id="10" name="Oval 9">
            <a:extLst>
              <a:ext uri="{FF2B5EF4-FFF2-40B4-BE49-F238E27FC236}">
                <a16:creationId xmlns:a16="http://schemas.microsoft.com/office/drawing/2014/main" id="{B706344B-F12F-4AC6-9BF2-3B962FE561A6}"/>
              </a:ext>
            </a:extLst>
          </p:cNvPr>
          <p:cNvSpPr/>
          <p:nvPr/>
        </p:nvSpPr>
        <p:spPr>
          <a:xfrm>
            <a:off x="6652270" y="3963649"/>
            <a:ext cx="2472680" cy="1858059"/>
          </a:xfrm>
          <a:prstGeom prst="ellipse">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GB"/>
          </a:p>
        </p:txBody>
      </p:sp>
      <p:sp>
        <p:nvSpPr>
          <p:cNvPr id="11" name="Oval 10">
            <a:extLst>
              <a:ext uri="{FF2B5EF4-FFF2-40B4-BE49-F238E27FC236}">
                <a16:creationId xmlns:a16="http://schemas.microsoft.com/office/drawing/2014/main" id="{BBC908A3-8B87-4291-BB84-7A9C140FA057}"/>
              </a:ext>
            </a:extLst>
          </p:cNvPr>
          <p:cNvSpPr/>
          <p:nvPr/>
        </p:nvSpPr>
        <p:spPr>
          <a:xfrm>
            <a:off x="4990157" y="1982816"/>
            <a:ext cx="3076575" cy="1926101"/>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GB"/>
          </a:p>
        </p:txBody>
      </p:sp>
      <p:sp>
        <p:nvSpPr>
          <p:cNvPr id="5" name="TextBox 4">
            <a:extLst>
              <a:ext uri="{FF2B5EF4-FFF2-40B4-BE49-F238E27FC236}">
                <a16:creationId xmlns:a16="http://schemas.microsoft.com/office/drawing/2014/main" id="{9BA236D6-ECCF-428B-98FF-D2E49471D38E}"/>
              </a:ext>
            </a:extLst>
          </p:cNvPr>
          <p:cNvSpPr txBox="1"/>
          <p:nvPr/>
        </p:nvSpPr>
        <p:spPr>
          <a:xfrm>
            <a:off x="5137797" y="2474893"/>
            <a:ext cx="2876548" cy="954107"/>
          </a:xfrm>
          <a:prstGeom prst="rect">
            <a:avLst/>
          </a:prstGeom>
          <a:noFill/>
        </p:spPr>
        <p:txBody>
          <a:bodyPr wrap="square" rtlCol="0">
            <a:spAutoFit/>
          </a:bodyPr>
          <a:lstStyle/>
          <a:p>
            <a:r>
              <a:rPr lang="en-GB" sz="2800" dirty="0">
                <a:solidFill>
                  <a:schemeClr val="bg1"/>
                </a:solidFill>
              </a:rPr>
              <a:t>RESTRUCTURING/REDUNDANCY</a:t>
            </a:r>
          </a:p>
        </p:txBody>
      </p:sp>
      <p:sp>
        <p:nvSpPr>
          <p:cNvPr id="6" name="TextBox 5">
            <a:extLst>
              <a:ext uri="{FF2B5EF4-FFF2-40B4-BE49-F238E27FC236}">
                <a16:creationId xmlns:a16="http://schemas.microsoft.com/office/drawing/2014/main" id="{C0FDADDC-7FB0-4AC8-B350-F8516F88163E}"/>
              </a:ext>
            </a:extLst>
          </p:cNvPr>
          <p:cNvSpPr txBox="1"/>
          <p:nvPr/>
        </p:nvSpPr>
        <p:spPr>
          <a:xfrm>
            <a:off x="6507957" y="4329691"/>
            <a:ext cx="2761306" cy="1200329"/>
          </a:xfrm>
          <a:prstGeom prst="rect">
            <a:avLst/>
          </a:prstGeom>
          <a:noFill/>
        </p:spPr>
        <p:txBody>
          <a:bodyPr wrap="square" rtlCol="0">
            <a:spAutoFit/>
          </a:bodyPr>
          <a:lstStyle/>
          <a:p>
            <a:pPr algn="ctr"/>
            <a:r>
              <a:rPr lang="en-GB" sz="2400" dirty="0">
                <a:solidFill>
                  <a:schemeClr val="bg1"/>
                </a:solidFill>
              </a:rPr>
              <a:t>PERFORMANCE MANAGEMENT/</a:t>
            </a:r>
          </a:p>
          <a:p>
            <a:pPr algn="ctr"/>
            <a:r>
              <a:rPr lang="en-GB" sz="2400" dirty="0">
                <a:solidFill>
                  <a:schemeClr val="bg1"/>
                </a:solidFill>
              </a:rPr>
              <a:t>APPRAISALS</a:t>
            </a:r>
          </a:p>
        </p:txBody>
      </p:sp>
      <p:sp>
        <p:nvSpPr>
          <p:cNvPr id="12" name="Oval 11">
            <a:extLst>
              <a:ext uri="{FF2B5EF4-FFF2-40B4-BE49-F238E27FC236}">
                <a16:creationId xmlns:a16="http://schemas.microsoft.com/office/drawing/2014/main" id="{93D913AE-DEAB-4CC8-BB18-D9760ACBB4D2}"/>
              </a:ext>
            </a:extLst>
          </p:cNvPr>
          <p:cNvSpPr/>
          <p:nvPr/>
        </p:nvSpPr>
        <p:spPr>
          <a:xfrm>
            <a:off x="311254" y="4635043"/>
            <a:ext cx="2667942" cy="1419225"/>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Oval 12">
            <a:extLst>
              <a:ext uri="{FF2B5EF4-FFF2-40B4-BE49-F238E27FC236}">
                <a16:creationId xmlns:a16="http://schemas.microsoft.com/office/drawing/2014/main" id="{4DA792A9-6F11-4198-A59C-1F9618E5C07C}"/>
              </a:ext>
            </a:extLst>
          </p:cNvPr>
          <p:cNvSpPr/>
          <p:nvPr/>
        </p:nvSpPr>
        <p:spPr>
          <a:xfrm>
            <a:off x="3339480" y="4400994"/>
            <a:ext cx="2581275" cy="2293203"/>
          </a:xfrm>
          <a:prstGeom prst="ellipse">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4CCBC124-C897-447F-9536-3EDCB602E6C8}"/>
              </a:ext>
            </a:extLst>
          </p:cNvPr>
          <p:cNvSpPr txBox="1"/>
          <p:nvPr/>
        </p:nvSpPr>
        <p:spPr>
          <a:xfrm>
            <a:off x="3506167" y="4825030"/>
            <a:ext cx="2247899" cy="1569660"/>
          </a:xfrm>
          <a:prstGeom prst="rect">
            <a:avLst/>
          </a:prstGeom>
          <a:noFill/>
        </p:spPr>
        <p:txBody>
          <a:bodyPr wrap="square" rtlCol="0">
            <a:spAutoFit/>
          </a:bodyPr>
          <a:lstStyle/>
          <a:p>
            <a:pPr algn="ctr"/>
            <a:r>
              <a:rPr lang="en-GB" sz="2400" dirty="0">
                <a:solidFill>
                  <a:schemeClr val="bg1"/>
                </a:solidFill>
              </a:rPr>
              <a:t>WORK-LIFE BALANCE/</a:t>
            </a:r>
          </a:p>
          <a:p>
            <a:pPr algn="ctr"/>
            <a:r>
              <a:rPr lang="en-GB" sz="2400" dirty="0">
                <a:solidFill>
                  <a:schemeClr val="bg1"/>
                </a:solidFill>
              </a:rPr>
              <a:t>HEALTH &amp; SAFETY</a:t>
            </a:r>
          </a:p>
        </p:txBody>
      </p:sp>
      <p:sp>
        <p:nvSpPr>
          <p:cNvPr id="8" name="TextBox 7">
            <a:extLst>
              <a:ext uri="{FF2B5EF4-FFF2-40B4-BE49-F238E27FC236}">
                <a16:creationId xmlns:a16="http://schemas.microsoft.com/office/drawing/2014/main" id="{468ED38B-31DF-46E6-A6D7-CA04FCCBC1BF}"/>
              </a:ext>
            </a:extLst>
          </p:cNvPr>
          <p:cNvSpPr txBox="1"/>
          <p:nvPr/>
        </p:nvSpPr>
        <p:spPr>
          <a:xfrm>
            <a:off x="305744" y="4867601"/>
            <a:ext cx="2667942" cy="954107"/>
          </a:xfrm>
          <a:prstGeom prst="rect">
            <a:avLst/>
          </a:prstGeom>
          <a:noFill/>
        </p:spPr>
        <p:txBody>
          <a:bodyPr wrap="square" rtlCol="0">
            <a:spAutoFit/>
          </a:bodyPr>
          <a:lstStyle>
            <a:defPPr>
              <a:defRPr lang="en-US"/>
            </a:defPPr>
          </a:lstStyle>
          <a:p>
            <a:pPr algn="ctr"/>
            <a:r>
              <a:rPr lang="en-GB" sz="2800" dirty="0">
                <a:solidFill>
                  <a:schemeClr val="bg1"/>
                </a:solidFill>
              </a:rPr>
              <a:t>BULLYING &amp; HARASSMENT</a:t>
            </a:r>
          </a:p>
        </p:txBody>
      </p:sp>
    </p:spTree>
    <p:extLst>
      <p:ext uri="{BB962C8B-B14F-4D97-AF65-F5344CB8AC3E}">
        <p14:creationId xmlns:p14="http://schemas.microsoft.com/office/powerpoint/2010/main" val="727902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3A8456-A772-4923-BFEA-3DAD968E27DC}"/>
              </a:ext>
            </a:extLst>
          </p:cNvPr>
          <p:cNvSpPr>
            <a:spLocks noGrp="1"/>
          </p:cNvSpPr>
          <p:nvPr>
            <p:ph type="title"/>
          </p:nvPr>
        </p:nvSpPr>
        <p:spPr>
          <a:xfrm>
            <a:off x="424799" y="361507"/>
            <a:ext cx="8135007" cy="1143283"/>
          </a:xfrm>
        </p:spPr>
        <p:txBody>
          <a:bodyPr>
            <a:normAutofit/>
          </a:bodyPr>
          <a:lstStyle/>
          <a:p>
            <a:r>
              <a:rPr lang="en-GB" dirty="0"/>
              <a:t>Challenges of EDI organising</a:t>
            </a:r>
          </a:p>
        </p:txBody>
      </p:sp>
      <p:sp>
        <p:nvSpPr>
          <p:cNvPr id="3" name="Content Placeholder 2">
            <a:extLst>
              <a:ext uri="{FF2B5EF4-FFF2-40B4-BE49-F238E27FC236}">
                <a16:creationId xmlns:a16="http://schemas.microsoft.com/office/drawing/2014/main" id="{88CAB3A6-D037-4C6D-813F-C4EF6B9E0E38}"/>
              </a:ext>
            </a:extLst>
          </p:cNvPr>
          <p:cNvSpPr>
            <a:spLocks noGrp="1"/>
          </p:cNvSpPr>
          <p:nvPr>
            <p:ph idx="1"/>
          </p:nvPr>
        </p:nvSpPr>
        <p:spPr>
          <a:xfrm>
            <a:off x="846692" y="1645499"/>
            <a:ext cx="8524595" cy="5010483"/>
          </a:xfrm>
        </p:spPr>
        <p:txBody>
          <a:bodyPr>
            <a:normAutofit/>
          </a:bodyPr>
          <a:lstStyle/>
          <a:p>
            <a:r>
              <a:rPr lang="en-GB" dirty="0"/>
              <a:t>Organising on EDI issues can sometimes be challenging</a:t>
            </a:r>
          </a:p>
          <a:p>
            <a:r>
              <a:rPr lang="en-GB" dirty="0"/>
              <a:t>Some tips:</a:t>
            </a:r>
          </a:p>
          <a:p>
            <a:pPr lvl="1"/>
            <a:r>
              <a:rPr lang="en-GB" dirty="0"/>
              <a:t>Listen and empathise</a:t>
            </a:r>
          </a:p>
          <a:p>
            <a:pPr lvl="1"/>
            <a:r>
              <a:rPr lang="en-GB" dirty="0"/>
              <a:t>Challenge unacceptable opinions</a:t>
            </a:r>
          </a:p>
          <a:p>
            <a:pPr lvl="1"/>
            <a:r>
              <a:rPr lang="en-GB" dirty="0"/>
              <a:t>Training</a:t>
            </a:r>
          </a:p>
          <a:p>
            <a:pPr lvl="1"/>
            <a:r>
              <a:rPr lang="en-GB" dirty="0"/>
              <a:t>Educate yourself about the issues</a:t>
            </a:r>
          </a:p>
          <a:p>
            <a:pPr lvl="1"/>
            <a:r>
              <a:rPr lang="en-GB" dirty="0"/>
              <a:t>What evidence/arguments might help win support?</a:t>
            </a:r>
          </a:p>
          <a:p>
            <a:pPr lvl="1"/>
            <a:r>
              <a:rPr lang="en-GB" dirty="0"/>
              <a:t>Remember: change won’t happen overnight</a:t>
            </a:r>
          </a:p>
          <a:p>
            <a:pPr lvl="1"/>
            <a:endParaRPr lang="en-GB" dirty="0"/>
          </a:p>
          <a:p>
            <a:pPr lvl="1"/>
            <a:endParaRPr lang="en-GB" dirty="0"/>
          </a:p>
          <a:p>
            <a:pPr lvl="1"/>
            <a:endParaRPr lang="en-GB" dirty="0"/>
          </a:p>
          <a:p>
            <a:endParaRPr lang="en-GB" dirty="0"/>
          </a:p>
          <a:p>
            <a:endParaRPr lang="en-GB" dirty="0"/>
          </a:p>
          <a:p>
            <a:endParaRPr lang="en-GB" dirty="0"/>
          </a:p>
        </p:txBody>
      </p:sp>
    </p:spTree>
    <p:extLst>
      <p:ext uri="{BB962C8B-B14F-4D97-AF65-F5344CB8AC3E}">
        <p14:creationId xmlns:p14="http://schemas.microsoft.com/office/powerpoint/2010/main" val="19466246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FADA67-213B-45DC-8943-5DB6564930F9}"/>
              </a:ext>
            </a:extLst>
          </p:cNvPr>
          <p:cNvSpPr>
            <a:spLocks noGrp="1"/>
          </p:cNvSpPr>
          <p:nvPr>
            <p:ph type="title"/>
          </p:nvPr>
        </p:nvSpPr>
        <p:spPr>
          <a:xfrm>
            <a:off x="914780" y="89647"/>
            <a:ext cx="7760988" cy="919289"/>
          </a:xfrm>
        </p:spPr>
        <p:txBody>
          <a:bodyPr/>
          <a:lstStyle/>
          <a:p>
            <a:r>
              <a:rPr lang="en-GB" dirty="0"/>
              <a:t>Where to begin?</a:t>
            </a:r>
          </a:p>
        </p:txBody>
      </p:sp>
      <p:sp>
        <p:nvSpPr>
          <p:cNvPr id="3" name="Content Placeholder 2">
            <a:extLst>
              <a:ext uri="{FF2B5EF4-FFF2-40B4-BE49-F238E27FC236}">
                <a16:creationId xmlns:a16="http://schemas.microsoft.com/office/drawing/2014/main" id="{61A207DA-DDAB-43FE-9AC0-4B732FE1F468}"/>
              </a:ext>
            </a:extLst>
          </p:cNvPr>
          <p:cNvSpPr>
            <a:spLocks noGrp="1"/>
          </p:cNvSpPr>
          <p:nvPr>
            <p:ph idx="1"/>
          </p:nvPr>
        </p:nvSpPr>
        <p:spPr>
          <a:xfrm>
            <a:off x="788653" y="1632631"/>
            <a:ext cx="8013242" cy="5751897"/>
          </a:xfrm>
        </p:spPr>
        <p:txBody>
          <a:bodyPr>
            <a:normAutofit/>
          </a:bodyPr>
          <a:lstStyle/>
          <a:p>
            <a:r>
              <a:rPr lang="en-GB" dirty="0"/>
              <a:t>Engaging colleagues &amp; raising awareness</a:t>
            </a:r>
          </a:p>
          <a:p>
            <a:r>
              <a:rPr lang="en-GB" dirty="0"/>
              <a:t>Be a good </a:t>
            </a:r>
            <a:r>
              <a:rPr lang="en-GB" b="1" dirty="0"/>
              <a:t>ally</a:t>
            </a:r>
            <a:r>
              <a:rPr lang="en-GB" dirty="0"/>
              <a:t> – be an active bystander; increase visibility; education; listen and learn </a:t>
            </a:r>
          </a:p>
          <a:p>
            <a:r>
              <a:rPr lang="en-GB" dirty="0"/>
              <a:t>Think about your union branch:</a:t>
            </a:r>
          </a:p>
          <a:p>
            <a:pPr lvl="1"/>
            <a:r>
              <a:rPr lang="en-GB" dirty="0"/>
              <a:t>Do you have EDI reps/committee?</a:t>
            </a:r>
          </a:p>
          <a:p>
            <a:pPr lvl="1"/>
            <a:r>
              <a:rPr lang="en-GB" dirty="0"/>
              <a:t>EDI a standing agenda item at branch meetings?</a:t>
            </a:r>
          </a:p>
          <a:p>
            <a:pPr lvl="1"/>
            <a:r>
              <a:rPr lang="en-GB" dirty="0"/>
              <a:t>Is your branch representative of the workforce?</a:t>
            </a:r>
          </a:p>
          <a:p>
            <a:pPr lvl="1"/>
            <a:r>
              <a:rPr lang="en-GB" dirty="0"/>
              <a:t>Are you getting a wide spectrum of views/opinions?</a:t>
            </a:r>
          </a:p>
          <a:p>
            <a:pPr lvl="1"/>
            <a:r>
              <a:rPr lang="en-GB" dirty="0"/>
              <a:t>EDI part of your bargaining agenda?</a:t>
            </a:r>
          </a:p>
          <a:p>
            <a:pPr lvl="1"/>
            <a:r>
              <a:rPr lang="en-GB" dirty="0"/>
              <a:t>Easy for new members to get involved?</a:t>
            </a:r>
          </a:p>
          <a:p>
            <a:pPr lvl="1"/>
            <a:endParaRPr lang="en-GB" dirty="0"/>
          </a:p>
          <a:p>
            <a:pPr lvl="1"/>
            <a:endParaRPr lang="en-GB" dirty="0"/>
          </a:p>
          <a:p>
            <a:endParaRPr lang="en-GB" dirty="0"/>
          </a:p>
        </p:txBody>
      </p:sp>
    </p:spTree>
    <p:extLst>
      <p:ext uri="{BB962C8B-B14F-4D97-AF65-F5344CB8AC3E}">
        <p14:creationId xmlns:p14="http://schemas.microsoft.com/office/powerpoint/2010/main" val="362472568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C3E9A-3C7F-494F-910E-5C65AD3219B1}"/>
              </a:ext>
            </a:extLst>
          </p:cNvPr>
          <p:cNvSpPr>
            <a:spLocks noGrp="1"/>
          </p:cNvSpPr>
          <p:nvPr>
            <p:ph type="title"/>
          </p:nvPr>
        </p:nvSpPr>
        <p:spPr>
          <a:xfrm>
            <a:off x="264790" y="467832"/>
            <a:ext cx="8354278" cy="1584252"/>
          </a:xfrm>
        </p:spPr>
        <p:txBody>
          <a:bodyPr>
            <a:normAutofit fontScale="90000"/>
          </a:bodyPr>
          <a:lstStyle/>
          <a:p>
            <a:br>
              <a:rPr lang="en-GB" sz="3600" dirty="0"/>
            </a:br>
            <a:br>
              <a:rPr lang="en-GB" sz="3600" dirty="0"/>
            </a:br>
            <a:r>
              <a:rPr lang="en-GB" sz="3600" dirty="0"/>
              <a:t>What if your employer won’t act?</a:t>
            </a:r>
            <a:br>
              <a:rPr lang="en-GB" sz="3600" dirty="0"/>
            </a:br>
            <a:endParaRPr lang="en-GB" sz="3600" dirty="0"/>
          </a:p>
        </p:txBody>
      </p:sp>
      <p:sp>
        <p:nvSpPr>
          <p:cNvPr id="3" name="Content Placeholder 2">
            <a:extLst>
              <a:ext uri="{FF2B5EF4-FFF2-40B4-BE49-F238E27FC236}">
                <a16:creationId xmlns:a16="http://schemas.microsoft.com/office/drawing/2014/main" id="{123225C0-A8EB-4B3B-A20C-B3149E999EB9}"/>
              </a:ext>
            </a:extLst>
          </p:cNvPr>
          <p:cNvSpPr>
            <a:spLocks noGrp="1"/>
          </p:cNvSpPr>
          <p:nvPr>
            <p:ph idx="1"/>
          </p:nvPr>
        </p:nvSpPr>
        <p:spPr>
          <a:xfrm>
            <a:off x="264790" y="1894901"/>
            <a:ext cx="7760988" cy="4223711"/>
          </a:xfrm>
        </p:spPr>
        <p:txBody>
          <a:bodyPr>
            <a:normAutofit/>
          </a:bodyPr>
          <a:lstStyle/>
          <a:p>
            <a:pPr lvl="1"/>
            <a:r>
              <a:rPr lang="en-GB" sz="2800" dirty="0"/>
              <a:t>Can you increase the pressure?</a:t>
            </a:r>
          </a:p>
          <a:p>
            <a:pPr lvl="2"/>
            <a:r>
              <a:rPr lang="en-GB" sz="2400" dirty="0"/>
              <a:t>Demonstrate staff concern</a:t>
            </a:r>
          </a:p>
          <a:p>
            <a:pPr lvl="2"/>
            <a:r>
              <a:rPr lang="en-GB" sz="2400" dirty="0"/>
              <a:t>External pressure points </a:t>
            </a:r>
          </a:p>
          <a:p>
            <a:pPr lvl="1"/>
            <a:r>
              <a:rPr lang="en-GB" sz="2800" dirty="0"/>
              <a:t>Can you find allies?</a:t>
            </a:r>
          </a:p>
          <a:p>
            <a:pPr lvl="1"/>
            <a:r>
              <a:rPr lang="en-GB" sz="2800" dirty="0"/>
              <a:t>Can you act without your employer? </a:t>
            </a:r>
          </a:p>
          <a:p>
            <a:pPr lvl="2"/>
            <a:r>
              <a:rPr lang="en-GB" sz="2400" dirty="0"/>
              <a:t>Monitoring/data</a:t>
            </a:r>
          </a:p>
          <a:p>
            <a:pPr lvl="2"/>
            <a:r>
              <a:rPr lang="en-GB" sz="2400" dirty="0"/>
              <a:t>Engagement</a:t>
            </a:r>
          </a:p>
          <a:p>
            <a:pPr lvl="2"/>
            <a:r>
              <a:rPr lang="en-GB" sz="2400" dirty="0"/>
              <a:t>Training/awareness raising</a:t>
            </a:r>
          </a:p>
          <a:p>
            <a:endParaRPr lang="en-GB" sz="3200" dirty="0"/>
          </a:p>
        </p:txBody>
      </p:sp>
    </p:spTree>
    <p:extLst>
      <p:ext uri="{BB962C8B-B14F-4D97-AF65-F5344CB8AC3E}">
        <p14:creationId xmlns:p14="http://schemas.microsoft.com/office/powerpoint/2010/main" val="25891295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A1DC2D-A911-41AB-9B3E-60CA5AF9CD58}"/>
              </a:ext>
            </a:extLst>
          </p:cNvPr>
          <p:cNvSpPr>
            <a:spLocks noGrp="1"/>
          </p:cNvSpPr>
          <p:nvPr>
            <p:ph type="title"/>
          </p:nvPr>
        </p:nvSpPr>
        <p:spPr>
          <a:xfrm>
            <a:off x="1136407" y="585434"/>
            <a:ext cx="7760988" cy="716526"/>
          </a:xfrm>
        </p:spPr>
        <p:txBody>
          <a:bodyPr/>
          <a:lstStyle/>
          <a:p>
            <a:r>
              <a:rPr lang="en-GB" dirty="0"/>
              <a:t>Next steps</a:t>
            </a:r>
          </a:p>
        </p:txBody>
      </p:sp>
      <p:sp>
        <p:nvSpPr>
          <p:cNvPr id="3" name="Content Placeholder 2">
            <a:extLst>
              <a:ext uri="{FF2B5EF4-FFF2-40B4-BE49-F238E27FC236}">
                <a16:creationId xmlns:a16="http://schemas.microsoft.com/office/drawing/2014/main" id="{02EFC73F-3219-4719-A68C-7A32F7E7E406}"/>
              </a:ext>
            </a:extLst>
          </p:cNvPr>
          <p:cNvSpPr>
            <a:spLocks noGrp="1"/>
          </p:cNvSpPr>
          <p:nvPr>
            <p:ph idx="1"/>
          </p:nvPr>
        </p:nvSpPr>
        <p:spPr>
          <a:xfrm>
            <a:off x="585346" y="1929605"/>
            <a:ext cx="7760988" cy="4392472"/>
          </a:xfrm>
        </p:spPr>
        <p:txBody>
          <a:bodyPr>
            <a:normAutofit/>
          </a:bodyPr>
          <a:lstStyle/>
          <a:p>
            <a:r>
              <a:rPr lang="en-GB" dirty="0"/>
              <a:t>Feedback on this course – what one thing are you going to take away?</a:t>
            </a:r>
          </a:p>
          <a:p>
            <a:r>
              <a:rPr lang="en-GB" dirty="0"/>
              <a:t>Complete action plan – what will you do next after this course?</a:t>
            </a:r>
          </a:p>
          <a:p>
            <a:r>
              <a:rPr lang="en-GB" dirty="0"/>
              <a:t>Other courses:</a:t>
            </a:r>
          </a:p>
          <a:p>
            <a:pPr lvl="1"/>
            <a:r>
              <a:rPr lang="en-GB" dirty="0"/>
              <a:t>Allyship</a:t>
            </a:r>
          </a:p>
          <a:p>
            <a:pPr lvl="1"/>
            <a:r>
              <a:rPr lang="en-GB" dirty="0"/>
              <a:t>LGBT+ 101</a:t>
            </a:r>
          </a:p>
          <a:p>
            <a:r>
              <a:rPr lang="en-GB"/>
              <a:t>Talk </a:t>
            </a:r>
            <a:r>
              <a:rPr lang="en-GB" dirty="0"/>
              <a:t>to your organiser</a:t>
            </a:r>
          </a:p>
          <a:p>
            <a:pPr lvl="1"/>
            <a:endParaRPr lang="en-GB" dirty="0"/>
          </a:p>
        </p:txBody>
      </p:sp>
    </p:spTree>
    <p:extLst>
      <p:ext uri="{BB962C8B-B14F-4D97-AF65-F5344CB8AC3E}">
        <p14:creationId xmlns:p14="http://schemas.microsoft.com/office/powerpoint/2010/main" val="7017114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E449C3-0113-4476-A52E-8E7A78D527A7}"/>
              </a:ext>
            </a:extLst>
          </p:cNvPr>
          <p:cNvSpPr>
            <a:spLocks noGrp="1"/>
          </p:cNvSpPr>
          <p:nvPr>
            <p:ph type="title"/>
          </p:nvPr>
        </p:nvSpPr>
        <p:spPr>
          <a:xfrm>
            <a:off x="576476" y="317240"/>
            <a:ext cx="7760988" cy="1604865"/>
          </a:xfrm>
        </p:spPr>
        <p:txBody>
          <a:bodyPr/>
          <a:lstStyle/>
          <a:p>
            <a:r>
              <a:rPr lang="en-GB" dirty="0"/>
              <a:t>A note on language</a:t>
            </a:r>
          </a:p>
        </p:txBody>
      </p:sp>
      <p:sp>
        <p:nvSpPr>
          <p:cNvPr id="3" name="Content Placeholder 2">
            <a:extLst>
              <a:ext uri="{FF2B5EF4-FFF2-40B4-BE49-F238E27FC236}">
                <a16:creationId xmlns:a16="http://schemas.microsoft.com/office/drawing/2014/main" id="{51224FF5-2971-4CB8-9984-20F15F1CA58D}"/>
              </a:ext>
            </a:extLst>
          </p:cNvPr>
          <p:cNvSpPr>
            <a:spLocks noGrp="1"/>
          </p:cNvSpPr>
          <p:nvPr>
            <p:ph idx="1"/>
          </p:nvPr>
        </p:nvSpPr>
        <p:spPr>
          <a:xfrm>
            <a:off x="1463448" y="2576032"/>
            <a:ext cx="8429584" cy="2710739"/>
          </a:xfrm>
        </p:spPr>
        <p:txBody>
          <a:bodyPr>
            <a:normAutofit/>
          </a:bodyPr>
          <a:lstStyle/>
          <a:p>
            <a:r>
              <a:rPr lang="en-GB" dirty="0"/>
              <a:t>Sensitivity to language use is critical</a:t>
            </a:r>
          </a:p>
          <a:p>
            <a:r>
              <a:rPr lang="en-GB" dirty="0"/>
              <a:t>Think about inclusivity of language you use</a:t>
            </a:r>
          </a:p>
          <a:p>
            <a:r>
              <a:rPr lang="en-GB" dirty="0"/>
              <a:t>Be prepared to listen and learn…</a:t>
            </a:r>
          </a:p>
          <a:p>
            <a:r>
              <a:rPr lang="en-GB" dirty="0"/>
              <a:t>…but don’t let language be a barrier, ok to make mistakes</a:t>
            </a:r>
          </a:p>
          <a:p>
            <a:pPr marL="0" indent="0">
              <a:buNone/>
            </a:pPr>
            <a:endParaRPr lang="en-GB" dirty="0"/>
          </a:p>
        </p:txBody>
      </p:sp>
    </p:spTree>
    <p:extLst>
      <p:ext uri="{BB962C8B-B14F-4D97-AF65-F5344CB8AC3E}">
        <p14:creationId xmlns:p14="http://schemas.microsoft.com/office/powerpoint/2010/main" val="4258432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641AA3-4F0E-46D8-998E-7A2E9FB886C5}"/>
              </a:ext>
            </a:extLst>
          </p:cNvPr>
          <p:cNvSpPr>
            <a:spLocks noGrp="1"/>
          </p:cNvSpPr>
          <p:nvPr>
            <p:ph type="title"/>
          </p:nvPr>
        </p:nvSpPr>
        <p:spPr>
          <a:xfrm>
            <a:off x="1235493" y="722821"/>
            <a:ext cx="7760988" cy="728789"/>
          </a:xfrm>
        </p:spPr>
        <p:txBody>
          <a:bodyPr/>
          <a:lstStyle/>
          <a:p>
            <a:r>
              <a:rPr lang="en-GB" dirty="0"/>
              <a:t>Introductions</a:t>
            </a:r>
          </a:p>
        </p:txBody>
      </p:sp>
      <p:sp>
        <p:nvSpPr>
          <p:cNvPr id="3" name="Content Placeholder 2">
            <a:extLst>
              <a:ext uri="{FF2B5EF4-FFF2-40B4-BE49-F238E27FC236}">
                <a16:creationId xmlns:a16="http://schemas.microsoft.com/office/drawing/2014/main" id="{D2B94E43-A54B-4AC6-B661-91B002FF42EC}"/>
              </a:ext>
            </a:extLst>
          </p:cNvPr>
          <p:cNvSpPr>
            <a:spLocks noGrp="1"/>
          </p:cNvSpPr>
          <p:nvPr>
            <p:ph idx="1"/>
          </p:nvPr>
        </p:nvSpPr>
        <p:spPr>
          <a:xfrm>
            <a:off x="1144054" y="2088943"/>
            <a:ext cx="9435046" cy="3139136"/>
          </a:xfrm>
        </p:spPr>
        <p:txBody>
          <a:bodyPr/>
          <a:lstStyle/>
          <a:p>
            <a:r>
              <a:rPr lang="en-GB" dirty="0"/>
              <a:t>What is your name?</a:t>
            </a:r>
          </a:p>
          <a:p>
            <a:r>
              <a:rPr lang="en-GB" dirty="0"/>
              <a:t>Where you currently work?</a:t>
            </a:r>
          </a:p>
          <a:p>
            <a:r>
              <a:rPr lang="en-GB" dirty="0"/>
              <a:t>Do you have a rep role?</a:t>
            </a:r>
          </a:p>
          <a:p>
            <a:r>
              <a:rPr lang="en-GB" dirty="0"/>
              <a:t>Are there any EDI issues currently in your workplace?</a:t>
            </a:r>
          </a:p>
          <a:p>
            <a:r>
              <a:rPr lang="en-GB" dirty="0"/>
              <a:t>What do want to get out of the course?</a:t>
            </a:r>
          </a:p>
        </p:txBody>
      </p:sp>
    </p:spTree>
    <p:extLst>
      <p:ext uri="{BB962C8B-B14F-4D97-AF65-F5344CB8AC3E}">
        <p14:creationId xmlns:p14="http://schemas.microsoft.com/office/powerpoint/2010/main" val="781301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365DA1-51F6-4FA3-B25F-3C16478D6E03}"/>
              </a:ext>
            </a:extLst>
          </p:cNvPr>
          <p:cNvSpPr>
            <a:spLocks noGrp="1"/>
          </p:cNvSpPr>
          <p:nvPr>
            <p:ph type="ctrTitle"/>
          </p:nvPr>
        </p:nvSpPr>
        <p:spPr>
          <a:xfrm>
            <a:off x="1272317" y="2033929"/>
            <a:ext cx="7463608" cy="2064469"/>
          </a:xfrm>
        </p:spPr>
        <p:txBody>
          <a:bodyPr/>
          <a:lstStyle/>
          <a:p>
            <a:pPr algn="ctr"/>
            <a:r>
              <a:rPr lang="en-GB" dirty="0"/>
              <a:t>Part 1: Workplace issues</a:t>
            </a:r>
          </a:p>
        </p:txBody>
      </p:sp>
    </p:spTree>
    <p:extLst>
      <p:ext uri="{BB962C8B-B14F-4D97-AF65-F5344CB8AC3E}">
        <p14:creationId xmlns:p14="http://schemas.microsoft.com/office/powerpoint/2010/main" val="7166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4984-14F2-4D23-80F2-248FE4D5EC92}"/>
              </a:ext>
            </a:extLst>
          </p:cNvPr>
          <p:cNvSpPr>
            <a:spLocks noGrp="1"/>
          </p:cNvSpPr>
          <p:nvPr>
            <p:ph type="title"/>
          </p:nvPr>
        </p:nvSpPr>
        <p:spPr>
          <a:xfrm>
            <a:off x="194721" y="431091"/>
            <a:ext cx="6768053" cy="833840"/>
          </a:xfrm>
        </p:spPr>
        <p:txBody>
          <a:bodyPr>
            <a:normAutofit fontScale="90000"/>
          </a:bodyPr>
          <a:lstStyle/>
          <a:p>
            <a:pPr algn="ctr"/>
            <a:r>
              <a:rPr lang="en-GB" dirty="0"/>
              <a:t>Recruitment and progression</a:t>
            </a:r>
          </a:p>
        </p:txBody>
      </p:sp>
      <p:graphicFrame>
        <p:nvGraphicFramePr>
          <p:cNvPr id="7" name="Chart 6">
            <a:extLst>
              <a:ext uri="{FF2B5EF4-FFF2-40B4-BE49-F238E27FC236}">
                <a16:creationId xmlns:a16="http://schemas.microsoft.com/office/drawing/2014/main" id="{BDD7D05B-6F86-415F-8258-D31A0E3B9A99}"/>
              </a:ext>
            </a:extLst>
          </p:cNvPr>
          <p:cNvGraphicFramePr>
            <a:graphicFrameLocks/>
          </p:cNvGraphicFramePr>
          <p:nvPr>
            <p:extLst>
              <p:ext uri="{D42A27DB-BD31-4B8C-83A1-F6EECF244321}">
                <p14:modId xmlns:p14="http://schemas.microsoft.com/office/powerpoint/2010/main" val="120170993"/>
              </p:ext>
            </p:extLst>
          </p:nvPr>
        </p:nvGraphicFramePr>
        <p:xfrm>
          <a:off x="219618" y="1693594"/>
          <a:ext cx="5129350" cy="4201068"/>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D31E3B68-E5DA-49A6-8FF1-37AC8C701176}"/>
              </a:ext>
            </a:extLst>
          </p:cNvPr>
          <p:cNvSpPr txBox="1"/>
          <p:nvPr/>
        </p:nvSpPr>
        <p:spPr>
          <a:xfrm>
            <a:off x="678996" y="5823900"/>
            <a:ext cx="5129349" cy="461665"/>
          </a:xfrm>
          <a:prstGeom prst="rect">
            <a:avLst/>
          </a:prstGeom>
          <a:noFill/>
        </p:spPr>
        <p:txBody>
          <a:bodyPr wrap="square" rtlCol="0">
            <a:spAutoFit/>
          </a:bodyPr>
          <a:lstStyle/>
          <a:p>
            <a:r>
              <a:rPr lang="en-GB" sz="1200" dirty="0">
                <a:solidFill>
                  <a:schemeClr val="tx1">
                    <a:lumMod val="75000"/>
                    <a:lumOff val="25000"/>
                  </a:schemeClr>
                </a:solidFill>
              </a:rPr>
              <a:t>Centre for Social Investigation (2019) </a:t>
            </a:r>
            <a:r>
              <a:rPr lang="en-GB" sz="1200" i="1" dirty="0">
                <a:solidFill>
                  <a:schemeClr val="tx1">
                    <a:lumMod val="75000"/>
                    <a:lumOff val="25000"/>
                  </a:schemeClr>
                </a:solidFill>
              </a:rPr>
              <a:t>Are employers in Britain discriminating against ethnic minorities? </a:t>
            </a:r>
          </a:p>
        </p:txBody>
      </p:sp>
      <p:pic>
        <p:nvPicPr>
          <p:cNvPr id="12" name="Picture 11" descr="A picture containing text, sign&#10;&#10;Description automatically generated">
            <a:extLst>
              <a:ext uri="{FF2B5EF4-FFF2-40B4-BE49-F238E27FC236}">
                <a16:creationId xmlns:a16="http://schemas.microsoft.com/office/drawing/2014/main" id="{7432560E-4F7A-4FD7-95F6-F08BA42587B8}"/>
              </a:ext>
            </a:extLst>
          </p:cNvPr>
          <p:cNvPicPr>
            <a:picLocks noChangeAspect="1"/>
          </p:cNvPicPr>
          <p:nvPr/>
        </p:nvPicPr>
        <p:blipFill>
          <a:blip r:embed="rId4"/>
          <a:stretch>
            <a:fillRect/>
          </a:stretch>
        </p:blipFill>
        <p:spPr>
          <a:xfrm>
            <a:off x="9983201" y="233535"/>
            <a:ext cx="1830878" cy="916988"/>
          </a:xfrm>
          <a:prstGeom prst="rect">
            <a:avLst/>
          </a:prstGeom>
        </p:spPr>
      </p:pic>
      <p:pic>
        <p:nvPicPr>
          <p:cNvPr id="4" name="Picture 3" descr="A picture containing logo&#10;&#10;Description automatically generated">
            <a:extLst>
              <a:ext uri="{FF2B5EF4-FFF2-40B4-BE49-F238E27FC236}">
                <a16:creationId xmlns:a16="http://schemas.microsoft.com/office/drawing/2014/main" id="{BC064E40-7932-4987-8D7C-DA68F2AD65DA}"/>
              </a:ext>
            </a:extLst>
          </p:cNvPr>
          <p:cNvPicPr>
            <a:picLocks noChangeAspect="1"/>
          </p:cNvPicPr>
          <p:nvPr/>
        </p:nvPicPr>
        <p:blipFill>
          <a:blip r:embed="rId5"/>
          <a:stretch>
            <a:fillRect/>
          </a:stretch>
        </p:blipFill>
        <p:spPr>
          <a:xfrm>
            <a:off x="7837713" y="117187"/>
            <a:ext cx="2145487" cy="1074559"/>
          </a:xfrm>
          <a:prstGeom prst="rect">
            <a:avLst/>
          </a:prstGeom>
        </p:spPr>
      </p:pic>
      <p:graphicFrame>
        <p:nvGraphicFramePr>
          <p:cNvPr id="10" name="Chart 9">
            <a:extLst>
              <a:ext uri="{FF2B5EF4-FFF2-40B4-BE49-F238E27FC236}">
                <a16:creationId xmlns:a16="http://schemas.microsoft.com/office/drawing/2014/main" id="{1E1485C2-3C38-45F1-B4C0-5900344144AC}"/>
              </a:ext>
            </a:extLst>
          </p:cNvPr>
          <p:cNvGraphicFramePr>
            <a:graphicFrameLocks/>
          </p:cNvGraphicFramePr>
          <p:nvPr>
            <p:extLst>
              <p:ext uri="{D42A27DB-BD31-4B8C-83A1-F6EECF244321}">
                <p14:modId xmlns:p14="http://schemas.microsoft.com/office/powerpoint/2010/main" val="768343669"/>
              </p:ext>
            </p:extLst>
          </p:nvPr>
        </p:nvGraphicFramePr>
        <p:xfrm>
          <a:off x="6267723" y="1533524"/>
          <a:ext cx="5491297" cy="4521209"/>
        </p:xfrm>
        <a:graphic>
          <a:graphicData uri="http://schemas.openxmlformats.org/drawingml/2006/chart">
            <c:chart xmlns:c="http://schemas.openxmlformats.org/drawingml/2006/chart" xmlns:r="http://schemas.openxmlformats.org/officeDocument/2006/relationships" r:id="rId6"/>
          </a:graphicData>
        </a:graphic>
      </p:graphicFrame>
      <p:cxnSp>
        <p:nvCxnSpPr>
          <p:cNvPr id="6" name="Straight Connector 5">
            <a:extLst>
              <a:ext uri="{FF2B5EF4-FFF2-40B4-BE49-F238E27FC236}">
                <a16:creationId xmlns:a16="http://schemas.microsoft.com/office/drawing/2014/main" id="{7000841E-0E7A-46F0-BDBB-55BE044D69D6}"/>
              </a:ext>
            </a:extLst>
          </p:cNvPr>
          <p:cNvCxnSpPr/>
          <p:nvPr/>
        </p:nvCxnSpPr>
        <p:spPr>
          <a:xfrm>
            <a:off x="6019800" y="1638300"/>
            <a:ext cx="0" cy="419100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6314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174984-14F2-4D23-80F2-248FE4D5EC92}"/>
              </a:ext>
            </a:extLst>
          </p:cNvPr>
          <p:cNvSpPr>
            <a:spLocks noGrp="1"/>
          </p:cNvSpPr>
          <p:nvPr>
            <p:ph type="title"/>
          </p:nvPr>
        </p:nvSpPr>
        <p:spPr>
          <a:xfrm>
            <a:off x="-781987" y="-134085"/>
            <a:ext cx="8411151" cy="1350423"/>
          </a:xfrm>
        </p:spPr>
        <p:txBody>
          <a:bodyPr>
            <a:normAutofit/>
          </a:bodyPr>
          <a:lstStyle/>
          <a:p>
            <a:pPr algn="ctr"/>
            <a:r>
              <a:rPr lang="en-GB" dirty="0"/>
              <a:t>Bullying and harassment</a:t>
            </a:r>
          </a:p>
        </p:txBody>
      </p:sp>
      <p:pic>
        <p:nvPicPr>
          <p:cNvPr id="12" name="Picture 11" descr="A picture containing text, sign&#10;&#10;Description automatically generated">
            <a:extLst>
              <a:ext uri="{FF2B5EF4-FFF2-40B4-BE49-F238E27FC236}">
                <a16:creationId xmlns:a16="http://schemas.microsoft.com/office/drawing/2014/main" id="{7432560E-4F7A-4FD7-95F6-F08BA42587B8}"/>
              </a:ext>
            </a:extLst>
          </p:cNvPr>
          <p:cNvPicPr>
            <a:picLocks noChangeAspect="1"/>
          </p:cNvPicPr>
          <p:nvPr/>
        </p:nvPicPr>
        <p:blipFill>
          <a:blip r:embed="rId3"/>
          <a:stretch>
            <a:fillRect/>
          </a:stretch>
        </p:blipFill>
        <p:spPr>
          <a:xfrm>
            <a:off x="10380131" y="233535"/>
            <a:ext cx="1433948" cy="718187"/>
          </a:xfrm>
          <a:prstGeom prst="rect">
            <a:avLst/>
          </a:prstGeom>
        </p:spPr>
      </p:pic>
      <p:graphicFrame>
        <p:nvGraphicFramePr>
          <p:cNvPr id="10" name="Chart 9">
            <a:extLst>
              <a:ext uri="{FF2B5EF4-FFF2-40B4-BE49-F238E27FC236}">
                <a16:creationId xmlns:a16="http://schemas.microsoft.com/office/drawing/2014/main" id="{E8D4F22D-AD62-4EE4-AC6F-5ADF9BC9200E}"/>
              </a:ext>
            </a:extLst>
          </p:cNvPr>
          <p:cNvGraphicFramePr>
            <a:graphicFrameLocks/>
          </p:cNvGraphicFramePr>
          <p:nvPr>
            <p:extLst>
              <p:ext uri="{D42A27DB-BD31-4B8C-83A1-F6EECF244321}">
                <p14:modId xmlns:p14="http://schemas.microsoft.com/office/powerpoint/2010/main" val="1582977698"/>
              </p:ext>
            </p:extLst>
          </p:nvPr>
        </p:nvGraphicFramePr>
        <p:xfrm>
          <a:off x="772834" y="1319541"/>
          <a:ext cx="4873840" cy="4709720"/>
        </p:xfrm>
        <a:graphic>
          <a:graphicData uri="http://schemas.openxmlformats.org/drawingml/2006/chart">
            <c:chart xmlns:c="http://schemas.openxmlformats.org/drawingml/2006/chart" xmlns:r="http://schemas.openxmlformats.org/officeDocument/2006/relationships" r:id="rId4"/>
          </a:graphicData>
        </a:graphic>
      </p:graphicFrame>
      <p:pic>
        <p:nvPicPr>
          <p:cNvPr id="4" name="Picture 3">
            <a:extLst>
              <a:ext uri="{FF2B5EF4-FFF2-40B4-BE49-F238E27FC236}">
                <a16:creationId xmlns:a16="http://schemas.microsoft.com/office/drawing/2014/main" id="{293C69BD-1E3F-4E46-AF1A-B9F0A58EE747}"/>
              </a:ext>
            </a:extLst>
          </p:cNvPr>
          <p:cNvPicPr>
            <a:picLocks noChangeAspect="1"/>
          </p:cNvPicPr>
          <p:nvPr/>
        </p:nvPicPr>
        <p:blipFill>
          <a:blip r:embed="rId5"/>
          <a:stretch>
            <a:fillRect/>
          </a:stretch>
        </p:blipFill>
        <p:spPr>
          <a:xfrm>
            <a:off x="8546153" y="82633"/>
            <a:ext cx="1833978" cy="916989"/>
          </a:xfrm>
          <a:prstGeom prst="rect">
            <a:avLst/>
          </a:prstGeom>
        </p:spPr>
      </p:pic>
      <p:pic>
        <p:nvPicPr>
          <p:cNvPr id="6" name="Content Placeholder 5">
            <a:extLst>
              <a:ext uri="{FF2B5EF4-FFF2-40B4-BE49-F238E27FC236}">
                <a16:creationId xmlns:a16="http://schemas.microsoft.com/office/drawing/2014/main" id="{3E777796-5B01-4735-A92D-72CE1E993A7F}"/>
              </a:ext>
            </a:extLst>
          </p:cNvPr>
          <p:cNvPicPr>
            <a:picLocks noChangeAspect="1"/>
          </p:cNvPicPr>
          <p:nvPr/>
        </p:nvPicPr>
        <p:blipFill rotWithShape="1">
          <a:blip r:embed="rId6"/>
          <a:srcRect r="5684"/>
          <a:stretch/>
        </p:blipFill>
        <p:spPr>
          <a:xfrm>
            <a:off x="6240527" y="1657349"/>
            <a:ext cx="5713348" cy="3821229"/>
          </a:xfrm>
          <a:prstGeom prst="rect">
            <a:avLst/>
          </a:prstGeom>
        </p:spPr>
      </p:pic>
      <p:sp>
        <p:nvSpPr>
          <p:cNvPr id="7" name="TextBox 6">
            <a:extLst>
              <a:ext uri="{FF2B5EF4-FFF2-40B4-BE49-F238E27FC236}">
                <a16:creationId xmlns:a16="http://schemas.microsoft.com/office/drawing/2014/main" id="{C54B504E-E3A8-487D-B33D-9820DADD0DF2}"/>
              </a:ext>
            </a:extLst>
          </p:cNvPr>
          <p:cNvSpPr txBox="1"/>
          <p:nvPr/>
        </p:nvSpPr>
        <p:spPr>
          <a:xfrm>
            <a:off x="6545327" y="5567596"/>
            <a:ext cx="5268752" cy="461665"/>
          </a:xfrm>
          <a:prstGeom prst="rect">
            <a:avLst/>
          </a:prstGeom>
          <a:noFill/>
        </p:spPr>
        <p:txBody>
          <a:bodyPr wrap="square" rtlCol="0">
            <a:spAutoFit/>
          </a:bodyPr>
          <a:lstStyle/>
          <a:p>
            <a:pPr algn="ctr"/>
            <a:r>
              <a:rPr lang="en-GB" sz="1200" dirty="0">
                <a:solidFill>
                  <a:schemeClr val="tx1">
                    <a:lumMod val="75000"/>
                    <a:lumOff val="25000"/>
                  </a:schemeClr>
                </a:solidFill>
              </a:rPr>
              <a:t>Experiences of sexual harassment, Prospect Workplace Behaviours survey (2018)</a:t>
            </a:r>
          </a:p>
        </p:txBody>
      </p:sp>
      <p:cxnSp>
        <p:nvCxnSpPr>
          <p:cNvPr id="5" name="Straight Connector 4">
            <a:extLst>
              <a:ext uri="{FF2B5EF4-FFF2-40B4-BE49-F238E27FC236}">
                <a16:creationId xmlns:a16="http://schemas.microsoft.com/office/drawing/2014/main" id="{8AEFD965-EC82-4D1C-B644-43052B8E2538}"/>
              </a:ext>
            </a:extLst>
          </p:cNvPr>
          <p:cNvCxnSpPr/>
          <p:nvPr/>
        </p:nvCxnSpPr>
        <p:spPr>
          <a:xfrm>
            <a:off x="5800725" y="1657349"/>
            <a:ext cx="0" cy="4219576"/>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0539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4F5CCA-8CD7-4E9A-ACD8-5A50730F0A05}"/>
              </a:ext>
            </a:extLst>
          </p:cNvPr>
          <p:cNvSpPr>
            <a:spLocks noGrp="1"/>
          </p:cNvSpPr>
          <p:nvPr>
            <p:ph type="title"/>
          </p:nvPr>
        </p:nvSpPr>
        <p:spPr>
          <a:xfrm>
            <a:off x="834494" y="381625"/>
            <a:ext cx="6881300" cy="872883"/>
          </a:xfrm>
        </p:spPr>
        <p:txBody>
          <a:bodyPr>
            <a:normAutofit/>
          </a:bodyPr>
          <a:lstStyle/>
          <a:p>
            <a:r>
              <a:rPr lang="en-GB" dirty="0"/>
              <a:t>Pay</a:t>
            </a:r>
          </a:p>
        </p:txBody>
      </p:sp>
      <p:sp>
        <p:nvSpPr>
          <p:cNvPr id="3" name="Content Placeholder 2">
            <a:extLst>
              <a:ext uri="{FF2B5EF4-FFF2-40B4-BE49-F238E27FC236}">
                <a16:creationId xmlns:a16="http://schemas.microsoft.com/office/drawing/2014/main" id="{07053C02-6DAD-43E4-BD32-1F87AAF66816}"/>
              </a:ext>
            </a:extLst>
          </p:cNvPr>
          <p:cNvSpPr>
            <a:spLocks noGrp="1"/>
          </p:cNvSpPr>
          <p:nvPr>
            <p:ph idx="1"/>
          </p:nvPr>
        </p:nvSpPr>
        <p:spPr>
          <a:xfrm>
            <a:off x="76488" y="6445476"/>
            <a:ext cx="7760988" cy="490731"/>
          </a:xfrm>
        </p:spPr>
        <p:txBody>
          <a:bodyPr>
            <a:normAutofit fontScale="85000" lnSpcReduction="10000"/>
          </a:bodyPr>
          <a:lstStyle/>
          <a:p>
            <a:pPr>
              <a:lnSpc>
                <a:spcPct val="110000"/>
              </a:lnSpc>
              <a:spcBef>
                <a:spcPts val="0"/>
              </a:spcBef>
            </a:pPr>
            <a:r>
              <a:rPr lang="en-GB" sz="1400" dirty="0"/>
              <a:t>‘Adjusted’ = pay gap after accounting for differences in characteristics like age, location, occupation etc. </a:t>
            </a:r>
          </a:p>
          <a:p>
            <a:pPr>
              <a:lnSpc>
                <a:spcPct val="110000"/>
              </a:lnSpc>
              <a:spcBef>
                <a:spcPts val="0"/>
              </a:spcBef>
            </a:pPr>
            <a:r>
              <a:rPr lang="en-GB" sz="1400" dirty="0"/>
              <a:t>Positive gap = white workers earn more; negative gap = ethnic minority workers earn more</a:t>
            </a:r>
          </a:p>
        </p:txBody>
      </p:sp>
      <p:graphicFrame>
        <p:nvGraphicFramePr>
          <p:cNvPr id="4" name="Chart 3">
            <a:extLst>
              <a:ext uri="{FF2B5EF4-FFF2-40B4-BE49-F238E27FC236}">
                <a16:creationId xmlns:a16="http://schemas.microsoft.com/office/drawing/2014/main" id="{0E0B7E92-0D3E-43A7-9770-BDDCE6F25069}"/>
              </a:ext>
            </a:extLst>
          </p:cNvPr>
          <p:cNvGraphicFramePr>
            <a:graphicFrameLocks/>
          </p:cNvGraphicFramePr>
          <p:nvPr>
            <p:extLst>
              <p:ext uri="{D42A27DB-BD31-4B8C-83A1-F6EECF244321}">
                <p14:modId xmlns:p14="http://schemas.microsoft.com/office/powerpoint/2010/main" val="3052363258"/>
              </p:ext>
            </p:extLst>
          </p:nvPr>
        </p:nvGraphicFramePr>
        <p:xfrm>
          <a:off x="191587" y="1455938"/>
          <a:ext cx="6881300" cy="47881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4855351"/>
      </p:ext>
    </p:extLst>
  </p:cSld>
  <p:clrMapOvr>
    <a:masterClrMapping/>
  </p:clrMapOvr>
</p:sld>
</file>

<file path=ppt/theme/theme1.xml><?xml version="1.0" encoding="utf-8"?>
<a:theme xmlns:a="http://schemas.openxmlformats.org/drawingml/2006/main" name="Prospect-PPT-2019">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PPT-2019" id="{5FA888B5-2446-A74F-9193-EB4C4ED29CF5}" vid="{AA30CE0A-CFA3-4C4B-BFF3-D41AEF84E4D7}"/>
    </a:ext>
  </a:extLst>
</a:theme>
</file>

<file path=ppt/theme/theme2.xml><?xml version="1.0" encoding="utf-8"?>
<a:theme xmlns:a="http://schemas.openxmlformats.org/drawingml/2006/main" name="Prospect-BECTU">
  <a:themeElements>
    <a:clrScheme name="Prospect-Bectu">
      <a:dk1>
        <a:srgbClr val="000000"/>
      </a:dk1>
      <a:lt1>
        <a:srgbClr val="FFFFFF"/>
      </a:lt1>
      <a:dk2>
        <a:srgbClr val="000000"/>
      </a:dk2>
      <a:lt2>
        <a:srgbClr val="EBEBEB"/>
      </a:lt2>
      <a:accent1>
        <a:srgbClr val="D20071"/>
      </a:accent1>
      <a:accent2>
        <a:srgbClr val="F1861C"/>
      </a:accent2>
      <a:accent3>
        <a:srgbClr val="FFCD00"/>
      </a:accent3>
      <a:accent4>
        <a:srgbClr val="078375"/>
      </a:accent4>
      <a:accent5>
        <a:srgbClr val="009D66"/>
      </a:accent5>
      <a:accent6>
        <a:srgbClr val="F299C1"/>
      </a:accent6>
      <a:hlink>
        <a:srgbClr val="D20071"/>
      </a:hlink>
      <a:folHlink>
        <a:srgbClr val="D2007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Prospect-BECTU" id="{33AC33A1-ABDD-4116-BBE2-16AEB4C0FC47}" vid="{FA1BE64F-045E-4BBB-9AD3-986D48E34E3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947CE934D5F244F85E6924BDABE2F80" ma:contentTypeVersion="10" ma:contentTypeDescription="Create a new document." ma:contentTypeScope="" ma:versionID="f1fa09037a22367b3237ddfffad6181d">
  <xsd:schema xmlns:xsd="http://www.w3.org/2001/XMLSchema" xmlns:xs="http://www.w3.org/2001/XMLSchema" xmlns:p="http://schemas.microsoft.com/office/2006/metadata/properties" xmlns:ns3="33d817b9-1001-4def-b381-aa17001c551c" targetNamespace="http://schemas.microsoft.com/office/2006/metadata/properties" ma:root="true" ma:fieldsID="c00bbe39e0d002a5f28eac545fe93927" ns3:_="">
    <xsd:import namespace="33d817b9-1001-4def-b381-aa17001c551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LengthInSeconds"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3d817b9-1001-4def-b381-aa17001c55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Length (seconds)"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0CDF5A1-E966-42E2-A66C-711524DA8090}">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33d817b9-1001-4def-b381-aa17001c551c"/>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D4E8E651-9443-4547-B66F-03D1A3331C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3d817b9-1001-4def-b381-aa17001c55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20C8521C-DC82-4C90-BF07-9021AF943AA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9461</TotalTime>
  <Words>4238</Words>
  <Application>Microsoft Office PowerPoint</Application>
  <PresentationFormat>Widescreen</PresentationFormat>
  <Paragraphs>391</Paragraphs>
  <Slides>37</Slides>
  <Notes>36</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37</vt:i4>
      </vt:variant>
    </vt:vector>
  </HeadingPairs>
  <TitlesOfParts>
    <vt:vector size="51" baseType="lpstr">
      <vt:lpstr>Arial</vt:lpstr>
      <vt:lpstr>Calibri</vt:lpstr>
      <vt:lpstr>circe</vt:lpstr>
      <vt:lpstr>ObjektivMk2_W</vt:lpstr>
      <vt:lpstr>Open Sans</vt:lpstr>
      <vt:lpstr>Symbol</vt:lpstr>
      <vt:lpstr>Tahoma</vt:lpstr>
      <vt:lpstr>Trebuchet MS</vt:lpstr>
      <vt:lpstr>verdana</vt:lpstr>
      <vt:lpstr>verdana</vt:lpstr>
      <vt:lpstr>Wingdings 2</vt:lpstr>
      <vt:lpstr>Wingdings 3</vt:lpstr>
      <vt:lpstr>Prospect-PPT-2019</vt:lpstr>
      <vt:lpstr>Prospect-BECTU</vt:lpstr>
      <vt:lpstr> Introduction to Equality, Diversity &amp; Inclusion (EDI) in the Workplace </vt:lpstr>
      <vt:lpstr>Overview of session</vt:lpstr>
      <vt:lpstr>Learning outcomes</vt:lpstr>
      <vt:lpstr>A note on language</vt:lpstr>
      <vt:lpstr>Introductions</vt:lpstr>
      <vt:lpstr>Part 1: Workplace issues</vt:lpstr>
      <vt:lpstr>Recruitment and progression</vt:lpstr>
      <vt:lpstr>Bullying and harassment</vt:lpstr>
      <vt:lpstr>Pay</vt:lpstr>
      <vt:lpstr>PowerPoint Presentation</vt:lpstr>
      <vt:lpstr>Part 2: Equality Law</vt:lpstr>
      <vt:lpstr>Equality Act 2010</vt:lpstr>
      <vt:lpstr>Equality Act 2010</vt:lpstr>
      <vt:lpstr>Prohibited Conduct</vt:lpstr>
      <vt:lpstr>Direct Discrimination</vt:lpstr>
      <vt:lpstr>Indirect Discrimination</vt:lpstr>
      <vt:lpstr>Harassment</vt:lpstr>
      <vt:lpstr>Victimisation</vt:lpstr>
      <vt:lpstr>Activity – what would you argue here? </vt:lpstr>
      <vt:lpstr>Disability Discrimination</vt:lpstr>
      <vt:lpstr>Types of disability discrimination</vt:lpstr>
      <vt:lpstr>Reasonable adjustments</vt:lpstr>
      <vt:lpstr>Activity </vt:lpstr>
      <vt:lpstr>Discrimination arising from a disability</vt:lpstr>
      <vt:lpstr>Discrimination in pay</vt:lpstr>
      <vt:lpstr>Public Sector Equality Duty</vt:lpstr>
      <vt:lpstr>Quiz: test your understanding </vt:lpstr>
      <vt:lpstr>Break – </vt:lpstr>
      <vt:lpstr>Part 3: Taking action in your workplace</vt:lpstr>
      <vt:lpstr>PowerPoint Presentation</vt:lpstr>
      <vt:lpstr>Trade union members are key to addressing workplace EDI issues</vt:lpstr>
      <vt:lpstr>Discussion: your workplace</vt:lpstr>
      <vt:lpstr>Activity – what’s on your bargaining agenda?</vt:lpstr>
      <vt:lpstr>Challenges of EDI organising</vt:lpstr>
      <vt:lpstr>Where to begin?</vt:lpstr>
      <vt:lpstr>  What if your employer won’t act? </vt:lpstr>
      <vt:lpstr>Next steps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Nick Kardahji</dc:creator>
  <cp:lastModifiedBy>Kathryn Sharratt</cp:lastModifiedBy>
  <cp:revision>226</cp:revision>
  <cp:lastPrinted>2022-09-06T10:24:40Z</cp:lastPrinted>
  <dcterms:created xsi:type="dcterms:W3CDTF">2019-09-12T07:53:03Z</dcterms:created>
  <dcterms:modified xsi:type="dcterms:W3CDTF">2023-10-04T15:37:17Z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0x010100E947CE934D5F244F85E6924BDABE2F80</vt:lpwstr>
  </property>
  <property fmtid="{D5CDD505-2E9C-101B-9397-08002B2CF9AE}" pid="3" name="_AdHocReviewCycleID">
    <vt:i4>903175313</vt:i4>
  </property>
  <property fmtid="{D5CDD505-2E9C-101B-9397-08002B2CF9AE}" pid="4" name="_NewReviewCycle">
    <vt:lpwstr/>
  </property>
  <property fmtid="{D5CDD505-2E9C-101B-9397-08002B2CF9AE}" pid="5" name="_EmailSubject">
    <vt:lpwstr>EDI updated workbook</vt:lpwstr>
  </property>
  <property fmtid="{D5CDD505-2E9C-101B-9397-08002B2CF9AE}" pid="6" name="_AuthorEmail">
    <vt:lpwstr>mroberts@bectu.org.uk</vt:lpwstr>
  </property>
  <property fmtid="{D5CDD505-2E9C-101B-9397-08002B2CF9AE}" pid="7" name="_AuthorEmailDisplayName">
    <vt:lpwstr>Martin Roberts</vt:lpwstr>
  </property>
  <property fmtid="{D5CDD505-2E9C-101B-9397-08002B2CF9AE}" pid="8" name="_PreviousAdHocReviewCycleID">
    <vt:i4>1782904973</vt:i4>
  </property>
</Properties>
</file>