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Lst>
  <p:notesMasterIdLst>
    <p:notesMasterId r:id="rId15"/>
  </p:notesMasterIdLst>
  <p:sldIdLst>
    <p:sldId id="510" r:id="rId5"/>
    <p:sldId id="552" r:id="rId6"/>
    <p:sldId id="511" r:id="rId7"/>
    <p:sldId id="518" r:id="rId8"/>
    <p:sldId id="551" r:id="rId9"/>
    <p:sldId id="514" r:id="rId10"/>
    <p:sldId id="513" r:id="rId11"/>
    <p:sldId id="512" r:id="rId12"/>
    <p:sldId id="519" r:id="rId13"/>
    <p:sldId id="55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8F6329-E670-7646-8C53-C8632EBEE0DB}" v="15" dt="2026-04-13T12:23:51.7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804" autoAdjust="0"/>
  </p:normalViewPr>
  <p:slideViewPr>
    <p:cSldViewPr snapToGrid="0">
      <p:cViewPr>
        <p:scale>
          <a:sx n="48" d="100"/>
          <a:sy n="48" d="100"/>
        </p:scale>
        <p:origin x="1904" y="472"/>
      </p:cViewPr>
      <p:guideLst>
        <p:guide orient="horz" pos="2160"/>
        <p:guide pos="3840"/>
      </p:guideLst>
    </p:cSldViewPr>
  </p:slideViewPr>
  <p:notesTextViewPr>
    <p:cViewPr>
      <p:scale>
        <a:sx n="1" d="1"/>
        <a:sy n="1" d="1"/>
      </p:scale>
      <p:origin x="0" y="-76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5DE61-124E-0F40-8D2D-41EDA1E0CEE2}" type="datetimeFigureOut">
              <a:rPr lang="en-US" smtClean="0"/>
              <a:t>4/16/2026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rospect.org.uk/tutor-pr1-pr2/"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pPr marL="171450" indent="-171450">
              <a:buFont typeface="Arial" panose="020B0604020202020204" pitchFamily="34" charset="0"/>
              <a:buChar char="•"/>
            </a:pPr>
            <a:r>
              <a:rPr lang="en-US" baseline="0" dirty="0"/>
              <a:t>Introduce yourself including your pro nouns</a:t>
            </a:r>
          </a:p>
          <a:p>
            <a:pPr marL="171450" indent="-171450">
              <a:buFont typeface="Arial" panose="020B0604020202020204" pitchFamily="34" charset="0"/>
              <a:buChar char="•"/>
            </a:pPr>
            <a:r>
              <a:rPr lang="en-US" baseline="0" dirty="0"/>
              <a:t>Talk through some of the technology e.g. cameras on + mute when not speaking + use of virtual hands and use of chat </a:t>
            </a:r>
          </a:p>
          <a:p>
            <a:pPr marL="171450" indent="-171450">
              <a:buFont typeface="Arial" panose="020B0604020202020204" pitchFamily="34" charset="0"/>
              <a:buChar char="•"/>
            </a:pPr>
            <a:r>
              <a:rPr lang="en-US" baseline="0" dirty="0"/>
              <a:t>The reps joining instructions asked them to go to </a:t>
            </a:r>
            <a:r>
              <a:rPr lang="en-GB" baseline="0" dirty="0">
                <a:hlinkClick r:id="rId3"/>
              </a:rPr>
              <a:t>Tutor resources – Prospect | Prospect</a:t>
            </a:r>
            <a:r>
              <a:rPr lang="en-GB" baseline="0" dirty="0"/>
              <a:t>; download workbook and do some pre reading. Show them the webpage and open up the workbook and talk through various sections including Learning outcomes, course timetable, equality and diversity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mn-lt"/>
                <a:ea typeface="+mn-ea"/>
                <a:cs typeface="+mn-cs"/>
              </a:rPr>
              <a:t>Explain that this is an interactive course and reps are encouraged to discuss ideas, ask questions and participate in the sessions. We will have opportunity to talk to each other and share experiences from different workplaces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mn-lt"/>
                <a:ea typeface="+mn-ea"/>
                <a:cs typeface="+mn-cs"/>
              </a:rPr>
              <a:t>For some of the activities we will use interactive tools like </a:t>
            </a:r>
            <a:r>
              <a:rPr lang="en-GB" sz="1200" kern="1200" dirty="0" err="1">
                <a:solidFill>
                  <a:schemeClr val="dk1"/>
                </a:solidFill>
                <a:effectLst/>
                <a:latin typeface="+mn-lt"/>
                <a:ea typeface="+mn-ea"/>
                <a:cs typeface="+mn-cs"/>
              </a:rPr>
              <a:t>slido</a:t>
            </a:r>
            <a:r>
              <a:rPr lang="en-GB" sz="1200" kern="1200" dirty="0">
                <a:solidFill>
                  <a:schemeClr val="dk1"/>
                </a:solidFill>
                <a:effectLst/>
                <a:latin typeface="+mn-lt"/>
                <a:ea typeface="+mn-ea"/>
                <a:cs typeface="+mn-cs"/>
              </a:rPr>
              <a:t> or whiteboard or chat (whatever you are most confident in using).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Explain how the tutors feedback works.</a:t>
            </a:r>
            <a:br>
              <a:rPr lang="en-US" dirty="0"/>
            </a:b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a:t>
            </a:fld>
            <a:endParaRPr lang="en-US"/>
          </a:p>
        </p:txBody>
      </p:sp>
    </p:spTree>
    <p:extLst>
      <p:ext uri="{BB962C8B-B14F-4D97-AF65-F5344CB8AC3E}">
        <p14:creationId xmlns:p14="http://schemas.microsoft.com/office/powerpoint/2010/main" val="3701568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Set as homework. To complete statements on Page 14</a:t>
            </a:r>
            <a:r>
              <a:rPr lang="en-US" b="1" baseline="0">
                <a:latin typeface="Arial" charset="0"/>
                <a:ea typeface="Arial" charset="0"/>
                <a:cs typeface="Arial" charset="0"/>
              </a:rPr>
              <a:t> and watch video How Prospect works. This is just the first video in the collection (the reps don’t need to watch the others as they are for reps 2 training.)</a:t>
            </a:r>
          </a:p>
          <a:p>
            <a:endParaRPr lang="en-US" b="1">
              <a:latin typeface="Arial" charset="0"/>
              <a:ea typeface="Arial" charset="0"/>
              <a:cs typeface="Arial" charset="0"/>
            </a:endParaRP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A snapshot of what their branch is like and an understanding of the union structure</a:t>
            </a:r>
          </a:p>
          <a:p>
            <a:endParaRPr lang="en-US" b="1">
              <a:latin typeface="Arial" charset="0"/>
              <a:ea typeface="Arial" charset="0"/>
              <a:cs typeface="Arial" charset="0"/>
            </a:endParaRPr>
          </a:p>
          <a:p>
            <a:r>
              <a:rPr lang="en-GB" sz="1200" kern="1200">
                <a:solidFill>
                  <a:schemeClr val="tx1"/>
                </a:solidFill>
                <a:effectLst/>
                <a:latin typeface="+mn-lt"/>
                <a:ea typeface="+mn-ea"/>
                <a:cs typeface="+mn-cs"/>
              </a:rPr>
              <a:t>Follow up activity in session 2</a:t>
            </a:r>
          </a:p>
          <a:p>
            <a:r>
              <a:rPr lang="en-GB" sz="1200" kern="1200">
                <a:solidFill>
                  <a:schemeClr val="tx1"/>
                </a:solidFill>
                <a:effectLst/>
                <a:latin typeface="+mn-lt"/>
                <a:ea typeface="+mn-ea"/>
                <a:cs typeface="+mn-cs"/>
              </a:rPr>
              <a:t>Look at the following the questionnaire think about:</a:t>
            </a:r>
          </a:p>
          <a:p>
            <a:pPr lvl="0"/>
            <a:r>
              <a:rPr lang="en-GB" sz="1200" kern="1200">
                <a:solidFill>
                  <a:schemeClr val="tx1"/>
                </a:solidFill>
                <a:effectLst/>
                <a:latin typeface="+mn-lt"/>
                <a:ea typeface="+mn-ea"/>
                <a:cs typeface="+mn-cs"/>
              </a:rPr>
              <a:t>On a scale of 1-10, how well organised would you say your workplace is? </a:t>
            </a:r>
          </a:p>
          <a:p>
            <a:pPr lvl="0"/>
            <a:r>
              <a:rPr lang="en-GB" sz="1200" kern="1200">
                <a:solidFill>
                  <a:schemeClr val="tx1"/>
                </a:solidFill>
                <a:effectLst/>
                <a:latin typeface="+mn-lt"/>
                <a:ea typeface="+mn-ea"/>
                <a:cs typeface="+mn-cs"/>
              </a:rPr>
              <a:t>In what ways is your workplace organised?</a:t>
            </a:r>
          </a:p>
          <a:p>
            <a:pPr lvl="0"/>
            <a:r>
              <a:rPr lang="en-GB" sz="1200" kern="1200">
                <a:solidFill>
                  <a:schemeClr val="tx1"/>
                </a:solidFill>
                <a:effectLst/>
                <a:latin typeface="+mn-lt"/>
                <a:ea typeface="+mn-ea"/>
                <a:cs typeface="+mn-cs"/>
              </a:rPr>
              <a:t>What can be improved in the following areas:</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building membership</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communicating with members</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getting members active</a:t>
            </a:r>
          </a:p>
          <a:p>
            <a:endParaRPr lang="en-US" b="0"/>
          </a:p>
        </p:txBody>
      </p:sp>
      <p:sp>
        <p:nvSpPr>
          <p:cNvPr id="4" name="Slide Number Placeholder 3"/>
          <p:cNvSpPr>
            <a:spLocks noGrp="1"/>
          </p:cNvSpPr>
          <p:nvPr>
            <p:ph type="sldNum" sz="quarter" idx="10"/>
          </p:nvPr>
        </p:nvSpPr>
        <p:spPr/>
        <p:txBody>
          <a:bodyPr/>
          <a:lstStyle/>
          <a:p>
            <a:fld id="{5A3F4684-F84F-4E44-9D26-CB3898D7E83A}" type="slidenum">
              <a:rPr lang="en-US" smtClean="0"/>
              <a:t>10</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63DA9-1F9D-DDF7-0ABF-5C15521855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783B6B-2A1E-48FF-509E-03C26DF6A7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A2FA8B-7816-2B1C-B459-D4FDB306609C}"/>
              </a:ext>
            </a:extLst>
          </p:cNvPr>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a:t>This session is designed to find out what the reps think a trade union is and how it can help them.</a:t>
            </a:r>
          </a:p>
          <a:p>
            <a:pPr marL="171450" indent="-171450">
              <a:buFont typeface="Arial"/>
              <a:buChar char="•"/>
            </a:pPr>
            <a:r>
              <a:rPr lang="en-US"/>
              <a:t>In particular when a rep is asked “Why should I join?”</a:t>
            </a:r>
          </a:p>
          <a:p>
            <a:pPr marL="171450" indent="-171450">
              <a:buFont typeface="Arial"/>
              <a:buChar char="•"/>
            </a:pPr>
            <a:r>
              <a:rPr lang="en-US"/>
              <a:t>One of the things all reps find hard is recruiting. What should they say to persuade someone to join.</a:t>
            </a:r>
          </a:p>
          <a:p>
            <a:pPr marL="171450" indent="-171450">
              <a:buFont typeface="Arial"/>
              <a:buChar char="•"/>
            </a:pPr>
            <a:r>
              <a:rPr lang="en-US"/>
              <a:t>Ask the question,</a:t>
            </a:r>
            <a:r>
              <a:rPr lang="en-US" baseline="0"/>
              <a:t> then go the next slide</a:t>
            </a:r>
            <a:endParaRPr lang="en-US"/>
          </a:p>
        </p:txBody>
      </p:sp>
      <p:sp>
        <p:nvSpPr>
          <p:cNvPr id="4" name="Slide Number Placeholder 3">
            <a:extLst>
              <a:ext uri="{FF2B5EF4-FFF2-40B4-BE49-F238E27FC236}">
                <a16:creationId xmlns:a16="http://schemas.microsoft.com/office/drawing/2014/main" id="{C82FD879-D145-1D89-5FD6-F67A5574B783}"/>
              </a:ext>
            </a:extLst>
          </p:cNvPr>
          <p:cNvSpPr>
            <a:spLocks noGrp="1"/>
          </p:cNvSpPr>
          <p:nvPr>
            <p:ph type="sldNum" sz="quarter" idx="10"/>
          </p:nvPr>
        </p:nvSpPr>
        <p:spPr/>
        <p:txBody>
          <a:bodyPr/>
          <a:lstStyle/>
          <a:p>
            <a:fld id="{5A3F4684-F84F-4E44-9D26-CB3898D7E83A}" type="slidenum">
              <a:rPr lang="en-US" smtClean="0"/>
              <a:t>2</a:t>
            </a:fld>
            <a:endParaRPr lang="en-US"/>
          </a:p>
        </p:txBody>
      </p:sp>
    </p:spTree>
    <p:extLst>
      <p:ext uri="{BB962C8B-B14F-4D97-AF65-F5344CB8AC3E}">
        <p14:creationId xmlns:p14="http://schemas.microsoft.com/office/powerpoint/2010/main" val="3592630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 to be achieved: </a:t>
            </a:r>
          </a:p>
          <a:p>
            <a:endParaRPr lang="en-US" b="1">
              <a:latin typeface="Arial" charset="0"/>
              <a:cs typeface="Arial" charset="0"/>
            </a:endParaRPr>
          </a:p>
          <a:p>
            <a:r>
              <a:rPr lang="en-US"/>
              <a:t>This is the definition you would find in a dictionary. M</a:t>
            </a:r>
            <a:r>
              <a:rPr lang="en-US" baseline="0"/>
              <a:t>ost young workers have no idea what a union is and any view they do have is one that is out of date.</a:t>
            </a:r>
          </a:p>
          <a:p>
            <a:r>
              <a:rPr lang="en-US" baseline="0"/>
              <a:t>We need to be explain this is not so and why union’s </a:t>
            </a:r>
            <a:r>
              <a:rPr lang="en-US" baseline="0" err="1"/>
              <a:t>arestill</a:t>
            </a:r>
            <a:r>
              <a:rPr lang="en-US" baseline="0"/>
              <a:t> relevant. </a:t>
            </a:r>
          </a:p>
          <a:p>
            <a:endParaRPr lang="en-US"/>
          </a:p>
          <a:p>
            <a:pPr marL="171450" indent="-171450">
              <a:buFont typeface="Arial" charset="0"/>
              <a:buChar char="•"/>
            </a:pPr>
            <a:r>
              <a:rPr lang="en-US"/>
              <a:t>Ask why they are interested in being reps? The sort of answers we are looking for are: a safe</a:t>
            </a:r>
            <a:r>
              <a:rPr lang="en-US" baseline="0"/>
              <a:t> place to work, environmental issues and robust procedures that help members.</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a:t>
            </a:fld>
            <a:endParaRPr lang="en-US"/>
          </a:p>
        </p:txBody>
      </p:sp>
    </p:spTree>
    <p:extLst>
      <p:ext uri="{BB962C8B-B14F-4D97-AF65-F5344CB8AC3E}">
        <p14:creationId xmlns:p14="http://schemas.microsoft.com/office/powerpoint/2010/main" val="1588107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eaLnBrk="1" hangingPunct="1">
              <a:lnSpc>
                <a:spcPct val="100000"/>
              </a:lnSpc>
              <a:spcBef>
                <a:spcPts val="600"/>
              </a:spcBef>
              <a:buClr>
                <a:schemeClr val="tx2"/>
              </a:buClr>
              <a:buFont typeface="Wingdings" charset="2"/>
              <a:buNone/>
            </a:pPr>
            <a:r>
              <a:rPr lang="en-US" sz="1400" b="1">
                <a:latin typeface="Arial"/>
                <a:ea typeface="Arial" charset="0"/>
                <a:cs typeface="Arial"/>
              </a:rPr>
              <a:t>Outcome to be achieved: Learn</a:t>
            </a:r>
            <a:r>
              <a:rPr lang="en-US" sz="1400" b="1" baseline="0">
                <a:latin typeface="Arial"/>
                <a:ea typeface="Arial" charset="0"/>
                <a:cs typeface="Arial"/>
              </a:rPr>
              <a:t> what recognition is</a:t>
            </a:r>
            <a:r>
              <a:rPr lang="en-US" sz="1400" b="1">
                <a:latin typeface="Arial"/>
                <a:ea typeface="Arial" charset="0"/>
                <a:cs typeface="Arial"/>
              </a:rPr>
              <a:t>:</a:t>
            </a:r>
            <a:endParaRPr lang="en-US">
              <a:solidFill>
                <a:srgbClr val="44546A"/>
              </a:solidFill>
              <a:ea typeface="Calibri"/>
              <a:cs typeface="Calibri"/>
            </a:endParaRPr>
          </a:p>
          <a:p>
            <a:r>
              <a:rPr lang="en-US">
                <a:solidFill>
                  <a:srgbClr val="44546A"/>
                </a:solidFill>
              </a:rPr>
              <a:t>•</a:t>
            </a:r>
            <a:r>
              <a:rPr lang="en-US"/>
              <a:t>Voluntary process always the best</a:t>
            </a:r>
          </a:p>
          <a:p>
            <a:r>
              <a:rPr lang="en-US">
                <a:solidFill>
                  <a:srgbClr val="44546A"/>
                </a:solidFill>
              </a:rPr>
              <a:t>•</a:t>
            </a:r>
            <a:r>
              <a:rPr lang="en-US"/>
              <a:t>New process is in appendix (4) must have minimum 21 workers; between 2%-10% must already be in membership (yet to be decided).</a:t>
            </a:r>
          </a:p>
          <a:p>
            <a:r>
              <a:rPr lang="en-US" dirty="0">
                <a:solidFill>
                  <a:srgbClr val="44546A"/>
                </a:solidFill>
              </a:rPr>
              <a:t>•</a:t>
            </a:r>
            <a:r>
              <a:rPr lang="en-US" dirty="0"/>
              <a:t>In order to be </a:t>
            </a:r>
            <a:r>
              <a:rPr lang="en-US" dirty="0" err="1"/>
              <a:t>recognised</a:t>
            </a:r>
            <a:r>
              <a:rPr lang="en-US" dirty="0"/>
              <a:t> the union must achieve a vote in </a:t>
            </a:r>
            <a:r>
              <a:rPr lang="en-US" dirty="0" err="1"/>
              <a:t>favour</a:t>
            </a:r>
            <a:r>
              <a:rPr lang="en-US" dirty="0"/>
              <a:t> of recognition from a majority of those who vote</a:t>
            </a:r>
            <a:endParaRPr lang="en-US" dirty="0">
              <a:ea typeface="Calibri"/>
              <a:cs typeface="Calibri"/>
            </a:endParaRPr>
          </a:p>
          <a:p>
            <a:r>
              <a:rPr lang="en-US" dirty="0">
                <a:solidFill>
                  <a:srgbClr val="44546A"/>
                </a:solidFill>
              </a:rPr>
              <a:t>•</a:t>
            </a:r>
            <a:r>
              <a:rPr lang="en-US" dirty="0"/>
              <a:t>The legislation only provides statutory recognition in respect of bargaining over pay hours and holidays however still aim for coverage of many more terms and conditions, equality, pensions and learning. </a:t>
            </a:r>
            <a:endParaRPr lang="en-US" dirty="0">
              <a:ea typeface="Calibri"/>
              <a:cs typeface="Calibri"/>
            </a:endParaRPr>
          </a:p>
          <a:p>
            <a:pPr>
              <a:lnSpc>
                <a:spcPct val="100000"/>
              </a:lnSpc>
              <a:buFontTx/>
              <a:buNone/>
            </a:pPr>
            <a:endParaRPr lang="en-US" dirty="0">
              <a:ea typeface="Calibri"/>
              <a:cs typeface="Calibri"/>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4</a:t>
            </a:fld>
            <a:endParaRPr lang="en-US"/>
          </a:p>
        </p:txBody>
      </p:sp>
    </p:spTree>
    <p:extLst>
      <p:ext uri="{BB962C8B-B14F-4D97-AF65-F5344CB8AC3E}">
        <p14:creationId xmlns:p14="http://schemas.microsoft.com/office/powerpoint/2010/main" val="261100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eaLnBrk="1" hangingPunct="1">
              <a:lnSpc>
                <a:spcPct val="100000"/>
              </a:lnSpc>
              <a:spcBef>
                <a:spcPts val="600"/>
              </a:spcBef>
              <a:buClr>
                <a:schemeClr val="tx2"/>
              </a:buClr>
              <a:buFont typeface="Wingdings" charset="2"/>
              <a:buNone/>
            </a:pPr>
            <a:r>
              <a:rPr lang="en-US" sz="1400" b="1" dirty="0">
                <a:latin typeface="Arial" charset="0"/>
                <a:ea typeface="Arial" charset="0"/>
                <a:cs typeface="Arial" charset="0"/>
              </a:rPr>
              <a:t>Outcome to be achieved: Learn</a:t>
            </a:r>
            <a:r>
              <a:rPr lang="en-US" sz="1400" b="1" baseline="0" dirty="0">
                <a:latin typeface="Arial" charset="0"/>
                <a:ea typeface="Arial" charset="0"/>
                <a:cs typeface="Arial" charset="0"/>
              </a:rPr>
              <a:t> what recognition is:</a:t>
            </a:r>
          </a:p>
          <a:p>
            <a:pPr lvl="2" eaLnBrk="1" hangingPunct="1">
              <a:lnSpc>
                <a:spcPct val="100000"/>
              </a:lnSpc>
              <a:spcBef>
                <a:spcPts val="600"/>
              </a:spcBef>
              <a:buClr>
                <a:schemeClr val="tx2"/>
              </a:buClr>
              <a:buFont typeface="Wingdings" charset="2"/>
              <a:buNone/>
            </a:pPr>
            <a:endParaRPr lang="en-US" sz="1400" b="1" baseline="0" dirty="0">
              <a:latin typeface="Arial" charset="0"/>
              <a:ea typeface="Arial" charset="0"/>
              <a:cs typeface="Arial" charset="0"/>
            </a:endParaRPr>
          </a:p>
          <a:p>
            <a:pPr lvl="2" eaLnBrk="1" hangingPunct="1">
              <a:lnSpc>
                <a:spcPct val="100000"/>
              </a:lnSpc>
              <a:spcBef>
                <a:spcPts val="600"/>
              </a:spcBef>
              <a:buClr>
                <a:schemeClr val="tx2"/>
              </a:buClr>
              <a:buFont typeface="Wingdings" charset="2"/>
              <a:buNone/>
            </a:pPr>
            <a:r>
              <a:rPr lang="en-US" sz="1400" b="0" baseline="0" dirty="0">
                <a:latin typeface="Arial" charset="0"/>
                <a:ea typeface="Arial" charset="0"/>
                <a:cs typeface="Arial" charset="0"/>
              </a:rPr>
              <a:t>There is a model recognition agreement in the appendix</a:t>
            </a:r>
          </a:p>
          <a:p>
            <a:pPr lvl="2" eaLnBrk="1" hangingPunct="1">
              <a:lnSpc>
                <a:spcPct val="100000"/>
              </a:lnSpc>
              <a:spcBef>
                <a:spcPts val="600"/>
              </a:spcBef>
              <a:buClr>
                <a:schemeClr val="tx2"/>
              </a:buClr>
              <a:buFont typeface="Wingdings" charset="2"/>
              <a:buNone/>
            </a:pPr>
            <a:endParaRPr lang="en-US" sz="1400" b="1" baseline="0" dirty="0">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5</a:t>
            </a:fld>
            <a:endParaRPr lang="en-US"/>
          </a:p>
        </p:txBody>
      </p:sp>
    </p:spTree>
    <p:extLst>
      <p:ext uri="{BB962C8B-B14F-4D97-AF65-F5344CB8AC3E}">
        <p14:creationId xmlns:p14="http://schemas.microsoft.com/office/powerpoint/2010/main" val="3956436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Outcomes to be achieved: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Facts</a:t>
            </a:r>
            <a:r>
              <a:rPr lang="en-US" b="1" baseline="0">
                <a:latin typeface="Arial" charset="0"/>
                <a:ea typeface="Arial" charset="0"/>
                <a:cs typeface="Arial" charset="0"/>
              </a:rPr>
              <a:t> that can be used promote the benefits of joining Prospect: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r>
              <a:rPr lang="en-US"/>
              <a:t>If someone is saying their</a:t>
            </a:r>
            <a:r>
              <a:rPr lang="en-US" baseline="0"/>
              <a:t> career might be affected if they join, or it is not for my level of management, the law gives anyone the right to join a union</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6</a:t>
            </a:fld>
            <a:endParaRPr lang="en-US"/>
          </a:p>
        </p:txBody>
      </p:sp>
    </p:spTree>
    <p:extLst>
      <p:ext uri="{BB962C8B-B14F-4D97-AF65-F5344CB8AC3E}">
        <p14:creationId xmlns:p14="http://schemas.microsoft.com/office/powerpoint/2010/main" val="3997652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a:t>
            </a:r>
          </a:p>
          <a:p>
            <a:endParaRPr lang="en-US" b="1" dirty="0">
              <a:latin typeface="Arial" charset="0"/>
              <a:ea typeface="Arial" charset="0"/>
              <a:cs typeface="Arial" charset="0"/>
            </a:endParaRPr>
          </a:p>
          <a:p>
            <a:r>
              <a:rPr lang="en-US" b="1" dirty="0">
                <a:latin typeface="Arial" charset="0"/>
                <a:ea typeface="Arial" charset="0"/>
                <a:cs typeface="Arial" charset="0"/>
              </a:rPr>
              <a:t>Facts</a:t>
            </a:r>
            <a:r>
              <a:rPr lang="en-US" b="1" baseline="0" dirty="0">
                <a:latin typeface="Arial" charset="0"/>
                <a:ea typeface="Arial" charset="0"/>
                <a:cs typeface="Arial" charset="0"/>
              </a:rPr>
              <a:t> that can be used promote the benefits of joining Prospect</a:t>
            </a:r>
          </a:p>
          <a:p>
            <a:endParaRPr lang="en-US" dirty="0"/>
          </a:p>
          <a:p>
            <a:r>
              <a:rPr lang="en-US" dirty="0"/>
              <a:t>This slide has two clicks the first is for</a:t>
            </a:r>
            <a:r>
              <a:rPr lang="en-US" baseline="0" dirty="0"/>
              <a:t> trade union figures as a whole and the second is for Prospect only.</a:t>
            </a:r>
            <a:endParaRPr lang="en-US" dirty="0"/>
          </a:p>
          <a:p>
            <a:pPr marL="171450" indent="-171450">
              <a:buFont typeface="Arial"/>
              <a:buChar char="•"/>
            </a:pPr>
            <a:r>
              <a:rPr lang="en-US" dirty="0"/>
              <a:t>Prospect negotiates with more than 400 different employers.</a:t>
            </a:r>
          </a:p>
          <a:p>
            <a:pPr marL="171450" indent="-171450">
              <a:buFont typeface="Arial"/>
              <a:buChar char="•"/>
            </a:pPr>
            <a:r>
              <a:rPr lang="en-US"/>
              <a:t>These </a:t>
            </a:r>
            <a:r>
              <a:rPr lang="en-US" dirty="0"/>
              <a:t>are the facts that back up</a:t>
            </a:r>
            <a:r>
              <a:rPr lang="en-US" baseline="0" dirty="0"/>
              <a:t> why it is value for money to join.</a:t>
            </a:r>
          </a:p>
          <a:p>
            <a:pPr marL="171450" indent="-171450">
              <a:buFont typeface="Arial"/>
              <a:buChar char="•"/>
            </a:pPr>
            <a:r>
              <a:rPr lang="en-US" b="1" baseline="0" dirty="0"/>
              <a:t>Always mention that local issues make the most difference to people.</a:t>
            </a:r>
            <a:endParaRPr lang="en-US" b="1" dirty="0"/>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7</a:t>
            </a:fld>
            <a:endParaRPr lang="en-US"/>
          </a:p>
        </p:txBody>
      </p:sp>
    </p:spTree>
    <p:extLst>
      <p:ext uri="{BB962C8B-B14F-4D97-AF65-F5344CB8AC3E}">
        <p14:creationId xmlns:p14="http://schemas.microsoft.com/office/powerpoint/2010/main" val="2629376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Do this activity as big group face to face</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There</a:t>
            </a:r>
            <a:r>
              <a:rPr lang="en-US" b="1" baseline="0">
                <a:latin typeface="Arial" charset="0"/>
                <a:ea typeface="Arial" charset="0"/>
                <a:cs typeface="Arial" charset="0"/>
              </a:rPr>
              <a:t> is no real alternative to a trade union (five minutes)</a:t>
            </a:r>
          </a:p>
          <a:p>
            <a:endParaRPr lang="en-US" b="1">
              <a:latin typeface="Arial" charset="0"/>
              <a:ea typeface="Arial" charset="0"/>
              <a:cs typeface="Arial" charset="0"/>
            </a:endParaRPr>
          </a:p>
          <a:p>
            <a:pPr marL="171450" indent="-171450">
              <a:buFont typeface="Arial" charset="0"/>
              <a:buChar char="•"/>
            </a:pPr>
            <a:r>
              <a:rPr lang="en-US"/>
              <a:t>Workbook page 8, act as moderator for the discussion and raise</a:t>
            </a:r>
            <a:r>
              <a:rPr lang="en-US" baseline="0"/>
              <a:t> questions such as:</a:t>
            </a:r>
          </a:p>
          <a:p>
            <a:pPr marL="171450" indent="-171450">
              <a:buFont typeface="Arial"/>
              <a:buChar char="•"/>
            </a:pPr>
            <a:r>
              <a:rPr lang="en-US" baseline="0"/>
              <a:t>What would happen if the employer finds out about what is being said on Facebook? </a:t>
            </a:r>
          </a:p>
          <a:p>
            <a:pPr marL="171450" indent="-171450">
              <a:buFont typeface="Arial"/>
              <a:buChar char="•"/>
            </a:pPr>
            <a:r>
              <a:rPr lang="en-US" baseline="0"/>
              <a:t>What would happen if the employer said no to a request from a forum or an individual? </a:t>
            </a:r>
          </a:p>
          <a:p>
            <a:pPr marL="171450" indent="-171450">
              <a:buFont typeface="Arial"/>
              <a:buChar char="•"/>
            </a:pPr>
            <a:r>
              <a:rPr lang="en-US" baseline="0"/>
              <a:t>How can we argue against the person who says they get a pay rise even if they don’t join )a freeloader)?</a:t>
            </a:r>
          </a:p>
          <a:p>
            <a:pPr marL="171450" indent="-171450">
              <a:buFont typeface="Arial"/>
              <a:buChar char="•"/>
            </a:pPr>
            <a:r>
              <a:rPr lang="en-US"/>
              <a:t>Sum up the benefits of union membership,</a:t>
            </a:r>
            <a:r>
              <a:rPr lang="en-US" baseline="0"/>
              <a:t> in particular for an individual member with an issue.</a:t>
            </a:r>
          </a:p>
          <a:p>
            <a:pPr marL="171450" indent="-171450">
              <a:buFont typeface="Arial"/>
              <a:buChar char="•"/>
            </a:pPr>
            <a:r>
              <a:rPr lang="en-US" baseline="0"/>
              <a:t>Generally the easiest recruitment pitch is to say why you joined. As you work in the same place, it will have resonance with the non-member and the passion will show through, rather than sounding like a script.</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8</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Use whiteboard</a:t>
            </a:r>
          </a:p>
          <a:p>
            <a:endParaRPr lang="en-US" b="1">
              <a:latin typeface="Arial" charset="0"/>
              <a:ea typeface="Arial" charset="0"/>
              <a:cs typeface="Arial" charset="0"/>
            </a:endParaRPr>
          </a:p>
          <a:p>
            <a:r>
              <a:rPr lang="en-US" b="1">
                <a:latin typeface="Arial" charset="0"/>
                <a:ea typeface="Arial" charset="0"/>
                <a:cs typeface="Arial" charset="0"/>
              </a:rPr>
              <a:t>Outcomes to be achieved: improve understanding of what can be negotiated (15 minutes)</a:t>
            </a:r>
          </a:p>
          <a:p>
            <a:endParaRPr lang="en-US" b="1">
              <a:latin typeface="Arial" charset="0"/>
              <a:ea typeface="Arial" charset="0"/>
              <a:cs typeface="Arial" charset="0"/>
            </a:endParaRPr>
          </a:p>
          <a:p>
            <a:pPr marL="171450" indent="-171450">
              <a:buFont typeface="Arial" charset="0"/>
              <a:buChar char="•"/>
            </a:pPr>
            <a:r>
              <a:rPr lang="en-US"/>
              <a:t>Split class into small groups of 3 or 4  (10 mins max)</a:t>
            </a:r>
          </a:p>
          <a:p>
            <a:pPr marL="171450" indent="-171450">
              <a:buFont typeface="Arial" charset="0"/>
              <a:buChar char="•"/>
            </a:pPr>
            <a:r>
              <a:rPr lang="en-US"/>
              <a:t>Sum up with explaining that negotiate is finding a compromise that both sides are happy with. Campaigning is persuading others</a:t>
            </a:r>
            <a:r>
              <a:rPr lang="en-US" baseline="0"/>
              <a:t> that something needs to be done.</a:t>
            </a:r>
            <a:endParaRPr lang="en-US"/>
          </a:p>
          <a:p>
            <a:pPr marL="171450" indent="-171450">
              <a:buFont typeface="Arial" charset="0"/>
              <a:buChar char="•"/>
            </a:pPr>
            <a:r>
              <a:rPr lang="en-US" dirty="0"/>
              <a:t>We are looking for the groups to come up with </a:t>
            </a:r>
            <a:endParaRPr lang="en-US" dirty="0">
              <a:ea typeface="Calibri"/>
              <a:cs typeface="Calibri"/>
            </a:endParaRPr>
          </a:p>
          <a:p>
            <a:pPr marL="171450" indent="-171450">
              <a:buFont typeface="Arial" charset="0"/>
              <a:buChar char="•"/>
            </a:pPr>
            <a:r>
              <a:rPr lang="en-US"/>
              <a:t>Explain only trade issues not political issues such the global climate strike 2019</a:t>
            </a:r>
          </a:p>
          <a:p>
            <a:pPr marL="0" indent="0">
              <a:buFont typeface="Arial" charset="0"/>
              <a:buNone/>
            </a:pPr>
            <a:endParaRPr lang="en-US"/>
          </a:p>
          <a:p>
            <a:r>
              <a:rPr lang="en-US" b="1" dirty="0"/>
              <a:t>Statutorily unions can negotiate on pay, hours and holidays if </a:t>
            </a:r>
            <a:r>
              <a:rPr lang="en-US" b="1" dirty="0" err="1"/>
              <a:t>recognised</a:t>
            </a:r>
            <a:r>
              <a:rPr lang="en-US" b="1" dirty="0"/>
              <a:t>, but it can be agreed in the workplace that unions can broaden to include:	</a:t>
            </a:r>
            <a:r>
              <a:rPr lang="en-US" dirty="0"/>
              <a:t>			</a:t>
            </a:r>
            <a:endParaRPr lang="en-US" dirty="0">
              <a:ea typeface="Calibri"/>
              <a:cs typeface="Calibri"/>
            </a:endParaRPr>
          </a:p>
          <a:p>
            <a:br>
              <a:rPr lang="en-US" dirty="0">
                <a:ea typeface="Calibri"/>
                <a:cs typeface="+mn-lt"/>
              </a:rPr>
            </a:br>
            <a:r>
              <a:rPr lang="en-US">
                <a:ea typeface="Calibri"/>
                <a:cs typeface="Calibri"/>
              </a:rPr>
              <a:t>All terms and conditions</a:t>
            </a:r>
            <a:endParaRPr lang="en-US" dirty="0">
              <a:ea typeface="Calibri"/>
              <a:cs typeface="Calibri"/>
            </a:endParaRPr>
          </a:p>
          <a:p>
            <a:r>
              <a:rPr lang="en-US"/>
              <a:t>Health &amp; safety				</a:t>
            </a:r>
          </a:p>
          <a:p>
            <a:r>
              <a:rPr lang="en-US"/>
              <a:t>Equality</a:t>
            </a:r>
          </a:p>
          <a:p>
            <a:r>
              <a:rPr lang="en-US"/>
              <a:t>Redundancy </a:t>
            </a:r>
          </a:p>
          <a:p>
            <a:r>
              <a:rPr lang="en-US"/>
              <a:t>Time</a:t>
            </a:r>
            <a:r>
              <a:rPr lang="en-US" baseline="0"/>
              <a:t> off </a:t>
            </a:r>
            <a:br>
              <a:rPr lang="en-US" dirty="0">
                <a:cs typeface="+mn-lt"/>
              </a:rPr>
            </a:br>
            <a:r>
              <a:rPr lang="en-US">
                <a:ea typeface="Calibri"/>
                <a:cs typeface="Calibri"/>
              </a:rPr>
              <a:t>Learning</a:t>
            </a:r>
            <a:endParaRPr lang="en-US" baseline="0" dirty="0">
              <a:ea typeface="Calibri"/>
              <a:cs typeface="Calibri"/>
            </a:endParaRPr>
          </a:p>
          <a:p>
            <a:r>
              <a:rPr lang="en-US" baseline="0"/>
              <a:t>If you know examples from anyone branch, add them in.</a:t>
            </a:r>
            <a:endParaRPr lang="en-US"/>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9</a:t>
            </a:fld>
            <a:endParaRPr lang="en-US"/>
          </a:p>
        </p:txBody>
      </p:sp>
    </p:spTree>
    <p:extLst>
      <p:ext uri="{BB962C8B-B14F-4D97-AF65-F5344CB8AC3E}">
        <p14:creationId xmlns:p14="http://schemas.microsoft.com/office/powerpoint/2010/main" val="3805776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7430" y="642443"/>
            <a:ext cx="1811215" cy="907140"/>
          </a:xfrm>
          <a:prstGeom prst="rect">
            <a:avLst/>
          </a:prstGeom>
        </p:spPr>
      </p:pic>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1108" y="0"/>
            <a:ext cx="4850892" cy="68580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7430" y="642443"/>
            <a:ext cx="1811216" cy="907140"/>
          </a:xfrm>
          <a:prstGeom prst="rect">
            <a:avLst/>
          </a:prstGeom>
        </p:spPr>
      </p:pic>
    </p:spTree>
    <p:extLst>
      <p:ext uri="{BB962C8B-B14F-4D97-AF65-F5344CB8AC3E}">
        <p14:creationId xmlns:p14="http://schemas.microsoft.com/office/powerpoint/2010/main" val="9429755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8" r:id="rId3"/>
    <p:sldLayoutId id="214748369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vimeo.com/showcase/prospect-ed"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acas.org.uk/workplace-conflict-estimating-the-cost-to-employer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gov.uk/government/statistics/trade-union-statistics-2024"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681FDE3-C25B-30FF-B89E-F42A31228973}"/>
              </a:ext>
            </a:extLst>
          </p:cNvPr>
          <p:cNvSpPr txBox="1">
            <a:spLocks/>
          </p:cNvSpPr>
          <p:nvPr/>
        </p:nvSpPr>
        <p:spPr>
          <a:xfrm>
            <a:off x="705315" y="-103142"/>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latin typeface="Arial"/>
                <a:cs typeface="Arial"/>
              </a:rPr>
              <a:t>Reps 1: </a:t>
            </a:r>
            <a:r>
              <a:rPr lang="en-US" b="1" i="1" dirty="0">
                <a:latin typeface="Arial"/>
                <a:cs typeface="Arial"/>
              </a:rPr>
              <a:t>course overview</a:t>
            </a:r>
          </a:p>
        </p:txBody>
      </p:sp>
      <p:sp>
        <p:nvSpPr>
          <p:cNvPr id="7" name="TextBox 6">
            <a:extLst>
              <a:ext uri="{FF2B5EF4-FFF2-40B4-BE49-F238E27FC236}">
                <a16:creationId xmlns:a16="http://schemas.microsoft.com/office/drawing/2014/main" id="{957B0876-E9E3-7E4F-4493-C9BBD456DAFA}"/>
              </a:ext>
            </a:extLst>
          </p:cNvPr>
          <p:cNvSpPr txBox="1"/>
          <p:nvPr/>
        </p:nvSpPr>
        <p:spPr>
          <a:xfrm>
            <a:off x="622404" y="2188926"/>
            <a:ext cx="5883904" cy="3416320"/>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Tech! </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Course materials</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Learning outcomes</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Timetable:</a:t>
            </a:r>
          </a:p>
          <a:p>
            <a:pPr marL="800100" lvl="1"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Break 11</a:t>
            </a:r>
          </a:p>
          <a:p>
            <a:pPr marL="800100" lvl="1"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Lunch 1</a:t>
            </a:r>
          </a:p>
          <a:p>
            <a:pPr marL="800100" lvl="1"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Finish 3.30</a:t>
            </a:r>
          </a:p>
          <a:p>
            <a:pPr marL="800100" lvl="1"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Tutor feedback</a:t>
            </a:r>
          </a:p>
        </p:txBody>
      </p:sp>
    </p:spTree>
    <p:extLst>
      <p:ext uri="{BB962C8B-B14F-4D97-AF65-F5344CB8AC3E}">
        <p14:creationId xmlns:p14="http://schemas.microsoft.com/office/powerpoint/2010/main" val="4274872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7538" y="386862"/>
            <a:ext cx="7111048" cy="1310053"/>
          </a:xfrm>
        </p:spPr>
        <p:txBody>
          <a:bodyPr>
            <a:normAutofit/>
          </a:bodyPr>
          <a:lstStyle/>
          <a:p>
            <a:r>
              <a:rPr lang="en-US" sz="3600">
                <a:latin typeface="Arial"/>
                <a:cs typeface="Arial"/>
              </a:rPr>
              <a:t>Activity D: Your workplace - Homework</a:t>
            </a:r>
          </a:p>
        </p:txBody>
      </p:sp>
      <p:sp>
        <p:nvSpPr>
          <p:cNvPr id="6" name="Rectangle 5"/>
          <p:cNvSpPr/>
          <p:nvPr/>
        </p:nvSpPr>
        <p:spPr>
          <a:xfrm>
            <a:off x="395655" y="1846385"/>
            <a:ext cx="6005146" cy="5009064"/>
          </a:xfrm>
          <a:prstGeom prst="rect">
            <a:avLst/>
          </a:prstGeom>
        </p:spPr>
        <p:txBody>
          <a:bodyPr wrap="square" lIns="0" tIns="0" rIns="0" bIns="0">
            <a:spAutoFit/>
          </a:bodyPr>
          <a:lstStyle/>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Read the statements in the workbook and tick which describes your branch at the moment. Using the questionnaire, think about how you rate your workplace.</a:t>
            </a:r>
          </a:p>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Start/think of your action plan to improve your organisation when you return to the workplace.</a:t>
            </a:r>
          </a:p>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Watch first video in collection on union structure</a:t>
            </a:r>
          </a:p>
          <a:p>
            <a:pPr>
              <a:spcBef>
                <a:spcPts val="900"/>
              </a:spcBef>
            </a:pPr>
            <a:r>
              <a:rPr lang="en-GB" sz="2400">
                <a:latin typeface="Arial" panose="020B0604020202020204" pitchFamily="34" charset="0"/>
                <a:cs typeface="Arial" panose="020B0604020202020204" pitchFamily="34" charset="0"/>
                <a:hlinkClick r:id="rId3"/>
              </a:rPr>
              <a:t>https://vimeo.com/showcase/prospect-ed</a:t>
            </a:r>
            <a:endParaRPr lang="en-GB" sz="2400">
              <a:latin typeface="Arial" panose="020B0604020202020204" pitchFamily="34" charset="0"/>
              <a:cs typeface="Arial" panose="020B0604020202020204" pitchFamily="34" charset="0"/>
            </a:endParaRPr>
          </a:p>
          <a:p>
            <a:pPr>
              <a:spcBef>
                <a:spcPts val="900"/>
              </a:spcBef>
            </a:pPr>
            <a:r>
              <a:rPr lang="en-GB" sz="2400">
                <a:latin typeface="Arial" panose="020B0604020202020204" pitchFamily="34" charset="0"/>
                <a:cs typeface="Arial" panose="020B0604020202020204" pitchFamily="34" charset="0"/>
              </a:rPr>
              <a:t>Password - education</a:t>
            </a:r>
          </a:p>
          <a:p>
            <a:pPr marL="342900" indent="-342900">
              <a:spcBef>
                <a:spcPts val="900"/>
              </a:spcBef>
              <a:buFont typeface="Arial" panose="020B0604020202020204" pitchFamily="34" charset="0"/>
              <a:buChar char="•"/>
            </a:pPr>
            <a:endParaRPr lang="en-GB" sz="240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E2F6039-567A-2F4D-9AAA-E339CF49D5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3731343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FC9EB-23B9-4004-6C8B-2E0782D69B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719D0F-8608-30A3-A036-277C524DE3A3}"/>
              </a:ext>
            </a:extLst>
          </p:cNvPr>
          <p:cNvSpPr>
            <a:spLocks noGrp="1"/>
          </p:cNvSpPr>
          <p:nvPr>
            <p:ph type="ctrTitle"/>
          </p:nvPr>
        </p:nvSpPr>
        <p:spPr>
          <a:xfrm>
            <a:off x="829554" y="591551"/>
            <a:ext cx="7939668" cy="2382236"/>
          </a:xfrm>
        </p:spPr>
        <p:txBody>
          <a:bodyPr/>
          <a:lstStyle/>
          <a:p>
            <a:r>
              <a:rPr lang="en-US" dirty="0">
                <a:latin typeface="Arial"/>
                <a:cs typeface="Arial"/>
              </a:rPr>
              <a:t>What is a trade union?</a:t>
            </a:r>
            <a:br>
              <a:rPr lang="en-US" dirty="0">
                <a:latin typeface="Arial"/>
                <a:cs typeface="Arial"/>
              </a:rPr>
            </a:br>
            <a:r>
              <a:rPr lang="en-US" sz="800" dirty="0">
                <a:latin typeface="Arial"/>
                <a:cs typeface="Arial"/>
              </a:rPr>
              <a:t>Update 2 Oct 2025</a:t>
            </a:r>
          </a:p>
        </p:txBody>
      </p:sp>
    </p:spTree>
    <p:extLst>
      <p:ext uri="{BB962C8B-B14F-4D97-AF65-F5344CB8AC3E}">
        <p14:creationId xmlns:p14="http://schemas.microsoft.com/office/powerpoint/2010/main" val="562249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1736161"/>
            <a:ext cx="7259444" cy="1470025"/>
          </a:xfrm>
        </p:spPr>
        <p:txBody>
          <a:bodyPr>
            <a:normAutofit/>
          </a:bodyPr>
          <a:lstStyle/>
          <a:p>
            <a:r>
              <a:rPr lang="en-US" sz="4400">
                <a:latin typeface="Arial"/>
                <a:cs typeface="Arial"/>
              </a:rPr>
              <a:t>The definition </a:t>
            </a:r>
            <a:br>
              <a:rPr lang="en-US" sz="4400">
                <a:latin typeface="Arial"/>
                <a:cs typeface="Arial"/>
              </a:rPr>
            </a:br>
            <a:r>
              <a:rPr lang="en-US" sz="4400">
                <a:latin typeface="Arial"/>
                <a:cs typeface="Arial"/>
              </a:rPr>
              <a:t>of a trade union</a:t>
            </a:r>
          </a:p>
        </p:txBody>
      </p:sp>
      <p:sp>
        <p:nvSpPr>
          <p:cNvPr id="3" name="TextBox 2"/>
          <p:cNvSpPr txBox="1"/>
          <p:nvPr/>
        </p:nvSpPr>
        <p:spPr>
          <a:xfrm>
            <a:off x="1505415" y="3505038"/>
            <a:ext cx="6423102" cy="1107996"/>
          </a:xfrm>
          <a:prstGeom prst="rect">
            <a:avLst/>
          </a:prstGeom>
          <a:noFill/>
        </p:spPr>
        <p:txBody>
          <a:bodyPr wrap="square" lIns="0" tIns="0" rIns="0" bIns="0" rtlCol="0">
            <a:spAutoFit/>
          </a:bodyPr>
          <a:lstStyle/>
          <a:p>
            <a:r>
              <a:rPr lang="en-US" sz="2400">
                <a:latin typeface="Arial"/>
                <a:cs typeface="Arial"/>
              </a:rPr>
              <a:t>An </a:t>
            </a:r>
            <a:r>
              <a:rPr lang="en-US" sz="2400" err="1">
                <a:latin typeface="Arial"/>
                <a:cs typeface="Arial"/>
              </a:rPr>
              <a:t>organised</a:t>
            </a:r>
            <a:r>
              <a:rPr lang="en-US" sz="2400">
                <a:latin typeface="Arial"/>
                <a:cs typeface="Arial"/>
              </a:rPr>
              <a:t> association of workers in a trade, group of trades, or profession, formed to protect and further their rights and interests.</a:t>
            </a:r>
          </a:p>
        </p:txBody>
      </p:sp>
    </p:spTree>
    <p:extLst>
      <p:ext uri="{BB962C8B-B14F-4D97-AF65-F5344CB8AC3E}">
        <p14:creationId xmlns:p14="http://schemas.microsoft.com/office/powerpoint/2010/main" val="1601616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54985"/>
            <a:ext cx="4150318" cy="1663025"/>
          </a:xfrm>
        </p:spPr>
        <p:txBody>
          <a:bodyPr>
            <a:normAutofit/>
          </a:bodyPr>
          <a:lstStyle/>
          <a:p>
            <a:r>
              <a:rPr lang="en-US" sz="4000">
                <a:latin typeface="Arial"/>
                <a:cs typeface="Arial"/>
              </a:rPr>
              <a:t>Recognition in the workplace</a:t>
            </a:r>
          </a:p>
        </p:txBody>
      </p:sp>
      <p:sp>
        <p:nvSpPr>
          <p:cNvPr id="8" name="TextBox 7"/>
          <p:cNvSpPr txBox="1"/>
          <p:nvPr/>
        </p:nvSpPr>
        <p:spPr>
          <a:xfrm>
            <a:off x="1505414" y="2152186"/>
            <a:ext cx="8077513" cy="3454013"/>
          </a:xfrm>
          <a:prstGeom prst="rect">
            <a:avLst/>
          </a:prstGeom>
          <a:noFill/>
        </p:spPr>
        <p:txBody>
          <a:bodyPr wrap="square" lIns="0" tIns="0" rIns="0" bIns="0" rtlCol="0" anchor="t">
            <a:noAutofit/>
          </a:bodyPr>
          <a:lstStyle/>
          <a:p>
            <a:pPr marL="342900" indent="-342900">
              <a:spcBef>
                <a:spcPts val="900"/>
              </a:spcBef>
              <a:buFont typeface="Arial"/>
              <a:buChar char="•"/>
            </a:pPr>
            <a:r>
              <a:rPr lang="en-US" sz="2400">
                <a:latin typeface="Arial" charset="0"/>
                <a:ea typeface="Arial" charset="0"/>
                <a:cs typeface="Arial" charset="0"/>
              </a:rPr>
              <a:t>Employers are not obliged to bargain with unions.</a:t>
            </a:r>
            <a:endParaRPr lang="en-US"/>
          </a:p>
          <a:p>
            <a:pPr>
              <a:buFont typeface="Arial" panose="020B0604020202020204" pitchFamily="34" charset="0"/>
              <a:buChar char="•"/>
            </a:pPr>
            <a:r>
              <a:rPr lang="en-US" sz="2400">
                <a:latin typeface="Arial"/>
                <a:ea typeface="Arial" charset="0"/>
                <a:cs typeface="Arial"/>
              </a:rPr>
              <a:t>They can voluntarily </a:t>
            </a:r>
            <a:r>
              <a:rPr lang="en-GB" sz="2400">
                <a:latin typeface="Arial"/>
                <a:ea typeface="Arial" charset="0"/>
                <a:cs typeface="Arial"/>
              </a:rPr>
              <a:t>recognise</a:t>
            </a:r>
            <a:r>
              <a:rPr lang="en-US" sz="2400">
                <a:latin typeface="Arial"/>
                <a:ea typeface="Arial" charset="0"/>
                <a:cs typeface="Arial"/>
              </a:rPr>
              <a:t> a union, or a union can gain statutory recognition by meeting certain criteria and applying to the Central Arbitration Committee (CAC).</a:t>
            </a:r>
            <a:br>
              <a:rPr lang="en-US" sz="2400" dirty="0">
                <a:latin typeface="Arial"/>
                <a:ea typeface="Arial" charset="0"/>
                <a:cs typeface="Arial"/>
              </a:rPr>
            </a:br>
            <a:r>
              <a:rPr lang="en-US" sz="2400">
                <a:latin typeface="Arial"/>
                <a:ea typeface="Arial" charset="0"/>
                <a:cs typeface="Arial"/>
              </a:rPr>
              <a:t>•New recognition process as of April 2026 (see appendix 4). </a:t>
            </a:r>
            <a:endParaRPr lang="en-US" sz="2400" dirty="0">
              <a:latin typeface="Arial"/>
              <a:ea typeface="Arial" charset="0"/>
              <a:cs typeface="Arial"/>
            </a:endParaRPr>
          </a:p>
          <a:p>
            <a:pPr>
              <a:buFont typeface="Arial" panose="020B0604020202020204" pitchFamily="34" charset="0"/>
              <a:buChar char="•"/>
            </a:pPr>
            <a:r>
              <a:rPr lang="en-US" sz="2400" dirty="0">
                <a:latin typeface="Arial"/>
                <a:ea typeface="Arial" charset="0"/>
                <a:cs typeface="Arial"/>
              </a:rPr>
              <a:t>There is a ‘cost’ to non-engagement of workers/unions</a:t>
            </a:r>
            <a:br>
              <a:rPr lang="en-US" sz="2400" dirty="0">
                <a:latin typeface="Arial"/>
                <a:ea typeface="Arial" charset="0"/>
                <a:cs typeface="Arial"/>
              </a:rPr>
            </a:br>
            <a:r>
              <a:rPr lang="en-US" sz="2400" dirty="0">
                <a:latin typeface="Arial"/>
                <a:ea typeface="Arial" charset="0"/>
                <a:cs typeface="Arial"/>
              </a:rPr>
              <a:t> </a:t>
            </a:r>
            <a:r>
              <a:rPr lang="en-US" sz="2400" dirty="0">
                <a:latin typeface="Trebuchet MS"/>
                <a:ea typeface="Arial" charset="0"/>
                <a:cs typeface="Arial"/>
                <a:hlinkClick r:id="rId3"/>
              </a:rPr>
              <a:t>Workplace conflict: estimating the cost to employers | </a:t>
            </a:r>
            <a:r>
              <a:rPr lang="en-US" sz="2400" dirty="0" err="1">
                <a:latin typeface="Trebuchet MS"/>
                <a:ea typeface="Arial" charset="0"/>
                <a:cs typeface="Arial"/>
                <a:hlinkClick r:id="rId3"/>
              </a:rPr>
              <a:t>Acas</a:t>
            </a:r>
            <a:endParaRPr lang="en-US" err="1"/>
          </a:p>
          <a:p>
            <a:pPr marL="457200" indent="-457200">
              <a:spcBef>
                <a:spcPts val="900"/>
              </a:spcBef>
              <a:buFont typeface="Arial" panose="020B0604020202020204" pitchFamily="34" charset="0"/>
              <a:buChar char="•"/>
            </a:pPr>
            <a:endParaRPr lang="en-US" sz="2400" dirty="0">
              <a:latin typeface="Arial"/>
              <a:ea typeface="Arial" charset="0"/>
              <a:cs typeface="Arial"/>
            </a:endParaRPr>
          </a:p>
        </p:txBody>
      </p:sp>
    </p:spTree>
    <p:extLst>
      <p:ext uri="{BB962C8B-B14F-4D97-AF65-F5344CB8AC3E}">
        <p14:creationId xmlns:p14="http://schemas.microsoft.com/office/powerpoint/2010/main" val="1778026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450" y="0"/>
            <a:ext cx="9601200" cy="1663025"/>
          </a:xfrm>
        </p:spPr>
        <p:txBody>
          <a:bodyPr>
            <a:normAutofit/>
          </a:bodyPr>
          <a:lstStyle/>
          <a:p>
            <a:r>
              <a:rPr lang="en-GB" sz="4000">
                <a:latin typeface="Arial"/>
                <a:cs typeface="Arial"/>
              </a:rPr>
              <a:t>An unrecognised workplace  Vs a recognised workplace</a:t>
            </a:r>
          </a:p>
        </p:txBody>
      </p:sp>
      <p:graphicFrame>
        <p:nvGraphicFramePr>
          <p:cNvPr id="3" name="Table 2">
            <a:extLst>
              <a:ext uri="{FF2B5EF4-FFF2-40B4-BE49-F238E27FC236}">
                <a16:creationId xmlns:a16="http://schemas.microsoft.com/office/drawing/2014/main" id="{2183B93C-E8AE-AD6E-56B7-DFAF43CCC5A9}"/>
              </a:ext>
            </a:extLst>
          </p:cNvPr>
          <p:cNvGraphicFramePr>
            <a:graphicFrameLocks noGrp="1"/>
          </p:cNvGraphicFramePr>
          <p:nvPr>
            <p:extLst>
              <p:ext uri="{D42A27DB-BD31-4B8C-83A1-F6EECF244321}">
                <p14:modId xmlns:p14="http://schemas.microsoft.com/office/powerpoint/2010/main" val="1292345779"/>
              </p:ext>
            </p:extLst>
          </p:nvPr>
        </p:nvGraphicFramePr>
        <p:xfrm>
          <a:off x="161926" y="1739655"/>
          <a:ext cx="11870554" cy="5011524"/>
        </p:xfrm>
        <a:graphic>
          <a:graphicData uri="http://schemas.openxmlformats.org/drawingml/2006/table">
            <a:tbl>
              <a:tblPr firstRow="1" firstCol="1" bandRow="1">
                <a:tableStyleId>{B301B821-A1FF-4177-AEE7-76D212191A09}</a:tableStyleId>
              </a:tblPr>
              <a:tblGrid>
                <a:gridCol w="4037225">
                  <a:extLst>
                    <a:ext uri="{9D8B030D-6E8A-4147-A177-3AD203B41FA5}">
                      <a16:colId xmlns:a16="http://schemas.microsoft.com/office/drawing/2014/main" val="767832659"/>
                    </a:ext>
                  </a:extLst>
                </a:gridCol>
                <a:gridCol w="7833329">
                  <a:extLst>
                    <a:ext uri="{9D8B030D-6E8A-4147-A177-3AD203B41FA5}">
                      <a16:colId xmlns:a16="http://schemas.microsoft.com/office/drawing/2014/main" val="1570355768"/>
                    </a:ext>
                  </a:extLst>
                </a:gridCol>
              </a:tblGrid>
              <a:tr h="426821">
                <a:tc>
                  <a:txBody>
                    <a:bodyPr/>
                    <a:lstStyle/>
                    <a:p>
                      <a:pPr>
                        <a:spcBef>
                          <a:spcPts val="900"/>
                        </a:spcBef>
                      </a:pPr>
                      <a:r>
                        <a:rPr lang="en-GB" sz="2000">
                          <a:effectLst/>
                        </a:rPr>
                        <a:t>In an unrecognised workplace</a:t>
                      </a:r>
                      <a:endParaRPr lang="en-GB" sz="2400">
                        <a:effectLst/>
                        <a:latin typeface="Arial" panose="020B0604020202020204" pitchFamily="34" charset="0"/>
                        <a:ea typeface="Times" panose="02020603050405020304" pitchFamily="18" charset="0"/>
                        <a:cs typeface="Arial" panose="020B0604020202020204" pitchFamily="34" charset="0"/>
                      </a:endParaRPr>
                    </a:p>
                  </a:txBody>
                  <a:tcPr marL="51380" marR="513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spcBef>
                          <a:spcPts val="900"/>
                        </a:spcBef>
                      </a:pPr>
                      <a:r>
                        <a:rPr lang="en-GB" sz="2000">
                          <a:effectLst/>
                        </a:rPr>
                        <a:t>In a recognised workplace</a:t>
                      </a:r>
                      <a:endParaRPr lang="en-GB" sz="2400">
                        <a:effectLst/>
                        <a:latin typeface="Arial" panose="020B0604020202020204" pitchFamily="34" charset="0"/>
                        <a:ea typeface="Times" panose="02020603050405020304" pitchFamily="18" charset="0"/>
                        <a:cs typeface="Arial" panose="020B0604020202020204" pitchFamily="34"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1209581"/>
                  </a:ext>
                </a:extLst>
              </a:tr>
              <a:tr h="4584703">
                <a:tc>
                  <a:txBody>
                    <a:bodyPr/>
                    <a:lstStyle/>
                    <a:p>
                      <a:pPr>
                        <a:spcAft>
                          <a:spcPts val="1200"/>
                        </a:spcAft>
                      </a:pPr>
                      <a:r>
                        <a:rPr lang="en-GB" sz="1800" b="0">
                          <a:effectLst/>
                        </a:rPr>
                        <a:t>A union member can get:</a:t>
                      </a:r>
                    </a:p>
                    <a:p>
                      <a:pPr marL="342900" marR="0" lvl="0" indent="-342900" algn="l" defTabSz="4572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lang="en-GB" sz="1800" b="0">
                          <a:effectLst/>
                        </a:rPr>
                        <a:t>representation at disciplinary and grievance hearings with the employer.</a:t>
                      </a:r>
                    </a:p>
                    <a:p>
                      <a:pPr marL="342900" marR="0" lvl="0" indent="-342900" algn="l" defTabSz="4572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lang="en-GB" sz="1800" b="0">
                          <a:effectLst/>
                        </a:rPr>
                        <a:t>legal advice</a:t>
                      </a:r>
                    </a:p>
                    <a:p>
                      <a:pPr marL="342900" lvl="0" indent="-342900">
                        <a:spcAft>
                          <a:spcPts val="1200"/>
                        </a:spcAft>
                        <a:buFont typeface="Symbol" panose="05050102010706020507" pitchFamily="18" charset="2"/>
                        <a:buChar char=""/>
                      </a:pPr>
                      <a:r>
                        <a:rPr lang="en-GB" sz="1800" b="0">
                          <a:effectLst/>
                        </a:rPr>
                        <a:t>financial help and advice </a:t>
                      </a:r>
                    </a:p>
                    <a:p>
                      <a:pPr>
                        <a:spcAft>
                          <a:spcPts val="1200"/>
                        </a:spcAft>
                      </a:pPr>
                      <a:r>
                        <a:rPr lang="en-GB" sz="1800">
                          <a:effectLst/>
                        </a:rPr>
                        <a:t> </a:t>
                      </a:r>
                      <a:endParaRPr lang="en-GB" sz="1800">
                        <a:effectLst/>
                        <a:latin typeface="Arial" panose="020B0604020202020204" pitchFamily="34" charset="0"/>
                        <a:ea typeface="Times New Roman" panose="02020603050405020304" pitchFamily="18"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1200"/>
                        </a:spcAft>
                      </a:pPr>
                      <a:r>
                        <a:rPr lang="en-GB" sz="1800">
                          <a:effectLst/>
                        </a:rPr>
                        <a:t>On top of the individual rights, collective agreements usually cover pay arrangements and other terms and conditions of employment. </a:t>
                      </a:r>
                    </a:p>
                    <a:p>
                      <a:pPr>
                        <a:spcBef>
                          <a:spcPts val="900"/>
                        </a:spcBef>
                      </a:pPr>
                      <a:r>
                        <a:rPr lang="en-GB" sz="1800">
                          <a:effectLst/>
                        </a:rPr>
                        <a:t>These include the right to:</a:t>
                      </a:r>
                    </a:p>
                    <a:p>
                      <a:pPr marL="342900" lvl="0" indent="-342900">
                        <a:spcBef>
                          <a:spcPts val="900"/>
                        </a:spcBef>
                        <a:buFont typeface="Symbol" panose="05050102010706020507" pitchFamily="18" charset="2"/>
                        <a:buChar char=""/>
                      </a:pPr>
                      <a:r>
                        <a:rPr lang="en-GB" sz="1800">
                          <a:effectLst/>
                        </a:rPr>
                        <a:t>disclosure of information by the employer for collective bargaining purposes</a:t>
                      </a:r>
                    </a:p>
                    <a:p>
                      <a:pPr marL="342900" lvl="0" indent="-342900">
                        <a:buFont typeface="Symbol" panose="05050102010706020507" pitchFamily="18" charset="2"/>
                        <a:buChar char=""/>
                      </a:pPr>
                      <a:r>
                        <a:rPr lang="en-GB" sz="1800">
                          <a:effectLst/>
                        </a:rPr>
                        <a:t>reasonable paid time off for union reps to carry out union duties</a:t>
                      </a:r>
                    </a:p>
                    <a:p>
                      <a:pPr marL="342900" lvl="0" indent="-342900">
                        <a:buFont typeface="Symbol" panose="05050102010706020507" pitchFamily="18" charset="2"/>
                        <a:buChar char=""/>
                      </a:pPr>
                      <a:r>
                        <a:rPr lang="en-GB" sz="1800">
                          <a:effectLst/>
                        </a:rPr>
                        <a:t>reasonable paid time off for union learning reps to carry out their duties</a:t>
                      </a:r>
                    </a:p>
                    <a:p>
                      <a:pPr marL="342900" lvl="0" indent="-342900">
                        <a:buFont typeface="Symbol" panose="05050102010706020507" pitchFamily="18" charset="2"/>
                        <a:buChar char=""/>
                      </a:pPr>
                      <a:r>
                        <a:rPr lang="en-GB" sz="1800">
                          <a:effectLst/>
                        </a:rPr>
                        <a:t>reasonable unpaid time off for members to carry out union activities</a:t>
                      </a:r>
                    </a:p>
                    <a:p>
                      <a:pPr marL="342900" lvl="0" indent="-342900">
                        <a:buFont typeface="Symbol" panose="05050102010706020507" pitchFamily="18" charset="2"/>
                        <a:buChar char=""/>
                      </a:pPr>
                      <a:r>
                        <a:rPr lang="en-GB" sz="1800">
                          <a:effectLst/>
                        </a:rPr>
                        <a:t>appoint a union safety rep</a:t>
                      </a:r>
                    </a:p>
                    <a:p>
                      <a:pPr marL="342900" lvl="0" indent="-342900">
                        <a:buFont typeface="Symbol" panose="05050102010706020507" pitchFamily="18" charset="2"/>
                        <a:buChar char=""/>
                      </a:pPr>
                      <a:r>
                        <a:rPr lang="en-GB" sz="1800">
                          <a:effectLst/>
                        </a:rPr>
                        <a:t>appoint safety committee representatives</a:t>
                      </a:r>
                    </a:p>
                    <a:p>
                      <a:pPr marL="342900" lvl="0" indent="-342900">
                        <a:buFont typeface="Symbol" panose="05050102010706020507" pitchFamily="18" charset="2"/>
                        <a:buChar char=""/>
                      </a:pPr>
                      <a:r>
                        <a:rPr lang="en-GB" sz="1800">
                          <a:effectLst/>
                        </a:rPr>
                        <a:t>consultation prior to redundancy; and</a:t>
                      </a:r>
                    </a:p>
                    <a:p>
                      <a:pPr marL="342900" lvl="0" indent="-342900">
                        <a:spcAft>
                          <a:spcPts val="1200"/>
                        </a:spcAft>
                        <a:buFont typeface="Symbol" panose="05050102010706020507" pitchFamily="18" charset="2"/>
                        <a:buChar char=""/>
                      </a:pPr>
                      <a:r>
                        <a:rPr lang="en-GB" sz="1800">
                          <a:effectLst/>
                        </a:rPr>
                        <a:t>consultation prior to business transfers. </a:t>
                      </a:r>
                      <a:endParaRPr lang="en-GB" sz="1800">
                        <a:effectLst/>
                        <a:latin typeface="Arial" panose="020B0604020202020204" pitchFamily="34" charset="0"/>
                        <a:cs typeface="Arial" panose="020B0604020202020204" pitchFamily="34"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8978856"/>
                  </a:ext>
                </a:extLst>
              </a:tr>
            </a:tbl>
          </a:graphicData>
        </a:graphic>
      </p:graphicFrame>
    </p:spTree>
    <p:extLst>
      <p:ext uri="{BB962C8B-B14F-4D97-AF65-F5344CB8AC3E}">
        <p14:creationId xmlns:p14="http://schemas.microsoft.com/office/powerpoint/2010/main" val="475468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7"/>
            <a:ext cx="4277318" cy="1495756"/>
          </a:xfrm>
        </p:spPr>
        <p:txBody>
          <a:bodyPr>
            <a:normAutofit/>
          </a:bodyPr>
          <a:lstStyle/>
          <a:p>
            <a:r>
              <a:rPr lang="en-US" sz="4000">
                <a:latin typeface="Arial"/>
                <a:cs typeface="Arial"/>
              </a:rPr>
              <a:t>Your right to join a trade union</a:t>
            </a:r>
          </a:p>
        </p:txBody>
      </p:sp>
      <p:sp>
        <p:nvSpPr>
          <p:cNvPr id="3" name="TextBox 2"/>
          <p:cNvSpPr txBox="1"/>
          <p:nvPr/>
        </p:nvSpPr>
        <p:spPr>
          <a:xfrm>
            <a:off x="1505415" y="1936881"/>
            <a:ext cx="7415561" cy="4178067"/>
          </a:xfrm>
          <a:prstGeom prst="rect">
            <a:avLst/>
          </a:prstGeom>
          <a:noFill/>
        </p:spPr>
        <p:txBody>
          <a:bodyPr wrap="square" lIns="0" tIns="0" rIns="0" bIns="0" rtlCol="0">
            <a:spAutoFit/>
          </a:bodyPr>
          <a:lstStyle/>
          <a:p>
            <a:r>
              <a:rPr lang="en-US" sz="2400" b="1">
                <a:latin typeface="Arial"/>
                <a:cs typeface="Arial"/>
              </a:rPr>
              <a:t>You have the right to:</a:t>
            </a:r>
          </a:p>
          <a:p>
            <a:pPr marL="342900" indent="-342900">
              <a:buFont typeface="Arial"/>
              <a:buChar char="•"/>
            </a:pPr>
            <a:r>
              <a:rPr lang="en-US" sz="2400">
                <a:latin typeface="Arial"/>
                <a:cs typeface="Arial"/>
              </a:rPr>
              <a:t>choose to join, or not join, a union</a:t>
            </a:r>
          </a:p>
          <a:p>
            <a:pPr marL="342900" indent="-342900">
              <a:buFont typeface="Arial"/>
              <a:buChar char="•"/>
            </a:pPr>
            <a:r>
              <a:rPr lang="en-US" sz="2400">
                <a:latin typeface="Arial"/>
                <a:cs typeface="Arial"/>
              </a:rPr>
              <a:t>decide to leave or remain a member of a union</a:t>
            </a:r>
          </a:p>
          <a:p>
            <a:pPr marL="342900" indent="-342900">
              <a:buFont typeface="Arial"/>
              <a:buChar char="•"/>
            </a:pPr>
            <a:r>
              <a:rPr lang="en-US" sz="2400">
                <a:latin typeface="Arial"/>
                <a:cs typeface="Arial"/>
              </a:rPr>
              <a:t>belong to the union you choose, even if it’s not the one your employer negotiates with on pay, terms and conditions</a:t>
            </a:r>
          </a:p>
          <a:p>
            <a:pPr marL="342900" indent="-342900">
              <a:buFont typeface="Arial"/>
              <a:buChar char="•"/>
            </a:pPr>
            <a:r>
              <a:rPr lang="en-US" sz="2400">
                <a:latin typeface="Arial"/>
                <a:cs typeface="Arial"/>
              </a:rPr>
              <a:t>belong to more than one union.</a:t>
            </a:r>
          </a:p>
          <a:p>
            <a:pPr>
              <a:spcBef>
                <a:spcPts val="900"/>
              </a:spcBef>
            </a:pPr>
            <a:r>
              <a:rPr lang="en-US" sz="2400" b="1">
                <a:latin typeface="Arial"/>
                <a:cs typeface="Arial"/>
              </a:rPr>
              <a:t>Your employer isn’t allowed to:</a:t>
            </a:r>
          </a:p>
          <a:p>
            <a:pPr marL="342900" indent="-342900">
              <a:buFont typeface="Arial"/>
              <a:buChar char="•"/>
            </a:pPr>
            <a:r>
              <a:rPr lang="en-US" sz="2400">
                <a:latin typeface="Arial"/>
                <a:cs typeface="Arial"/>
              </a:rPr>
              <a:t>offer you a benefit to leave a trade union</a:t>
            </a:r>
          </a:p>
          <a:p>
            <a:pPr marL="342900" indent="-342900">
              <a:buFont typeface="Arial"/>
              <a:buChar char="•"/>
            </a:pPr>
            <a:r>
              <a:rPr lang="en-US" sz="2400">
                <a:latin typeface="Arial"/>
                <a:cs typeface="Arial"/>
              </a:rPr>
              <a:t>threaten to treat you unfairly if you don’t </a:t>
            </a:r>
            <a:br>
              <a:rPr lang="en-US" sz="2400">
                <a:latin typeface="Arial"/>
                <a:cs typeface="Arial"/>
              </a:rPr>
            </a:br>
            <a:r>
              <a:rPr lang="en-US" sz="2400">
                <a:latin typeface="Arial"/>
                <a:cs typeface="Arial"/>
              </a:rPr>
              <a:t>leave a union or stop doing union activities.</a:t>
            </a:r>
          </a:p>
        </p:txBody>
      </p:sp>
    </p:spTree>
    <p:extLst>
      <p:ext uri="{BB962C8B-B14F-4D97-AF65-F5344CB8AC3E}">
        <p14:creationId xmlns:p14="http://schemas.microsoft.com/office/powerpoint/2010/main" val="232403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412595"/>
            <a:ext cx="4438185" cy="1148576"/>
          </a:xfrm>
        </p:spPr>
        <p:txBody>
          <a:bodyPr>
            <a:noAutofit/>
          </a:bodyPr>
          <a:lstStyle/>
          <a:p>
            <a:r>
              <a:rPr lang="en-US" sz="4000">
                <a:latin typeface="Arial"/>
                <a:cs typeface="Arial"/>
              </a:rPr>
              <a:t>The benefits of trade unions</a:t>
            </a:r>
          </a:p>
        </p:txBody>
      </p:sp>
      <p:sp>
        <p:nvSpPr>
          <p:cNvPr id="8" name="TextBox 7">
            <a:extLst>
              <a:ext uri="{FF2B5EF4-FFF2-40B4-BE49-F238E27FC236}">
                <a16:creationId xmlns:a16="http://schemas.microsoft.com/office/drawing/2014/main" id="{AA7B3EB1-A793-4A33-A982-816E2D1E7F75}"/>
              </a:ext>
            </a:extLst>
          </p:cNvPr>
          <p:cNvSpPr txBox="1"/>
          <p:nvPr/>
        </p:nvSpPr>
        <p:spPr>
          <a:xfrm>
            <a:off x="1505416" y="1736014"/>
            <a:ext cx="2274850" cy="4241040"/>
          </a:xfrm>
          <a:prstGeom prst="rect">
            <a:avLst/>
          </a:prstGeom>
          <a:noFill/>
        </p:spPr>
        <p:txBody>
          <a:bodyPr wrap="square" lIns="0" tIns="0" rIns="0" bIns="0" rtlCol="0">
            <a:noAutofit/>
          </a:bodyPr>
          <a:lstStyle/>
          <a:p>
            <a:pPr>
              <a:spcBef>
                <a:spcPts val="900"/>
              </a:spcBef>
            </a:pPr>
            <a:r>
              <a:rPr lang="en-US" sz="2100" b="1" dirty="0">
                <a:latin typeface="Arial"/>
                <a:cs typeface="Arial"/>
              </a:rPr>
              <a:t>You are better off in a workplace that </a:t>
            </a:r>
            <a:r>
              <a:rPr lang="en-US" sz="2100" b="1" dirty="0" err="1">
                <a:latin typeface="Arial"/>
                <a:cs typeface="Arial"/>
              </a:rPr>
              <a:t>recognises</a:t>
            </a:r>
            <a:r>
              <a:rPr lang="en-US" sz="2100" b="1" dirty="0">
                <a:latin typeface="Arial"/>
                <a:cs typeface="Arial"/>
              </a:rPr>
              <a:t> a union because:</a:t>
            </a:r>
          </a:p>
          <a:p>
            <a:pPr marL="342900" indent="-342900">
              <a:spcBef>
                <a:spcPts val="900"/>
              </a:spcBef>
              <a:buFont typeface="Arial"/>
              <a:buChar char="•"/>
            </a:pPr>
            <a:r>
              <a:rPr lang="en-US" sz="2100" dirty="0">
                <a:latin typeface="Arial"/>
                <a:cs typeface="Arial"/>
              </a:rPr>
              <a:t>You earn on average 4.9% more in salary</a:t>
            </a:r>
            <a:r>
              <a:rPr lang="en-US" sz="2100" baseline="30000" dirty="0">
                <a:latin typeface="Arial"/>
                <a:cs typeface="Arial"/>
              </a:rPr>
              <a:t> 1 </a:t>
            </a:r>
          </a:p>
          <a:p>
            <a:pPr marL="342900" indent="-342900">
              <a:spcBef>
                <a:spcPts val="900"/>
              </a:spcBef>
              <a:buFont typeface="Arial"/>
              <a:buChar char="•"/>
            </a:pPr>
            <a:r>
              <a:rPr lang="en-US" sz="2100" dirty="0">
                <a:latin typeface="Arial"/>
                <a:cs typeface="Arial"/>
              </a:rPr>
              <a:t>health and safety is better</a:t>
            </a:r>
          </a:p>
          <a:p>
            <a:pPr marL="342900" indent="-342900">
              <a:spcBef>
                <a:spcPts val="900"/>
              </a:spcBef>
              <a:buFont typeface="Arial"/>
              <a:buChar char="•"/>
            </a:pPr>
            <a:r>
              <a:rPr lang="en-US" sz="2100" dirty="0">
                <a:latin typeface="Arial"/>
                <a:cs typeface="Arial"/>
              </a:rPr>
              <a:t>more training.</a:t>
            </a:r>
          </a:p>
          <a:p>
            <a:pPr marL="342900" indent="-342900">
              <a:spcBef>
                <a:spcPts val="900"/>
              </a:spcBef>
              <a:buFont typeface="Arial"/>
              <a:buChar char="•"/>
            </a:pPr>
            <a:endParaRPr lang="en-US" sz="2100" dirty="0">
              <a:latin typeface="Arial"/>
              <a:cs typeface="Arial"/>
            </a:endParaRPr>
          </a:p>
        </p:txBody>
      </p:sp>
      <p:sp>
        <p:nvSpPr>
          <p:cNvPr id="9" name="TextBox 8">
            <a:extLst>
              <a:ext uri="{FF2B5EF4-FFF2-40B4-BE49-F238E27FC236}">
                <a16:creationId xmlns:a16="http://schemas.microsoft.com/office/drawing/2014/main" id="{0DB1ED0E-9851-4AC5-95A8-19BA169CCB89}"/>
              </a:ext>
            </a:extLst>
          </p:cNvPr>
          <p:cNvSpPr txBox="1"/>
          <p:nvPr/>
        </p:nvSpPr>
        <p:spPr>
          <a:xfrm>
            <a:off x="4148255" y="1754740"/>
            <a:ext cx="2442116" cy="4018015"/>
          </a:xfrm>
          <a:prstGeom prst="rect">
            <a:avLst/>
          </a:prstGeom>
          <a:noFill/>
        </p:spPr>
        <p:txBody>
          <a:bodyPr wrap="square" lIns="0" tIns="0" rIns="0" bIns="0" rtlCol="0">
            <a:noAutofit/>
          </a:bodyPr>
          <a:lstStyle/>
          <a:p>
            <a:pPr>
              <a:spcBef>
                <a:spcPts val="900"/>
              </a:spcBef>
            </a:pPr>
            <a:r>
              <a:rPr lang="en-US" sz="2100" b="1" dirty="0">
                <a:latin typeface="Arial"/>
                <a:cs typeface="Arial"/>
              </a:rPr>
              <a:t>Trade unions all together in the UK:</a:t>
            </a:r>
          </a:p>
          <a:p>
            <a:pPr marL="342900" indent="-342900">
              <a:spcBef>
                <a:spcPts val="900"/>
              </a:spcBef>
              <a:buFont typeface="Arial"/>
              <a:buChar char="•"/>
            </a:pPr>
            <a:r>
              <a:rPr lang="en-US" sz="2100" dirty="0">
                <a:latin typeface="Arial"/>
                <a:cs typeface="Arial"/>
              </a:rPr>
              <a:t>6.4 million members (2024)</a:t>
            </a:r>
            <a:r>
              <a:rPr lang="en-US" sz="2100" baseline="30000" dirty="0">
                <a:latin typeface="Arial"/>
                <a:cs typeface="Arial"/>
              </a:rPr>
              <a:t>1</a:t>
            </a:r>
          </a:p>
          <a:p>
            <a:pPr marL="342900" indent="-342900">
              <a:spcBef>
                <a:spcPts val="900"/>
              </a:spcBef>
              <a:buFont typeface="Arial"/>
              <a:buChar char="•"/>
            </a:pPr>
            <a:r>
              <a:rPr lang="en-US" sz="2100" dirty="0">
                <a:latin typeface="Arial"/>
                <a:cs typeface="Arial"/>
              </a:rPr>
              <a:t>47 TUC affiliated </a:t>
            </a:r>
          </a:p>
          <a:p>
            <a:pPr marL="342900" indent="-342900">
              <a:spcBef>
                <a:spcPts val="900"/>
              </a:spcBef>
              <a:buFont typeface="Arial"/>
              <a:buChar char="•"/>
            </a:pPr>
            <a:r>
              <a:rPr lang="en-US" sz="2100" dirty="0">
                <a:latin typeface="Arial"/>
                <a:cs typeface="Arial"/>
              </a:rPr>
              <a:t>Unions instrumental in fighting for workers rights</a:t>
            </a:r>
            <a:r>
              <a:rPr lang="en-US" sz="2100" baseline="30000" dirty="0">
                <a:latin typeface="Arial"/>
                <a:cs typeface="Arial"/>
              </a:rPr>
              <a:t> 2</a:t>
            </a:r>
          </a:p>
        </p:txBody>
      </p:sp>
      <p:sp>
        <p:nvSpPr>
          <p:cNvPr id="10" name="TextBox 9">
            <a:extLst>
              <a:ext uri="{FF2B5EF4-FFF2-40B4-BE49-F238E27FC236}">
                <a16:creationId xmlns:a16="http://schemas.microsoft.com/office/drawing/2014/main" id="{2946BD18-DCC5-47BA-9862-DE217D4D4BB1}"/>
              </a:ext>
            </a:extLst>
          </p:cNvPr>
          <p:cNvSpPr txBox="1"/>
          <p:nvPr/>
        </p:nvSpPr>
        <p:spPr>
          <a:xfrm>
            <a:off x="6958360" y="1754739"/>
            <a:ext cx="2642839" cy="4537688"/>
          </a:xfrm>
          <a:prstGeom prst="rect">
            <a:avLst/>
          </a:prstGeom>
          <a:noFill/>
        </p:spPr>
        <p:txBody>
          <a:bodyPr wrap="square" lIns="0" tIns="0" rIns="0" bIns="0" rtlCol="0" anchor="t">
            <a:noAutofit/>
          </a:bodyPr>
          <a:lstStyle/>
          <a:p>
            <a:pPr>
              <a:spcBef>
                <a:spcPts val="900"/>
              </a:spcBef>
            </a:pPr>
            <a:r>
              <a:rPr lang="en-US" sz="2100" b="1" dirty="0">
                <a:latin typeface="Arial"/>
                <a:cs typeface="Arial"/>
              </a:rPr>
              <a:t>Prospect:</a:t>
            </a:r>
          </a:p>
          <a:p>
            <a:pPr marL="342900" indent="-342900">
              <a:spcBef>
                <a:spcPts val="900"/>
              </a:spcBef>
              <a:buFont typeface="Arial"/>
              <a:buChar char="•"/>
            </a:pPr>
            <a:r>
              <a:rPr lang="en-US" sz="2100" dirty="0">
                <a:latin typeface="Arial"/>
                <a:cs typeface="Arial"/>
              </a:rPr>
              <a:t>Just over 162,000 members Jan 2026</a:t>
            </a:r>
          </a:p>
          <a:p>
            <a:pPr marL="342900" indent="-342900">
              <a:spcBef>
                <a:spcPts val="900"/>
              </a:spcBef>
              <a:buFont typeface="Arial"/>
              <a:buChar char="•"/>
            </a:pPr>
            <a:r>
              <a:rPr lang="en-US" sz="2100" dirty="0">
                <a:latin typeface="Arial"/>
                <a:cs typeface="Arial"/>
              </a:rPr>
              <a:t>Got £1.6 million in injury compensation as of December 2025</a:t>
            </a:r>
          </a:p>
          <a:p>
            <a:pPr marL="342900" indent="-342900">
              <a:spcBef>
                <a:spcPts val="900"/>
              </a:spcBef>
              <a:buFont typeface="Arial"/>
              <a:buChar char="•"/>
            </a:pPr>
            <a:r>
              <a:rPr lang="en-US" sz="2100" dirty="0">
                <a:latin typeface="Arial"/>
                <a:cs typeface="Arial"/>
              </a:rPr>
              <a:t>NEP provided 1136 Reps with training in 2025</a:t>
            </a:r>
          </a:p>
        </p:txBody>
      </p:sp>
      <p:sp>
        <p:nvSpPr>
          <p:cNvPr id="4" name="TextBox 3">
            <a:extLst>
              <a:ext uri="{FF2B5EF4-FFF2-40B4-BE49-F238E27FC236}">
                <a16:creationId xmlns:a16="http://schemas.microsoft.com/office/drawing/2014/main" id="{78CEC345-844B-71BD-A516-DD7B08A035E2}"/>
              </a:ext>
            </a:extLst>
          </p:cNvPr>
          <p:cNvSpPr txBox="1"/>
          <p:nvPr/>
        </p:nvSpPr>
        <p:spPr>
          <a:xfrm>
            <a:off x="1046921" y="5772755"/>
            <a:ext cx="7063409" cy="646331"/>
          </a:xfrm>
          <a:prstGeom prst="rect">
            <a:avLst/>
          </a:prstGeom>
          <a:noFill/>
        </p:spPr>
        <p:txBody>
          <a:bodyPr wrap="square">
            <a:spAutoFit/>
          </a:bodyPr>
          <a:lstStyle/>
          <a:p>
            <a:r>
              <a:rPr lang="en-GB" sz="1800" u="sng" baseline="30000" dirty="0">
                <a:hlinkClick r:id="rId3">
                  <a:extLst>
                    <a:ext uri="{A12FA001-AC4F-418D-AE19-62706E023703}">
                      <ahyp:hlinkClr xmlns:ahyp="http://schemas.microsoft.com/office/drawing/2018/hyperlinkcolor" val="tx"/>
                    </a:ext>
                  </a:extLst>
                </a:hlinkClick>
              </a:rPr>
              <a:t>1</a:t>
            </a:r>
            <a:r>
              <a:rPr lang="en-GB" sz="1800" u="sng" dirty="0">
                <a:hlinkClick r:id="rId3">
                  <a:extLst>
                    <a:ext uri="{A12FA001-AC4F-418D-AE19-62706E023703}">
                      <ahyp:hlinkClr xmlns:ahyp="http://schemas.microsoft.com/office/drawing/2018/hyperlinkcolor" val="tx"/>
                    </a:ext>
                  </a:extLst>
                </a:hlinkClick>
              </a:rPr>
              <a:t> Trade union statistics 2024 - GOV.U</a:t>
            </a:r>
            <a:br>
              <a:rPr lang="en-GB" sz="1800" u="sng" dirty="0">
                <a:hlinkClick r:id="rId3">
                  <a:extLst>
                    <a:ext uri="{A12FA001-AC4F-418D-AE19-62706E023703}">
                      <ahyp:hlinkClr xmlns:ahyp="http://schemas.microsoft.com/office/drawing/2018/hyperlinkcolor" val="tx"/>
                    </a:ext>
                  </a:extLst>
                </a:hlinkClick>
              </a:rPr>
            </a:br>
            <a:r>
              <a:rPr lang="en-GB" sz="1800" u="sng" baseline="30000" dirty="0">
                <a:hlinkClick r:id="rId3">
                  <a:extLst>
                    <a:ext uri="{A12FA001-AC4F-418D-AE19-62706E023703}">
                      <ahyp:hlinkClr xmlns:ahyp="http://schemas.microsoft.com/office/drawing/2018/hyperlinkcolor" val="tx"/>
                    </a:ext>
                  </a:extLst>
                </a:hlinkClick>
              </a:rPr>
              <a:t>2 </a:t>
            </a:r>
            <a:r>
              <a:rPr lang="en-GB" sz="1800" u="sng" dirty="0">
                <a:hlinkClick r:id="rId3">
                  <a:extLst>
                    <a:ext uri="{A12FA001-AC4F-418D-AE19-62706E023703}">
                      <ahyp:hlinkClr xmlns:ahyp="http://schemas.microsoft.com/office/drawing/2018/hyperlinkcolor" val="tx"/>
                    </a:ext>
                  </a:extLst>
                </a:hlinkClick>
              </a:rPr>
              <a:t>www.acas.org.uk/employment-rights-bill</a:t>
            </a:r>
            <a:endParaRPr lang="en-GB" sz="1800" u="sng" dirty="0"/>
          </a:p>
        </p:txBody>
      </p:sp>
    </p:spTree>
    <p:extLst>
      <p:ext uri="{BB962C8B-B14F-4D97-AF65-F5344CB8AC3E}">
        <p14:creationId xmlns:p14="http://schemas.microsoft.com/office/powerpoint/2010/main" val="238472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66136"/>
            <a:ext cx="7326351" cy="1919503"/>
          </a:xfrm>
        </p:spPr>
        <p:txBody>
          <a:bodyPr/>
          <a:lstStyle/>
          <a:p>
            <a:r>
              <a:rPr lang="en-US" sz="4000">
                <a:latin typeface="Arial"/>
                <a:cs typeface="Arial"/>
              </a:rPr>
              <a:t>Activity B: Other options</a:t>
            </a:r>
          </a:p>
        </p:txBody>
      </p:sp>
      <p:sp>
        <p:nvSpPr>
          <p:cNvPr id="5" name="TextBox 4"/>
          <p:cNvSpPr txBox="1"/>
          <p:nvPr/>
        </p:nvSpPr>
        <p:spPr>
          <a:xfrm>
            <a:off x="1505415" y="2427386"/>
            <a:ext cx="5085885" cy="3262432"/>
          </a:xfrm>
          <a:prstGeom prst="rect">
            <a:avLst/>
          </a:prstGeom>
          <a:noFill/>
        </p:spPr>
        <p:txBody>
          <a:bodyPr wrap="square" lIns="0" tIns="0" rIns="0" bIns="0" rtlCol="0">
            <a:spAutoFit/>
          </a:bodyPr>
          <a:lstStyle/>
          <a:p>
            <a:r>
              <a:rPr lang="en-US" sz="2400">
                <a:latin typeface="Arial"/>
                <a:cs typeface="Arial"/>
              </a:rPr>
              <a:t>Discuss the benefits of being in a trade union as opposed to some of the following options:</a:t>
            </a:r>
          </a:p>
          <a:p>
            <a:pPr marL="342900" indent="-342900">
              <a:spcBef>
                <a:spcPts val="600"/>
              </a:spcBef>
              <a:buFont typeface="Arial"/>
              <a:buChar char="•"/>
            </a:pPr>
            <a:r>
              <a:rPr lang="en-US" sz="2400">
                <a:latin typeface="Arial"/>
                <a:cs typeface="Arial"/>
              </a:rPr>
              <a:t>Facebook group or other social media groups</a:t>
            </a:r>
          </a:p>
          <a:p>
            <a:pPr marL="342900" indent="-342900">
              <a:spcBef>
                <a:spcPts val="600"/>
              </a:spcBef>
              <a:buFont typeface="Arial"/>
              <a:buChar char="•"/>
            </a:pPr>
            <a:r>
              <a:rPr lang="en-US" sz="2400">
                <a:latin typeface="Arial"/>
                <a:cs typeface="Arial"/>
              </a:rPr>
              <a:t>Workers/employee’s forum</a:t>
            </a:r>
          </a:p>
          <a:p>
            <a:pPr marL="342900" indent="-342900">
              <a:spcBef>
                <a:spcPts val="600"/>
              </a:spcBef>
              <a:buFont typeface="Arial"/>
              <a:buChar char="•"/>
            </a:pPr>
            <a:r>
              <a:rPr lang="en-US" sz="2400">
                <a:latin typeface="Arial"/>
                <a:cs typeface="Arial"/>
              </a:rPr>
              <a:t>Single employee action</a:t>
            </a:r>
          </a:p>
          <a:p>
            <a:pPr marL="342900" indent="-342900">
              <a:spcBef>
                <a:spcPts val="600"/>
              </a:spcBef>
              <a:buFont typeface="Arial"/>
              <a:buChar char="•"/>
            </a:pPr>
            <a:r>
              <a:rPr lang="en-US" sz="2400">
                <a:latin typeface="Arial"/>
                <a:cs typeface="Arial"/>
              </a:rPr>
              <a:t>Professional body</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2895553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943600" cy="1919503"/>
          </a:xfrm>
        </p:spPr>
        <p:txBody>
          <a:bodyPr/>
          <a:lstStyle/>
          <a:p>
            <a:r>
              <a:rPr lang="en-US" sz="4000">
                <a:latin typeface="Arial"/>
                <a:cs typeface="Arial"/>
              </a:rPr>
              <a:t>Activity C: What can a union negotiate on?</a:t>
            </a:r>
          </a:p>
        </p:txBody>
      </p:sp>
      <p:sp>
        <p:nvSpPr>
          <p:cNvPr id="5" name="TextBox 4"/>
          <p:cNvSpPr txBox="1"/>
          <p:nvPr/>
        </p:nvSpPr>
        <p:spPr>
          <a:xfrm>
            <a:off x="1505415" y="2427386"/>
            <a:ext cx="4549697" cy="1477328"/>
          </a:xfrm>
          <a:prstGeom prst="rect">
            <a:avLst/>
          </a:prstGeom>
          <a:noFill/>
        </p:spPr>
        <p:txBody>
          <a:bodyPr wrap="square" lIns="0" tIns="0" rIns="0" bIns="0" rtlCol="0">
            <a:noAutofit/>
          </a:bodyPr>
          <a:lstStyle/>
          <a:p>
            <a:r>
              <a:rPr lang="en-US" sz="2400">
                <a:latin typeface="Arial"/>
                <a:cs typeface="Arial"/>
              </a:rPr>
              <a:t>In a big group make a list of what you would like a trade union to negotiate on, over and above the statutory recognition minimum. </a:t>
            </a:r>
          </a:p>
        </p:txBody>
      </p:sp>
      <p:pic>
        <p:nvPicPr>
          <p:cNvPr id="6" name="Picture 5">
            <a:extLst>
              <a:ext uri="{FF2B5EF4-FFF2-40B4-BE49-F238E27FC236}">
                <a16:creationId xmlns:a16="http://schemas.microsoft.com/office/drawing/2014/main" id="{1D827148-213E-CC49-BC5E-E968DE4FB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637789658"/>
      </p:ext>
    </p:extLst>
  </p:cSld>
  <p:clrMapOvr>
    <a:masterClrMapping/>
  </p:clrMapOvr>
</p:sld>
</file>

<file path=ppt/theme/theme1.xml><?xml version="1.0" encoding="utf-8"?>
<a:theme xmlns:a="http://schemas.openxmlformats.org/drawingml/2006/main" name="2019-01389-Template-Bectu-Powerpoint-template-Version-12-09-2019 (1)">
  <a:themeElements>
    <a:clrScheme name="Bectu-2019">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Bectu-PPT-2019" id="{BE9FB4FB-E140-AC4E-97D7-0A2B76523230}" vid="{675F4767-DE59-F544-9977-6D44F549D0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ecf5486-e989-4379-bfee-e9488933998c">
      <Terms xmlns="http://schemas.microsoft.com/office/infopath/2007/PartnerControls"/>
    </lcf76f155ced4ddcb4097134ff3c332f>
    <TaxCatchAll xmlns="95c4e850-32b5-4d18-96f2-9b7a5c16f8c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D7AC766A08B146B6390D5D437781FB" ma:contentTypeVersion="19" ma:contentTypeDescription="Create a new document." ma:contentTypeScope="" ma:versionID="9ee50a468a1df45cb04c4cf7cf53f91b">
  <xsd:schema xmlns:xsd="http://www.w3.org/2001/XMLSchema" xmlns:xs="http://www.w3.org/2001/XMLSchema" xmlns:p="http://schemas.microsoft.com/office/2006/metadata/properties" xmlns:ns2="0ecf5486-e989-4379-bfee-e9488933998c" xmlns:ns3="95c4e850-32b5-4d18-96f2-9b7a5c16f8c4" targetNamespace="http://schemas.microsoft.com/office/2006/metadata/properties" ma:root="true" ma:fieldsID="0682d65b56c2810fb0605dcc6fee6b1a" ns2:_="" ns3:_="">
    <xsd:import namespace="0ecf5486-e989-4379-bfee-e9488933998c"/>
    <xsd:import namespace="95c4e850-32b5-4d18-96f2-9b7a5c16f8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f5486-e989-4379-bfee-e94889339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db10955-4951-4066-b3c1-96eb136e60ed" ma:termSetId="09814cd3-568e-fe90-9814-8d621ff8fb84" ma:anchorId="fba54fb3-c3e1-fe81-a776-ca4b69148c4d" ma:open="true" ma:isKeyword="false">
      <xsd:complexType>
        <xsd:sequence>
          <xsd:element ref="pc:Terms" minOccurs="0" maxOccurs="1"/>
        </xsd:sequence>
      </xsd:complexType>
    </xsd:element>
    <xsd:element name="MediaServiceBillingMetadata" ma:index="25" nillable="true" ma:displayName="MediaServiceBillingMetadata" ma:hidden="true" ma:internalName="MediaServiceBillingMetadata"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c4e850-32b5-4d18-96f2-9b7a5c16f8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8009270-4462-4200-a448-d84ec13952d8}" ma:internalName="TaxCatchAll" ma:showField="CatchAllData" ma:web="95c4e850-32b5-4d18-96f2-9b7a5c16f8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DF0957-91F8-41A7-A9CC-9CBEE9CCA09E}">
  <ds:schemaRefs>
    <ds:schemaRef ds:uri="http://schemas.microsoft.com/office/2006/metadata/properties"/>
    <ds:schemaRef ds:uri="http://purl.org/dc/terms/"/>
    <ds:schemaRef ds:uri="0ecf5486-e989-4379-bfee-e948893399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95c4e850-32b5-4d18-96f2-9b7a5c16f8c4"/>
    <ds:schemaRef ds:uri="http://www.w3.org/XML/1998/namespace"/>
    <ds:schemaRef ds:uri="http://purl.org/dc/dcmitype/"/>
  </ds:schemaRefs>
</ds:datastoreItem>
</file>

<file path=customXml/itemProps2.xml><?xml version="1.0" encoding="utf-8"?>
<ds:datastoreItem xmlns:ds="http://schemas.openxmlformats.org/officeDocument/2006/customXml" ds:itemID="{172F2C49-2777-41D0-A343-7F12228276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cf5486-e989-4379-bfee-e9488933998c"/>
    <ds:schemaRef ds:uri="95c4e850-32b5-4d18-96f2-9b7a5c16f8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BD96AB-7141-457F-B661-6374E27098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2019-01389-Template-Bectu-Powerpoint-template-Version-12-09-2019 (1)</Template>
  <TotalTime>0</TotalTime>
  <Words>1582</Words>
  <Application>Microsoft Office PowerPoint</Application>
  <PresentationFormat>Widescreen</PresentationFormat>
  <Paragraphs>165</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2019-01389-Template-Bectu-Powerpoint-template-Version-12-09-2019 (1)</vt:lpstr>
      <vt:lpstr>PowerPoint Presentation</vt:lpstr>
      <vt:lpstr>What is a trade union? Update 2 Oct 2025</vt:lpstr>
      <vt:lpstr>The definition  of a trade union</vt:lpstr>
      <vt:lpstr>Recognition in the workplace</vt:lpstr>
      <vt:lpstr>An unrecognised workplace  Vs a recognised workplace</vt:lpstr>
      <vt:lpstr>Your right to join a trade union</vt:lpstr>
      <vt:lpstr>The benefits of trade unions</vt:lpstr>
      <vt:lpstr>Activity B: Other options</vt:lpstr>
      <vt:lpstr>Activity C: What can a union negotiate on?</vt:lpstr>
      <vt:lpstr>Activity D: Your workplace - 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Sharratt;martinroberts@theambassadors.com</dc:creator>
  <cp:lastModifiedBy>Abbie Jenkinson</cp:lastModifiedBy>
  <cp:revision>32</cp:revision>
  <cp:lastPrinted>2019-08-27T12:20:31Z</cp:lastPrinted>
  <dcterms:created xsi:type="dcterms:W3CDTF">2019-10-02T11:32:19Z</dcterms:created>
  <dcterms:modified xsi:type="dcterms:W3CDTF">2026-04-16T09:57:24Z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-705465768</vt:i4>
  </property>
  <property fmtid="{D5CDD505-2E9C-101B-9397-08002B2CF9AE}" pid="3" name="_NewReviewCycle">
    <vt:lpwstr/>
  </property>
  <property fmtid="{D5CDD505-2E9C-101B-9397-08002B2CF9AE}" pid="4" name="_EmailSubject">
    <vt:lpwstr>bectu slides</vt:lpwstr>
  </property>
  <property fmtid="{D5CDD505-2E9C-101B-9397-08002B2CF9AE}" pid="5" name="_AuthorEmail">
    <vt:lpwstr>mroberts@bectu.org.uk</vt:lpwstr>
  </property>
  <property fmtid="{D5CDD505-2E9C-101B-9397-08002B2CF9AE}" pid="6" name="_AuthorEmailDisplayName">
    <vt:lpwstr>Martin Roberts</vt:lpwstr>
  </property>
  <property fmtid="{D5CDD505-2E9C-101B-9397-08002B2CF9AE}" pid="7" name="ContentTypeId">
    <vt:lpwstr>0x010100D8D7AC766A08B146B6390D5D437781FB</vt:lpwstr>
  </property>
  <property fmtid="{D5CDD505-2E9C-101B-9397-08002B2CF9AE}" pid="8" name="MediaServiceImageTags">
    <vt:lpwstr/>
  </property>
</Properties>
</file>