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5"/>
  </p:notesMasterIdLst>
  <p:sldIdLst>
    <p:sldId id="510" r:id="rId5"/>
    <p:sldId id="552" r:id="rId6"/>
    <p:sldId id="511" r:id="rId7"/>
    <p:sldId id="518" r:id="rId8"/>
    <p:sldId id="551" r:id="rId9"/>
    <p:sldId id="514" r:id="rId10"/>
    <p:sldId id="513" r:id="rId11"/>
    <p:sldId id="512" r:id="rId12"/>
    <p:sldId id="519" r:id="rId13"/>
    <p:sldId id="55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94B787-9E84-45D5-8B10-A55E1B7CDDEA}" v="6" dt="2026-01-15T08:13:58.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04" autoAdjust="0"/>
  </p:normalViewPr>
  <p:slideViewPr>
    <p:cSldViewPr snapToGrid="0">
      <p:cViewPr>
        <p:scale>
          <a:sx n="48" d="100"/>
          <a:sy n="48" d="100"/>
        </p:scale>
        <p:origin x="1904" y="472"/>
      </p:cViewPr>
      <p:guideLst>
        <p:guide orient="horz" pos="2160"/>
        <p:guide pos="3840"/>
      </p:guideLst>
    </p:cSldViewPr>
  </p:slideViewPr>
  <p:notesTextViewPr>
    <p:cViewPr>
      <p:scale>
        <a:sx n="1" d="1"/>
        <a:sy n="1" d="1"/>
      </p:scale>
      <p:origin x="0" y="-76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ie Jenkinson" userId="eea7fb28-1679-433b-b7c8-8d9b353028dc" providerId="ADAL" clId="{5B4D50E6-874A-4467-A758-2C7AE13CC3BF}"/>
    <pc:docChg chg="undo custSel modSld">
      <pc:chgData name="Abbie Jenkinson" userId="eea7fb28-1679-433b-b7c8-8d9b353028dc" providerId="ADAL" clId="{5B4D50E6-874A-4467-A758-2C7AE13CC3BF}" dt="2026-01-15T08:16:15.547" v="81" actId="20577"/>
      <pc:docMkLst>
        <pc:docMk/>
      </pc:docMkLst>
      <pc:sldChg chg="addSp modSp mod modAnim modNotesTx">
        <pc:chgData name="Abbie Jenkinson" userId="eea7fb28-1679-433b-b7c8-8d9b353028dc" providerId="ADAL" clId="{5B4D50E6-874A-4467-A758-2C7AE13CC3BF}" dt="2026-01-15T08:16:15.547" v="81" actId="20577"/>
        <pc:sldMkLst>
          <pc:docMk/>
          <pc:sldMk cId="2384727387" sldId="513"/>
        </pc:sldMkLst>
        <pc:spChg chg="add mod">
          <ac:chgData name="Abbie Jenkinson" userId="eea7fb28-1679-433b-b7c8-8d9b353028dc" providerId="ADAL" clId="{5B4D50E6-874A-4467-A758-2C7AE13CC3BF}" dt="2026-01-15T08:15:54.800" v="80" actId="20577"/>
          <ac:spMkLst>
            <pc:docMk/>
            <pc:sldMk cId="2384727387" sldId="513"/>
            <ac:spMk id="4" creationId="{78CEC345-844B-71BD-A516-DD7B08A035E2}"/>
          </ac:spMkLst>
        </pc:spChg>
        <pc:spChg chg="mod">
          <ac:chgData name="Abbie Jenkinson" userId="eea7fb28-1679-433b-b7c8-8d9b353028dc" providerId="ADAL" clId="{5B4D50E6-874A-4467-A758-2C7AE13CC3BF}" dt="2026-01-15T08:13:06.591" v="71" actId="20577"/>
          <ac:spMkLst>
            <pc:docMk/>
            <pc:sldMk cId="2384727387" sldId="513"/>
            <ac:spMk id="8" creationId="{AA7B3EB1-A793-4A33-A982-816E2D1E7F75}"/>
          </ac:spMkLst>
        </pc:spChg>
        <pc:spChg chg="mod">
          <ac:chgData name="Abbie Jenkinson" userId="eea7fb28-1679-433b-b7c8-8d9b353028dc" providerId="ADAL" clId="{5B4D50E6-874A-4467-A758-2C7AE13CC3BF}" dt="2026-01-15T08:13:48.020" v="75" actId="6549"/>
          <ac:spMkLst>
            <pc:docMk/>
            <pc:sldMk cId="2384727387" sldId="513"/>
            <ac:spMk id="9" creationId="{0DB1ED0E-9851-4AC5-95A8-19BA169CCB89}"/>
          </ac:spMkLst>
        </pc:spChg>
        <pc:spChg chg="mod">
          <ac:chgData name="Abbie Jenkinson" userId="eea7fb28-1679-433b-b7c8-8d9b353028dc" providerId="ADAL" clId="{5B4D50E6-874A-4467-A758-2C7AE13CC3BF}" dt="2026-01-15T08:13:58.905" v="76"/>
          <ac:spMkLst>
            <pc:docMk/>
            <pc:sldMk cId="2384727387" sldId="513"/>
            <ac:spMk id="10" creationId="{2946BD18-DCC5-47BA-9862-DE217D4D4BB1}"/>
          </ac:spMkLst>
        </pc:spChg>
      </pc:sldChg>
      <pc:sldChg chg="modNotesTx">
        <pc:chgData name="Abbie Jenkinson" userId="eea7fb28-1679-433b-b7c8-8d9b353028dc" providerId="ADAL" clId="{5B4D50E6-874A-4467-A758-2C7AE13CC3BF}" dt="2026-01-15T08:08:41.541" v="67" actId="113"/>
        <pc:sldMkLst>
          <pc:docMk/>
          <pc:sldMk cId="475468944" sldId="551"/>
        </pc:sldMkLst>
      </pc:sldChg>
      <pc:sldChg chg="delSp modSp mod">
        <pc:chgData name="Abbie Jenkinson" userId="eea7fb28-1679-433b-b7c8-8d9b353028dc" providerId="ADAL" clId="{5B4D50E6-874A-4467-A758-2C7AE13CC3BF}" dt="2026-01-15T08:07:36.712" v="1" actId="1076"/>
        <pc:sldMkLst>
          <pc:docMk/>
          <pc:sldMk cId="562249508" sldId="552"/>
        </pc:sldMkLst>
        <pc:spChg chg="mod">
          <ac:chgData name="Abbie Jenkinson" userId="eea7fb28-1679-433b-b7c8-8d9b353028dc" providerId="ADAL" clId="{5B4D50E6-874A-4467-A758-2C7AE13CC3BF}" dt="2026-01-15T08:07:36.712" v="1" actId="1076"/>
          <ac:spMkLst>
            <pc:docMk/>
            <pc:sldMk cId="562249508" sldId="552"/>
            <ac:spMk id="2" creationId="{8B719D0F-8608-30A3-A036-277C524DE3A3}"/>
          </ac:spMkLst>
        </pc:spChg>
        <pc:spChg chg="del">
          <ac:chgData name="Abbie Jenkinson" userId="eea7fb28-1679-433b-b7c8-8d9b353028dc" providerId="ADAL" clId="{5B4D50E6-874A-4467-A758-2C7AE13CC3BF}" dt="2026-01-15T08:07:33.193" v="0" actId="478"/>
          <ac:spMkLst>
            <pc:docMk/>
            <pc:sldMk cId="562249508" sldId="552"/>
            <ac:spMk id="5" creationId="{CCC0DB87-AD2B-E642-FCF5-312AAFC954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ospect.org.uk/tutor-pr1-pr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pPr marL="171450" indent="-171450">
              <a:buFont typeface="Arial" panose="020B0604020202020204" pitchFamily="34" charset="0"/>
              <a:buChar char="•"/>
            </a:pPr>
            <a:r>
              <a:rPr lang="en-US" baseline="0" dirty="0"/>
              <a:t>Introduce yourself including your pro nouns</a:t>
            </a:r>
          </a:p>
          <a:p>
            <a:pPr marL="171450" indent="-171450">
              <a:buFont typeface="Arial" panose="020B0604020202020204" pitchFamily="34" charset="0"/>
              <a:buChar char="•"/>
            </a:pPr>
            <a:r>
              <a:rPr lang="en-US" baseline="0" dirty="0"/>
              <a:t>Talk through some of the technology e.g. cameras on + mute when not speaking + use of virtual hands and use of chat </a:t>
            </a:r>
          </a:p>
          <a:p>
            <a:pPr marL="171450" indent="-171450">
              <a:buFont typeface="Arial" panose="020B0604020202020204" pitchFamily="34" charset="0"/>
              <a:buChar char="•"/>
            </a:pPr>
            <a:r>
              <a:rPr lang="en-US" baseline="0" dirty="0"/>
              <a:t>The reps joining instructions asked them to go to </a:t>
            </a:r>
            <a:r>
              <a:rPr lang="en-GB" baseline="0" dirty="0">
                <a:hlinkClick r:id="rId3"/>
              </a:rPr>
              <a:t>Tutor resources – Prospect | Prospect</a:t>
            </a:r>
            <a:r>
              <a:rPr lang="en-GB" baseline="0" dirty="0"/>
              <a:t>; download workbook and do some pre reading. Show them the webpage and open up the workbook and talk through various sections including Learning outcomes, course timetable, equality and diversity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Explain that this is an interactive course and reps are encouraged to discuss ideas, ask questions and participate in the sessions. We will have opportunity to talk to each other and share experiences from different workplaces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For some of the activities we will use interactive tools like </a:t>
            </a:r>
            <a:r>
              <a:rPr lang="en-GB" sz="1200" kern="1200" dirty="0" err="1">
                <a:solidFill>
                  <a:schemeClr val="dk1"/>
                </a:solidFill>
                <a:effectLst/>
                <a:latin typeface="+mn-lt"/>
                <a:ea typeface="+mn-ea"/>
                <a:cs typeface="+mn-cs"/>
              </a:rPr>
              <a:t>slido</a:t>
            </a:r>
            <a:r>
              <a:rPr lang="en-GB" sz="1200" kern="1200" dirty="0">
                <a:solidFill>
                  <a:schemeClr val="dk1"/>
                </a:solidFill>
                <a:effectLst/>
                <a:latin typeface="+mn-lt"/>
                <a:ea typeface="+mn-ea"/>
                <a:cs typeface="+mn-cs"/>
              </a:rPr>
              <a:t> or whiteboard or chat (whatever you are most confident in using).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Explain how the tutors feedback works.</a:t>
            </a:r>
            <a:br>
              <a:rPr lang="en-US" dirty="0"/>
            </a:b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Set as homework. To complete statements on Page 14</a:t>
            </a:r>
            <a:r>
              <a:rPr lang="en-US" b="1" baseline="0">
                <a:latin typeface="Arial" charset="0"/>
                <a:ea typeface="Arial" charset="0"/>
                <a:cs typeface="Arial" charset="0"/>
              </a:rPr>
              <a:t> and watch video How Prospect works. This is just the first video in the collection (the reps don’t need to watch the others as they are for reps 2 training.)</a:t>
            </a:r>
          </a:p>
          <a:p>
            <a:endParaRPr lang="en-US" b="1">
              <a:latin typeface="Arial" charset="0"/>
              <a:ea typeface="Arial" charset="0"/>
              <a:cs typeface="Arial" charset="0"/>
            </a:endParaRP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A snapshot of what their branch is like and an understanding of the union structure</a:t>
            </a:r>
          </a:p>
          <a:p>
            <a:endParaRPr lang="en-US" b="1">
              <a:latin typeface="Arial" charset="0"/>
              <a:ea typeface="Arial" charset="0"/>
              <a:cs typeface="Arial" charset="0"/>
            </a:endParaRPr>
          </a:p>
          <a:p>
            <a:r>
              <a:rPr lang="en-GB" sz="1200" kern="1200">
                <a:solidFill>
                  <a:schemeClr val="tx1"/>
                </a:solidFill>
                <a:effectLst/>
                <a:latin typeface="+mn-lt"/>
                <a:ea typeface="+mn-ea"/>
                <a:cs typeface="+mn-cs"/>
              </a:rPr>
              <a:t>Follow up activity in session 2</a:t>
            </a:r>
          </a:p>
          <a:p>
            <a:r>
              <a:rPr lang="en-GB" sz="1200" kern="1200">
                <a:solidFill>
                  <a:schemeClr val="tx1"/>
                </a:solidFill>
                <a:effectLst/>
                <a:latin typeface="+mn-lt"/>
                <a:ea typeface="+mn-ea"/>
                <a:cs typeface="+mn-cs"/>
              </a:rPr>
              <a:t>Look at the following the questionnaire think about:</a:t>
            </a:r>
          </a:p>
          <a:p>
            <a:pPr lvl="0"/>
            <a:r>
              <a:rPr lang="en-GB" sz="1200" kern="1200">
                <a:solidFill>
                  <a:schemeClr val="tx1"/>
                </a:solidFill>
                <a:effectLst/>
                <a:latin typeface="+mn-lt"/>
                <a:ea typeface="+mn-ea"/>
                <a:cs typeface="+mn-cs"/>
              </a:rPr>
              <a:t>On a scale of 1-10, how well organised would you say your workplace is? </a:t>
            </a:r>
          </a:p>
          <a:p>
            <a:pPr lvl="0"/>
            <a:r>
              <a:rPr lang="en-GB" sz="1200" kern="1200">
                <a:solidFill>
                  <a:schemeClr val="tx1"/>
                </a:solidFill>
                <a:effectLst/>
                <a:latin typeface="+mn-lt"/>
                <a:ea typeface="+mn-ea"/>
                <a:cs typeface="+mn-cs"/>
              </a:rPr>
              <a:t>In what ways is your workplace organised?</a:t>
            </a:r>
          </a:p>
          <a:p>
            <a:pPr lvl="0"/>
            <a:r>
              <a:rPr lang="en-GB" sz="1200" kern="120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getting members active</a:t>
            </a: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3DA9-1F9D-DDF7-0ABF-5C1552185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83B6B-2A1E-48FF-509E-03C26DF6A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2FA8B-7816-2B1C-B459-D4FDB306609C}"/>
              </a:ext>
            </a:extLst>
          </p:cNvPr>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a:extLst>
              <a:ext uri="{FF2B5EF4-FFF2-40B4-BE49-F238E27FC236}">
                <a16:creationId xmlns:a16="http://schemas.microsoft.com/office/drawing/2014/main" id="{C82FD879-D145-1D89-5FD6-F67A5574B783}"/>
              </a:ext>
            </a:extLst>
          </p:cNvPr>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59263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t>
            </a:r>
            <a:r>
              <a:rPr lang="en-US" baseline="0" err="1"/>
              <a:t>arestill</a:t>
            </a:r>
            <a:r>
              <a:rPr lang="en-US" baseline="0"/>
              <a:t>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a:latin typeface="Arial" charset="0"/>
                <a:ea typeface="Arial" charset="0"/>
                <a:cs typeface="Arial" charset="0"/>
              </a:rPr>
              <a:t>Outcome to be achieved: Learn</a:t>
            </a:r>
            <a:r>
              <a:rPr lang="en-US" sz="1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a:p>
          <a:p>
            <a:pPr lvl="2" eaLnBrk="1" hangingPunct="1">
              <a:lnSpc>
                <a:spcPct val="100000"/>
              </a:lnSpc>
              <a:spcBef>
                <a:spcPts val="600"/>
              </a:spcBef>
              <a:buClr>
                <a:schemeClr val="tx2"/>
              </a:buClr>
              <a:buFont typeface="Wingdings" charset="2"/>
              <a:buNone/>
            </a:pPr>
            <a:r>
              <a:rPr lang="en-GB" altLang="en-US" sz="18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a:t>over 50% membership; or </a:t>
            </a:r>
          </a:p>
          <a:p>
            <a:pPr marL="1439863" lvl="3" indent="-457200" eaLnBrk="1" hangingPunct="1">
              <a:spcBef>
                <a:spcPts val="600"/>
              </a:spcBef>
              <a:buClr>
                <a:schemeClr val="tx1"/>
              </a:buClr>
              <a:buFont typeface="Tahoma" charset="0"/>
              <a:buAutoNum type="alphaLcParenR"/>
            </a:pPr>
            <a:r>
              <a:rPr lang="en-GB" altLang="en-US" sz="1800"/>
              <a:t>over 10% membership </a:t>
            </a:r>
            <a:r>
              <a:rPr lang="en-GB" altLang="en-US" sz="1800">
                <a:solidFill>
                  <a:schemeClr val="tx2"/>
                </a:solidFill>
              </a:rPr>
              <a:t>and </a:t>
            </a:r>
          </a:p>
          <a:p>
            <a:pPr marL="1401763" lvl="4" indent="0" eaLnBrk="1" hangingPunct="1">
              <a:spcBef>
                <a:spcPts val="600"/>
              </a:spcBef>
              <a:buClr>
                <a:schemeClr val="tx1"/>
              </a:buClr>
              <a:buFontTx/>
              <a:buNone/>
            </a:pPr>
            <a:r>
              <a:rPr lang="en-GB" altLang="en-US" sz="1800"/>
              <a:t>gets a majority in a ballot of all employees</a:t>
            </a:r>
            <a:r>
              <a:rPr lang="en-GB" altLang="en-US" sz="240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sz="1400" b="0" baseline="0" dirty="0">
                <a:latin typeface="Arial" charset="0"/>
                <a:ea typeface="Arial" charset="0"/>
                <a:cs typeface="Arial" charset="0"/>
              </a:rPr>
              <a:t>There is a model recognition agreement in the appendix</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endParaRPr lang="en-US" b="1" dirty="0">
              <a:latin typeface="Arial" charset="0"/>
              <a:ea typeface="Arial" charset="0"/>
              <a:cs typeface="Arial" charset="0"/>
            </a:endParaRPr>
          </a:p>
          <a:p>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endParaRPr lang="en-US" dirty="0"/>
          </a:p>
          <a:p>
            <a:r>
              <a:rPr lang="en-US" dirty="0"/>
              <a:t>This slide has two clicks the first is for</a:t>
            </a:r>
            <a:r>
              <a:rPr lang="en-US" baseline="0" dirty="0"/>
              <a:t> trade union figures as a whole and the second is for Prospect only.</a:t>
            </a:r>
            <a:endParaRPr lang="en-US" dirty="0"/>
          </a:p>
          <a:p>
            <a:pPr marL="171450" indent="-171450">
              <a:buFont typeface="Arial"/>
              <a:buChar char="•"/>
            </a:pPr>
            <a:r>
              <a:rPr lang="en-US" dirty="0"/>
              <a:t>Prospect negotiates with more than 400 different employers.</a:t>
            </a:r>
          </a:p>
          <a:p>
            <a:pPr marL="171450" indent="-171450">
              <a:buFont typeface="Arial"/>
              <a:buChar char="•"/>
            </a:pPr>
            <a:r>
              <a:rPr lang="en-US"/>
              <a:t>These </a:t>
            </a:r>
            <a:r>
              <a:rPr lang="en-US" dirty="0"/>
              <a:t>are the facts that back up</a:t>
            </a:r>
            <a:r>
              <a:rPr lang="en-US" baseline="0" dirty="0"/>
              <a:t> why it is value for money to join.</a:t>
            </a:r>
          </a:p>
          <a:p>
            <a:pPr marL="171450" indent="-171450">
              <a:buFont typeface="Arial"/>
              <a:buChar char="•"/>
            </a:pPr>
            <a:r>
              <a:rPr lang="en-US" b="1" baseline="0" dirty="0"/>
              <a:t>Always mention that local issues make the most difference to people.</a:t>
            </a:r>
            <a:endParaRPr lang="en-US" b="1"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8,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Use whiteboard</a:t>
            </a:r>
          </a:p>
          <a:p>
            <a:endParaRPr lang="en-US" b="1">
              <a:latin typeface="Arial" charset="0"/>
              <a:ea typeface="Arial" charset="0"/>
              <a:cs typeface="Arial" charset="0"/>
            </a:endParaRPr>
          </a:p>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a:t>We are looking for the groups to come up with </a:t>
            </a: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a:t>Can negotiate on:	</a:t>
            </a:r>
            <a:r>
              <a:rPr lang="en-US"/>
              <a:t>			</a:t>
            </a:r>
          </a:p>
          <a:p>
            <a:r>
              <a:rPr lang="en-US"/>
              <a:t>Pay and conditions				</a:t>
            </a:r>
          </a:p>
          <a:p>
            <a:r>
              <a:rPr lang="en-US"/>
              <a:t>Health &amp; safety				</a:t>
            </a:r>
          </a:p>
          <a:p>
            <a:r>
              <a:rPr lang="en-US"/>
              <a:t>Equality</a:t>
            </a:r>
          </a:p>
          <a:p>
            <a:r>
              <a:rPr lang="en-US"/>
              <a:t>Redundancy </a:t>
            </a:r>
          </a:p>
          <a:p>
            <a:r>
              <a:rPr lang="en-US"/>
              <a:t>Time</a:t>
            </a:r>
            <a:r>
              <a:rPr lang="en-US" baseline="0"/>
              <a:t> off </a:t>
            </a: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trade-union-statistics-202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81FDE3-C25B-30FF-B89E-F42A31228973}"/>
              </a:ext>
            </a:extLst>
          </p:cNvPr>
          <p:cNvSpPr txBox="1">
            <a:spLocks/>
          </p:cNvSpPr>
          <p:nvPr/>
        </p:nvSpPr>
        <p:spPr>
          <a:xfrm>
            <a:off x="705315" y="-103142"/>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atin typeface="Arial"/>
                <a:cs typeface="Arial"/>
              </a:rPr>
              <a:t>Reps 1: </a:t>
            </a:r>
            <a:r>
              <a:rPr lang="en-US" b="1" i="1" dirty="0">
                <a:latin typeface="Arial"/>
                <a:cs typeface="Arial"/>
              </a:rPr>
              <a:t>course overview</a:t>
            </a:r>
          </a:p>
        </p:txBody>
      </p:sp>
      <p:sp>
        <p:nvSpPr>
          <p:cNvPr id="7" name="TextBox 6">
            <a:extLst>
              <a:ext uri="{FF2B5EF4-FFF2-40B4-BE49-F238E27FC236}">
                <a16:creationId xmlns:a16="http://schemas.microsoft.com/office/drawing/2014/main" id="{957B0876-E9E3-7E4F-4493-C9BBD456DAFA}"/>
              </a:ext>
            </a:extLst>
          </p:cNvPr>
          <p:cNvSpPr txBox="1"/>
          <p:nvPr/>
        </p:nvSpPr>
        <p:spPr>
          <a:xfrm>
            <a:off x="622404" y="2188926"/>
            <a:ext cx="5883904"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Tech!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Course materials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Learning outcomes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Timetable:</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Break 11</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Lunch 1</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Finish 3.30</a:t>
            </a:r>
          </a:p>
          <a:p>
            <a:pPr marL="800100" lvl="1"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Tutor feedback</a:t>
            </a:r>
          </a:p>
        </p:txBody>
      </p:sp>
    </p:spTree>
    <p:extLst>
      <p:ext uri="{BB962C8B-B14F-4D97-AF65-F5344CB8AC3E}">
        <p14:creationId xmlns:p14="http://schemas.microsoft.com/office/powerpoint/2010/main" val="427487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386862"/>
            <a:ext cx="7111048" cy="1310053"/>
          </a:xfrm>
        </p:spPr>
        <p:txBody>
          <a:bodyPr>
            <a:normAutofit/>
          </a:bodyPr>
          <a:lstStyle/>
          <a:p>
            <a:r>
              <a:rPr lang="en-US" sz="3600">
                <a:latin typeface="Arial"/>
                <a:cs typeface="Arial"/>
              </a:rPr>
              <a:t>Activity D: Your workplace - Homework</a:t>
            </a:r>
          </a:p>
        </p:txBody>
      </p:sp>
      <p:sp>
        <p:nvSpPr>
          <p:cNvPr id="6" name="Rectangle 5"/>
          <p:cNvSpPr/>
          <p:nvPr/>
        </p:nvSpPr>
        <p:spPr>
          <a:xfrm>
            <a:off x="395655" y="1846385"/>
            <a:ext cx="6005146" cy="5009064"/>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Watch first video in collection on union structure</a:t>
            </a:r>
          </a:p>
          <a:p>
            <a:pPr>
              <a:spcBef>
                <a:spcPts val="900"/>
              </a:spcBef>
            </a:pPr>
            <a:r>
              <a:rPr lang="en-GB" sz="2400">
                <a:latin typeface="Arial" panose="020B0604020202020204" pitchFamily="34" charset="0"/>
                <a:cs typeface="Arial" panose="020B0604020202020204" pitchFamily="34" charset="0"/>
                <a:hlinkClick r:id="rId3"/>
              </a:rPr>
              <a:t>https://vimeo.com/showcase/prospect-ed</a:t>
            </a:r>
            <a:endParaRPr lang="en-GB" sz="2400">
              <a:latin typeface="Arial" panose="020B0604020202020204" pitchFamily="34" charset="0"/>
              <a:cs typeface="Arial" panose="020B0604020202020204" pitchFamily="34" charset="0"/>
            </a:endParaRPr>
          </a:p>
          <a:p>
            <a:pPr>
              <a:spcBef>
                <a:spcPts val="900"/>
              </a:spcBef>
            </a:pPr>
            <a:r>
              <a:rPr lang="en-GB" sz="2400">
                <a:latin typeface="Arial" panose="020B0604020202020204" pitchFamily="34" charset="0"/>
                <a:cs typeface="Arial" panose="020B0604020202020204" pitchFamily="34" charset="0"/>
              </a:rPr>
              <a:t>Password - education</a:t>
            </a:r>
          </a:p>
          <a:p>
            <a:pPr marL="342900" indent="-342900">
              <a:spcBef>
                <a:spcPts val="900"/>
              </a:spcBef>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FC9EB-23B9-4004-6C8B-2E0782D69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19D0F-8608-30A3-A036-277C524DE3A3}"/>
              </a:ext>
            </a:extLst>
          </p:cNvPr>
          <p:cNvSpPr>
            <a:spLocks noGrp="1"/>
          </p:cNvSpPr>
          <p:nvPr>
            <p:ph type="ctrTitle"/>
          </p:nvPr>
        </p:nvSpPr>
        <p:spPr>
          <a:xfrm>
            <a:off x="829554" y="591551"/>
            <a:ext cx="7939668" cy="2382236"/>
          </a:xfrm>
        </p:spPr>
        <p:txBody>
          <a:bodyPr/>
          <a:lstStyle/>
          <a:p>
            <a:r>
              <a:rPr lang="en-US" dirty="0">
                <a:latin typeface="Arial"/>
                <a:cs typeface="Arial"/>
              </a:rPr>
              <a:t>What is a trade union?</a:t>
            </a:r>
            <a:br>
              <a:rPr lang="en-US" dirty="0">
                <a:latin typeface="Arial"/>
                <a:cs typeface="Arial"/>
              </a:rPr>
            </a:br>
            <a:r>
              <a:rPr lang="en-US" sz="800" dirty="0">
                <a:latin typeface="Arial"/>
                <a:cs typeface="Arial"/>
              </a:rPr>
              <a:t>Update 2 Oct 2025</a:t>
            </a:r>
          </a:p>
        </p:txBody>
      </p:sp>
    </p:spTree>
    <p:extLst>
      <p:ext uri="{BB962C8B-B14F-4D97-AF65-F5344CB8AC3E}">
        <p14:creationId xmlns:p14="http://schemas.microsoft.com/office/powerpoint/2010/main" val="56224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a:latin typeface="Arial" charset="0"/>
                <a:ea typeface="Arial" charset="0"/>
                <a:cs typeface="Arial" charset="0"/>
              </a:rPr>
              <a:t>They can voluntarily </a:t>
            </a:r>
            <a:r>
              <a:rPr lang="en-GB" sz="2400">
                <a:latin typeface="Arial" charset="0"/>
                <a:ea typeface="Arial" charset="0"/>
                <a:cs typeface="Arial" charset="0"/>
              </a:rPr>
              <a:t>recognise</a:t>
            </a:r>
            <a:r>
              <a:rPr lang="en-US" sz="240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1292345779"/>
              </p:ext>
            </p:extLst>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a:effectLst/>
                        </a:rPr>
                        <a:t>In an unrecognised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a:effectLst/>
                        </a:rPr>
                        <a:t>In a 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legal advice</a:t>
                      </a:r>
                    </a:p>
                    <a:p>
                      <a:pPr marL="342900" lvl="0" indent="-342900">
                        <a:spcAft>
                          <a:spcPts val="1200"/>
                        </a:spcAft>
                        <a:buFont typeface="Symbol" panose="05050102010706020507" pitchFamily="18" charset="2"/>
                        <a:buChar char=""/>
                      </a:pPr>
                      <a:r>
                        <a:rPr lang="en-GB" sz="1800" b="0">
                          <a:effectLst/>
                        </a:rPr>
                        <a:t>financial help and advice </a:t>
                      </a:r>
                    </a:p>
                    <a:p>
                      <a:pPr>
                        <a:spcAft>
                          <a:spcPts val="1200"/>
                        </a:spcAft>
                      </a:pPr>
                      <a:r>
                        <a:rPr lang="en-GB" sz="1800">
                          <a:effectLst/>
                        </a:rPr>
                        <a:t> </a:t>
                      </a:r>
                      <a:endParaRPr lang="en-GB" sz="180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a:effectLst/>
                        </a:rPr>
                        <a:t>On top of the individual rights, collective agreements usually cover pay arrangements and other terms and conditions of employment. </a:t>
                      </a:r>
                    </a:p>
                    <a:p>
                      <a:pPr>
                        <a:spcBef>
                          <a:spcPts val="900"/>
                        </a:spcBef>
                      </a:pPr>
                      <a:r>
                        <a:rPr lang="en-GB" sz="1800">
                          <a:effectLst/>
                        </a:rPr>
                        <a:t>These include the right to:</a:t>
                      </a:r>
                    </a:p>
                    <a:p>
                      <a:pPr marL="342900" lvl="0" indent="-342900">
                        <a:spcBef>
                          <a:spcPts val="900"/>
                        </a:spcBef>
                        <a:buFont typeface="Symbol" panose="05050102010706020507" pitchFamily="18" charset="2"/>
                        <a:buChar char=""/>
                      </a:pPr>
                      <a:r>
                        <a:rPr lang="en-GB" sz="1800">
                          <a:effectLst/>
                        </a:rPr>
                        <a:t>disclosure of information by the employer for collective bargaining purposes</a:t>
                      </a:r>
                    </a:p>
                    <a:p>
                      <a:pPr marL="342900" lvl="0" indent="-342900">
                        <a:buFont typeface="Symbol" panose="05050102010706020507" pitchFamily="18" charset="2"/>
                        <a:buChar char=""/>
                      </a:pPr>
                      <a:r>
                        <a:rPr lang="en-GB" sz="1800">
                          <a:effectLst/>
                        </a:rPr>
                        <a:t>reasonable paid time off for union reps to carry out union duties</a:t>
                      </a:r>
                    </a:p>
                    <a:p>
                      <a:pPr marL="342900" lvl="0" indent="-342900">
                        <a:buFont typeface="Symbol" panose="05050102010706020507" pitchFamily="18" charset="2"/>
                        <a:buChar char=""/>
                      </a:pPr>
                      <a:r>
                        <a:rPr lang="en-GB" sz="1800">
                          <a:effectLst/>
                        </a:rPr>
                        <a:t>reasonable paid time off for union learning reps to carry out their duties</a:t>
                      </a:r>
                    </a:p>
                    <a:p>
                      <a:pPr marL="342900" lvl="0" indent="-342900">
                        <a:buFont typeface="Symbol" panose="05050102010706020507" pitchFamily="18" charset="2"/>
                        <a:buChar char=""/>
                      </a:pPr>
                      <a:r>
                        <a:rPr lang="en-GB" sz="1800">
                          <a:effectLst/>
                        </a:rPr>
                        <a:t>reasonable unpaid time off for members to carry out union activities</a:t>
                      </a:r>
                    </a:p>
                    <a:p>
                      <a:pPr marL="342900" lvl="0" indent="-342900">
                        <a:buFont typeface="Symbol" panose="05050102010706020507" pitchFamily="18" charset="2"/>
                        <a:buChar char=""/>
                      </a:pPr>
                      <a:r>
                        <a:rPr lang="en-GB" sz="1800">
                          <a:effectLst/>
                        </a:rPr>
                        <a:t>appoint a union safety rep</a:t>
                      </a:r>
                    </a:p>
                    <a:p>
                      <a:pPr marL="342900" lvl="0" indent="-342900">
                        <a:buFont typeface="Symbol" panose="05050102010706020507" pitchFamily="18" charset="2"/>
                        <a:buChar char=""/>
                      </a:pPr>
                      <a:r>
                        <a:rPr lang="en-GB" sz="1800">
                          <a:effectLst/>
                        </a:rPr>
                        <a:t>appoint safety committee representatives</a:t>
                      </a:r>
                    </a:p>
                    <a:p>
                      <a:pPr marL="342900" lvl="0" indent="-342900">
                        <a:buFont typeface="Symbol" panose="05050102010706020507" pitchFamily="18" charset="2"/>
                        <a:buChar char=""/>
                      </a:pPr>
                      <a:r>
                        <a:rPr lang="en-GB" sz="1800">
                          <a:effectLst/>
                        </a:rPr>
                        <a:t>consultation prior to redundancy; and</a:t>
                      </a:r>
                    </a:p>
                    <a:p>
                      <a:pPr marL="342900" lvl="0" indent="-342900">
                        <a:spcAft>
                          <a:spcPts val="1200"/>
                        </a:spcAft>
                        <a:buFont typeface="Symbol" panose="05050102010706020507" pitchFamily="18" charset="2"/>
                        <a:buChar char=""/>
                      </a:pPr>
                      <a:r>
                        <a:rPr lang="en-GB" sz="1800">
                          <a:effectLst/>
                        </a:rPr>
                        <a:t>consultation prior to business transfers. </a:t>
                      </a:r>
                      <a:endParaRPr lang="en-GB" sz="180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8" name="TextBox 7">
            <a:extLst>
              <a:ext uri="{FF2B5EF4-FFF2-40B4-BE49-F238E27FC236}">
                <a16:creationId xmlns:a16="http://schemas.microsoft.com/office/drawing/2014/main" id="{AA7B3EB1-A793-4A33-A982-816E2D1E7F75}"/>
              </a:ext>
            </a:extLst>
          </p:cNvPr>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You earn on average 4.9% more in salary</a:t>
            </a:r>
            <a:r>
              <a:rPr lang="en-US" sz="2100" baseline="30000" dirty="0">
                <a:latin typeface="Arial"/>
                <a:cs typeface="Arial"/>
              </a:rPr>
              <a:t> 1 </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a:p>
            <a:pPr marL="342900" indent="-342900">
              <a:spcBef>
                <a:spcPts val="900"/>
              </a:spcBef>
              <a:buFont typeface="Arial"/>
              <a:buChar char="•"/>
            </a:pPr>
            <a:endParaRPr lang="en-US" sz="2100" dirty="0">
              <a:latin typeface="Arial"/>
              <a:cs typeface="Arial"/>
            </a:endParaRPr>
          </a:p>
        </p:txBody>
      </p:sp>
      <p:sp>
        <p:nvSpPr>
          <p:cNvPr id="9" name="TextBox 8">
            <a:extLst>
              <a:ext uri="{FF2B5EF4-FFF2-40B4-BE49-F238E27FC236}">
                <a16:creationId xmlns:a16="http://schemas.microsoft.com/office/drawing/2014/main" id="{0DB1ED0E-9851-4AC5-95A8-19BA169CCB89}"/>
              </a:ext>
            </a:extLst>
          </p:cNvPr>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6.4 million members (2024)</a:t>
            </a:r>
            <a:r>
              <a:rPr lang="en-US" sz="2100" baseline="30000" dirty="0">
                <a:latin typeface="Arial"/>
                <a:cs typeface="Arial"/>
              </a:rPr>
              <a:t>1</a:t>
            </a:r>
          </a:p>
          <a:p>
            <a:pPr marL="342900" indent="-342900">
              <a:spcBef>
                <a:spcPts val="900"/>
              </a:spcBef>
              <a:buFont typeface="Arial"/>
              <a:buChar char="•"/>
            </a:pPr>
            <a:r>
              <a:rPr lang="en-US" sz="2100" dirty="0">
                <a:latin typeface="Arial"/>
                <a:cs typeface="Arial"/>
              </a:rPr>
              <a:t>47 TUC affiliated </a:t>
            </a:r>
          </a:p>
          <a:p>
            <a:pPr marL="342900" indent="-342900">
              <a:spcBef>
                <a:spcPts val="900"/>
              </a:spcBef>
              <a:buFont typeface="Arial"/>
              <a:buChar char="•"/>
            </a:pPr>
            <a:r>
              <a:rPr lang="en-US" sz="2100" dirty="0">
                <a:latin typeface="Arial"/>
                <a:cs typeface="Arial"/>
              </a:rPr>
              <a:t>Unions instrumental in fighting for workers rights</a:t>
            </a:r>
            <a:r>
              <a:rPr lang="en-US" sz="2100" baseline="30000" dirty="0">
                <a:latin typeface="Arial"/>
                <a:cs typeface="Arial"/>
              </a:rPr>
              <a:t> 2</a:t>
            </a:r>
          </a:p>
        </p:txBody>
      </p:sp>
      <p:sp>
        <p:nvSpPr>
          <p:cNvPr id="10" name="TextBox 9">
            <a:extLst>
              <a:ext uri="{FF2B5EF4-FFF2-40B4-BE49-F238E27FC236}">
                <a16:creationId xmlns:a16="http://schemas.microsoft.com/office/drawing/2014/main" id="{2946BD18-DCC5-47BA-9862-DE217D4D4BB1}"/>
              </a:ext>
            </a:extLst>
          </p:cNvPr>
          <p:cNvSpPr txBox="1"/>
          <p:nvPr/>
        </p:nvSpPr>
        <p:spPr>
          <a:xfrm>
            <a:off x="6958360" y="1754739"/>
            <a:ext cx="2642839" cy="4537688"/>
          </a:xfrm>
          <a:prstGeom prst="rect">
            <a:avLst/>
          </a:prstGeom>
          <a:noFill/>
        </p:spPr>
        <p:txBody>
          <a:bodyPr wrap="square" lIns="0" tIns="0" rIns="0" bIns="0" rtlCol="0" anchor="t">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Just over 162,000 members Jan 2026</a:t>
            </a:r>
          </a:p>
          <a:p>
            <a:pPr marL="342900" indent="-342900">
              <a:spcBef>
                <a:spcPts val="900"/>
              </a:spcBef>
              <a:buFont typeface="Arial"/>
              <a:buChar char="•"/>
            </a:pPr>
            <a:r>
              <a:rPr lang="en-US" sz="2100" dirty="0">
                <a:latin typeface="Arial"/>
                <a:cs typeface="Arial"/>
              </a:rPr>
              <a:t>Got £1.6 million in injury compensation as of December 2025</a:t>
            </a:r>
          </a:p>
          <a:p>
            <a:pPr marL="342900" indent="-342900">
              <a:spcBef>
                <a:spcPts val="900"/>
              </a:spcBef>
              <a:buFont typeface="Arial"/>
              <a:buChar char="•"/>
            </a:pPr>
            <a:r>
              <a:rPr lang="en-US" sz="2100" dirty="0">
                <a:latin typeface="Arial"/>
                <a:cs typeface="Arial"/>
              </a:rPr>
              <a:t>NEP provided 1136 Reps with training in 2025</a:t>
            </a:r>
          </a:p>
        </p:txBody>
      </p:sp>
      <p:sp>
        <p:nvSpPr>
          <p:cNvPr id="4" name="TextBox 3">
            <a:extLst>
              <a:ext uri="{FF2B5EF4-FFF2-40B4-BE49-F238E27FC236}">
                <a16:creationId xmlns:a16="http://schemas.microsoft.com/office/drawing/2014/main" id="{78CEC345-844B-71BD-A516-DD7B08A035E2}"/>
              </a:ext>
            </a:extLst>
          </p:cNvPr>
          <p:cNvSpPr txBox="1"/>
          <p:nvPr/>
        </p:nvSpPr>
        <p:spPr>
          <a:xfrm>
            <a:off x="1046921" y="5772755"/>
            <a:ext cx="7063409" cy="646331"/>
          </a:xfrm>
          <a:prstGeom prst="rect">
            <a:avLst/>
          </a:prstGeom>
          <a:noFill/>
        </p:spPr>
        <p:txBody>
          <a:bodyPr wrap="square">
            <a:spAutoFit/>
          </a:bodyPr>
          <a:lstStyle/>
          <a:p>
            <a:r>
              <a:rPr lang="en-GB" sz="1800" u="sng" baseline="30000" dirty="0">
                <a:hlinkClick r:id="rId3">
                  <a:extLst>
                    <a:ext uri="{A12FA001-AC4F-418D-AE19-62706E023703}">
                      <ahyp:hlinkClr xmlns:ahyp="http://schemas.microsoft.com/office/drawing/2018/hyperlinkcolor" val="tx"/>
                    </a:ext>
                  </a:extLst>
                </a:hlinkClick>
              </a:rPr>
              <a:t>1</a:t>
            </a:r>
            <a:r>
              <a:rPr lang="en-GB" sz="1800" u="sng" dirty="0">
                <a:hlinkClick r:id="rId3">
                  <a:extLst>
                    <a:ext uri="{A12FA001-AC4F-418D-AE19-62706E023703}">
                      <ahyp:hlinkClr xmlns:ahyp="http://schemas.microsoft.com/office/drawing/2018/hyperlinkcolor" val="tx"/>
                    </a:ext>
                  </a:extLst>
                </a:hlinkClick>
              </a:rPr>
              <a:t> Trade union statistics 2024 - GOV.U</a:t>
            </a:r>
            <a:br>
              <a:rPr lang="en-GB" sz="1800" u="sng" dirty="0">
                <a:hlinkClick r:id="rId3">
                  <a:extLst>
                    <a:ext uri="{A12FA001-AC4F-418D-AE19-62706E023703}">
                      <ahyp:hlinkClr xmlns:ahyp="http://schemas.microsoft.com/office/drawing/2018/hyperlinkcolor" val="tx"/>
                    </a:ext>
                  </a:extLst>
                </a:hlinkClick>
              </a:rPr>
            </a:br>
            <a:r>
              <a:rPr lang="en-GB" sz="1800" u="sng" baseline="30000" dirty="0">
                <a:hlinkClick r:id="rId3">
                  <a:extLst>
                    <a:ext uri="{A12FA001-AC4F-418D-AE19-62706E023703}">
                      <ahyp:hlinkClr xmlns:ahyp="http://schemas.microsoft.com/office/drawing/2018/hyperlinkcolor" val="tx"/>
                    </a:ext>
                  </a:extLst>
                </a:hlinkClick>
              </a:rPr>
              <a:t>2 </a:t>
            </a:r>
            <a:r>
              <a:rPr lang="en-GB" sz="1800" u="sng" dirty="0">
                <a:hlinkClick r:id="rId3">
                  <a:extLst>
                    <a:ext uri="{A12FA001-AC4F-418D-AE19-62706E023703}">
                      <ahyp:hlinkClr xmlns:ahyp="http://schemas.microsoft.com/office/drawing/2018/hyperlinkcolor" val="tx"/>
                    </a:ext>
                  </a:extLst>
                </a:hlinkClick>
              </a:rPr>
              <a:t>www.acas.org.uk/employment-rights-bill</a:t>
            </a:r>
            <a:endParaRPr lang="en-GB" sz="1800" u="sng" dirty="0"/>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9ee50a468a1df45cb04c4cf7cf53f91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0682d65b56c2810fb0605dcc6fee6b1a"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DF0957-91F8-41A7-A9CC-9CBEE9CCA09E}">
  <ds:schemaRefs>
    <ds:schemaRef ds:uri="http://schemas.microsoft.com/office/2006/metadata/properties"/>
    <ds:schemaRef ds:uri="http://purl.org/dc/terms/"/>
    <ds:schemaRef ds:uri="0ecf5486-e989-4379-bfee-e948893399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95c4e850-32b5-4d18-96f2-9b7a5c16f8c4"/>
    <ds:schemaRef ds:uri="http://www.w3.org/XML/1998/namespace"/>
    <ds:schemaRef ds:uri="http://purl.org/dc/dcmitype/"/>
  </ds:schemaRefs>
</ds:datastoreItem>
</file>

<file path=customXml/itemProps2.xml><?xml version="1.0" encoding="utf-8"?>
<ds:datastoreItem xmlns:ds="http://schemas.openxmlformats.org/officeDocument/2006/customXml" ds:itemID="{172F2C49-2777-41D0-A343-7F1222827676}"/>
</file>

<file path=customXml/itemProps3.xml><?xml version="1.0" encoding="utf-8"?>
<ds:datastoreItem xmlns:ds="http://schemas.openxmlformats.org/officeDocument/2006/customXml" ds:itemID="{42BD96AB-7141-457F-B661-6374E27098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0</TotalTime>
  <Words>1582</Words>
  <Application>Microsoft Office PowerPoint</Application>
  <PresentationFormat>Widescreen</PresentationFormat>
  <Paragraphs>165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Symbol</vt:lpstr>
      <vt:lpstr>Tahoma</vt:lpstr>
      <vt:lpstr>Wingdings</vt:lpstr>
      <vt:lpstr>Wingdings 3</vt:lpstr>
      <vt:lpstr>2019-01389-Template-Bectu-Powerpoint-template-Version-12-09-2019 (1)</vt:lpstr>
      <vt:lpstr>PowerPoint Presentation</vt:lpstr>
      <vt:lpstr>What is a trade union? Update 2 Oct 2025</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Abbie Jenkinson</cp:lastModifiedBy>
  <cp:revision>4</cp:revision>
  <cp:lastPrinted>2019-08-27T12:20:31Z</cp:lastPrinted>
  <dcterms:created xsi:type="dcterms:W3CDTF">2019-10-02T11:32:19Z</dcterms:created>
  <dcterms:modified xsi:type="dcterms:W3CDTF">2026-01-15T08:16:23Z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-705465768</vt:i4>
  </property>
  <property fmtid="{D5CDD505-2E9C-101B-9397-08002B2CF9AE}" pid="3" name="_NewReviewCycle">
    <vt:lpwstr/>
  </property>
  <property fmtid="{D5CDD505-2E9C-101B-9397-08002B2CF9AE}" pid="4" name="_EmailSubject">
    <vt:lpwstr>bectu slides</vt:lpwstr>
  </property>
  <property fmtid="{D5CDD505-2E9C-101B-9397-08002B2CF9AE}" pid="5" name="_AuthorEmail">
    <vt:lpwstr>mroberts@bectu.org.uk</vt:lpwstr>
  </property>
  <property fmtid="{D5CDD505-2E9C-101B-9397-08002B2CF9AE}" pid="6" name="_AuthorEmailDisplayName">
    <vt:lpwstr>Martin Roberts</vt:lpwstr>
  </property>
  <property fmtid="{D5CDD505-2E9C-101B-9397-08002B2CF9AE}" pid="7" name="ContentTypeId">
    <vt:lpwstr>0x010100D8D7AC766A08B146B6390D5D437781FB</vt:lpwstr>
  </property>
  <property fmtid="{D5CDD505-2E9C-101B-9397-08002B2CF9AE}" pid="8" name="MediaServiceImageTags">
    <vt:lpwstr/>
  </property>
</Properties>
</file>