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57"/>
  </p:notesMasterIdLst>
  <p:sldIdLst>
    <p:sldId id="508" r:id="rId2"/>
    <p:sldId id="509" r:id="rId3"/>
    <p:sldId id="510" r:id="rId4"/>
    <p:sldId id="511" r:id="rId5"/>
    <p:sldId id="518" r:id="rId6"/>
    <p:sldId id="599" r:id="rId7"/>
    <p:sldId id="514" r:id="rId8"/>
    <p:sldId id="600" r:id="rId9"/>
    <p:sldId id="512" r:id="rId10"/>
    <p:sldId id="519" r:id="rId11"/>
    <p:sldId id="551" r:id="rId12"/>
    <p:sldId id="585" r:id="rId13"/>
    <p:sldId id="522" r:id="rId14"/>
    <p:sldId id="596" r:id="rId15"/>
    <p:sldId id="563" r:id="rId16"/>
    <p:sldId id="517" r:id="rId17"/>
    <p:sldId id="516" r:id="rId18"/>
    <p:sldId id="575" r:id="rId19"/>
    <p:sldId id="524" r:id="rId20"/>
    <p:sldId id="525" r:id="rId21"/>
    <p:sldId id="559" r:id="rId22"/>
    <p:sldId id="597" r:id="rId23"/>
    <p:sldId id="554" r:id="rId24"/>
    <p:sldId id="553" r:id="rId25"/>
    <p:sldId id="576" r:id="rId26"/>
    <p:sldId id="577" r:id="rId27"/>
    <p:sldId id="535" r:id="rId28"/>
    <p:sldId id="569" r:id="rId29"/>
    <p:sldId id="598" r:id="rId30"/>
    <p:sldId id="583" r:id="rId31"/>
    <p:sldId id="564" r:id="rId32"/>
    <p:sldId id="584" r:id="rId33"/>
    <p:sldId id="534" r:id="rId34"/>
    <p:sldId id="579" r:id="rId35"/>
    <p:sldId id="593" r:id="rId36"/>
    <p:sldId id="586" r:id="rId37"/>
    <p:sldId id="537" r:id="rId38"/>
    <p:sldId id="573" r:id="rId39"/>
    <p:sldId id="574" r:id="rId40"/>
    <p:sldId id="587" r:id="rId41"/>
    <p:sldId id="588" r:id="rId42"/>
    <p:sldId id="589" r:id="rId43"/>
    <p:sldId id="590" r:id="rId44"/>
    <p:sldId id="545" r:id="rId45"/>
    <p:sldId id="591" r:id="rId46"/>
    <p:sldId id="547" r:id="rId47"/>
    <p:sldId id="552" r:id="rId48"/>
    <p:sldId id="568" r:id="rId49"/>
    <p:sldId id="578" r:id="rId50"/>
    <p:sldId id="555" r:id="rId51"/>
    <p:sldId id="594" r:id="rId52"/>
    <p:sldId id="595" r:id="rId53"/>
    <p:sldId id="592" r:id="rId54"/>
    <p:sldId id="572" r:id="rId55"/>
    <p:sldId id="58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1" autoAdjust="0"/>
    <p:restoredTop sz="57884" autoAdjust="0"/>
  </p:normalViewPr>
  <p:slideViewPr>
    <p:cSldViewPr snapToGrid="0" snapToObjects="1">
      <p:cViewPr varScale="1">
        <p:scale>
          <a:sx n="68" d="100"/>
          <a:sy n="68" d="100"/>
        </p:scale>
        <p:origin x="2203"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807"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a:solidFill>
          <a:schemeClr val="tx2">
            <a:lumMod val="75000"/>
          </a:schemeClr>
        </a:solidFill>
      </dgm:spPr>
      <dgm:t>
        <a:bodyPr/>
        <a:lstStyle/>
        <a:p>
          <a:r>
            <a:rPr lang="en-US" dirty="0"/>
            <a:t>Division</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rgbClr val="800000"/>
        </a:solidFill>
      </dgm:spPr>
      <dgm:t>
        <a:bodyPr/>
        <a:lstStyle/>
        <a:p>
          <a:r>
            <a:rPr lang="en-US" dirty="0"/>
            <a:t>Sub-committee</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rgbClr val="FF6600"/>
        </a:solidFill>
      </dgm:spPr>
      <dgm:t>
        <a:bodyPr/>
        <a:lstStyle/>
        <a:p>
          <a:r>
            <a:rPr lang="en-US" dirty="0"/>
            <a:t>Sub-committee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rgbClr val="008000"/>
        </a:solidFill>
      </dgm:spPr>
      <dgm:t>
        <a:bodyPr/>
        <a:lstStyle/>
        <a:p>
          <a:r>
            <a:rPr lang="en-US" dirty="0"/>
            <a:t>branch</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856" custLinFactNeighborY="-15205">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30812">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4836EAE0-0BA7-495C-B349-504A467BCD3F}" type="presOf" srcId="{41CE26BE-6F8A-EF4A-9204-432F53FB553E}" destId="{5FFDB66C-E4E5-E943-94B2-8B9CF291597B}" srcOrd="0" destOrd="0" presId="urn:microsoft.com/office/officeart/2008/layout/RadialCluster"/>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119929" custRadScaleInc="40078">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75933" custRadScaleInc="542239">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534396" y="1366220"/>
          <a:ext cx="3749432" cy="1260881"/>
        </a:xfrm>
        <a:prstGeom prst="roundRect">
          <a:avLst/>
        </a:prstGeom>
        <a:solidFill>
          <a:schemeClr val="tx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Division</a:t>
          </a:r>
        </a:p>
      </dsp:txBody>
      <dsp:txXfrm>
        <a:off x="2595947" y="1427771"/>
        <a:ext cx="3626330" cy="1137779"/>
      </dsp:txXfrm>
    </dsp:sp>
    <dsp:sp modelId="{467438CA-410A-4149-B4F0-7B0BC1EA22C3}">
      <dsp:nvSpPr>
        <dsp:cNvPr id="0" name=""/>
        <dsp:cNvSpPr/>
      </dsp:nvSpPr>
      <dsp:spPr>
        <a:xfrm rot="16356927">
          <a:off x="4188833" y="1105505"/>
          <a:ext cx="521974" cy="0"/>
        </a:xfrm>
        <a:custGeom>
          <a:avLst/>
          <a:gdLst/>
          <a:ahLst/>
          <a:cxnLst/>
          <a:rect l="0" t="0" r="0" b="0"/>
          <a:pathLst>
            <a:path>
              <a:moveTo>
                <a:pt x="0" y="0"/>
              </a:moveTo>
              <a:lnTo>
                <a:pt x="521974"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19976" y="0"/>
          <a:ext cx="2522096" cy="844790"/>
        </a:xfrm>
        <a:prstGeom prst="roundRect">
          <a:avLst/>
        </a:prstGeom>
        <a:solidFill>
          <a:srgbClr val="8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Sub-committee</a:t>
          </a:r>
        </a:p>
      </dsp:txBody>
      <dsp:txXfrm>
        <a:off x="3261215" y="41239"/>
        <a:ext cx="2439618" cy="762312"/>
      </dsp:txXfrm>
    </dsp:sp>
    <dsp:sp modelId="{13CB2D4B-AA3A-7142-8EEF-93D31822CDE0}">
      <dsp:nvSpPr>
        <dsp:cNvPr id="0" name=""/>
        <dsp:cNvSpPr/>
      </dsp:nvSpPr>
      <dsp:spPr>
        <a:xfrm rot="2500783">
          <a:off x="5021102" y="2879572"/>
          <a:ext cx="759347" cy="0"/>
        </a:xfrm>
        <a:custGeom>
          <a:avLst/>
          <a:gdLst/>
          <a:ahLst/>
          <a:cxnLst/>
          <a:rect l="0" t="0" r="0" b="0"/>
          <a:pathLst>
            <a:path>
              <a:moveTo>
                <a:pt x="0" y="0"/>
              </a:moveTo>
              <a:lnTo>
                <a:pt x="759347"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684309" y="3132042"/>
          <a:ext cx="2948918" cy="844790"/>
        </a:xfrm>
        <a:prstGeom prst="roundRect">
          <a:avLst/>
        </a:prstGeom>
        <a:solidFill>
          <a:srgbClr val="FF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Sub-committee</a:t>
          </a:r>
        </a:p>
      </dsp:txBody>
      <dsp:txXfrm>
        <a:off x="4725548" y="3173281"/>
        <a:ext cx="2866440" cy="762312"/>
      </dsp:txXfrm>
    </dsp:sp>
    <dsp:sp modelId="{E83DC76E-5528-7E45-AF16-EC7361B87A33}">
      <dsp:nvSpPr>
        <dsp:cNvPr id="0" name=""/>
        <dsp:cNvSpPr/>
      </dsp:nvSpPr>
      <dsp:spPr>
        <a:xfrm rot="8152215">
          <a:off x="3136369" y="2879572"/>
          <a:ext cx="725191" cy="0"/>
        </a:xfrm>
        <a:custGeom>
          <a:avLst/>
          <a:gdLst/>
          <a:ahLst/>
          <a:cxnLst/>
          <a:rect l="0" t="0" r="0" b="0"/>
          <a:pathLst>
            <a:path>
              <a:moveTo>
                <a:pt x="0" y="0"/>
              </a:moveTo>
              <a:lnTo>
                <a:pt x="72519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008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150634" y="3173281"/>
        <a:ext cx="3305292" cy="762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319217"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393360" y="1619069"/>
        <a:ext cx="4368188" cy="1370540"/>
      </dsp:txXfrm>
    </dsp:sp>
    <dsp:sp modelId="{467438CA-410A-4149-B4F0-7B0BC1EA22C3}">
      <dsp:nvSpPr>
        <dsp:cNvPr id="0" name=""/>
        <dsp:cNvSpPr/>
      </dsp:nvSpPr>
      <dsp:spPr>
        <a:xfrm rot="18385027">
          <a:off x="5001385"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676726"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714048" y="277807"/>
        <a:ext cx="2207894" cy="689909"/>
      </dsp:txXfrm>
    </dsp:sp>
    <dsp:sp modelId="{13CB2D4B-AA3A-7142-8EEF-93D31822CDE0}">
      <dsp:nvSpPr>
        <dsp:cNvPr id="0" name=""/>
        <dsp:cNvSpPr/>
      </dsp:nvSpPr>
      <dsp:spPr>
        <a:xfrm rot="182796">
          <a:off x="6835434" y="2434196"/>
          <a:ext cx="363741" cy="0"/>
        </a:xfrm>
        <a:custGeom>
          <a:avLst/>
          <a:gdLst/>
          <a:ahLst/>
          <a:cxnLst/>
          <a:rect l="0" t="0" r="0" b="0"/>
          <a:pathLst>
            <a:path>
              <a:moveTo>
                <a:pt x="0" y="0"/>
              </a:moveTo>
              <a:lnTo>
                <a:pt x="3637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7198919"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7239974" y="2142537"/>
        <a:ext cx="2853584" cy="758897"/>
      </dsp:txXfrm>
    </dsp:sp>
    <dsp:sp modelId="{E83DC76E-5528-7E45-AF16-EC7361B87A33}">
      <dsp:nvSpPr>
        <dsp:cNvPr id="0" name=""/>
        <dsp:cNvSpPr/>
      </dsp:nvSpPr>
      <dsp:spPr>
        <a:xfrm rot="4112368">
          <a:off x="4431747" y="3715729"/>
          <a:ext cx="1401090" cy="0"/>
        </a:xfrm>
        <a:custGeom>
          <a:avLst/>
          <a:gdLst/>
          <a:ahLst/>
          <a:cxnLst/>
          <a:rect l="0" t="0" r="0" b="0"/>
          <a:pathLst>
            <a:path>
              <a:moveTo>
                <a:pt x="0" y="0"/>
              </a:moveTo>
              <a:lnTo>
                <a:pt x="140109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4131579" y="4367705"/>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4165509" y="4401635"/>
        <a:ext cx="2719404" cy="627190"/>
      </dsp:txXfrm>
    </dsp:sp>
    <dsp:sp modelId="{0AFF86A1-B738-4384-90AB-EB7BB1705E8D}">
      <dsp:nvSpPr>
        <dsp:cNvPr id="0" name=""/>
        <dsp:cNvSpPr/>
      </dsp:nvSpPr>
      <dsp:spPr>
        <a:xfrm rot="9042899">
          <a:off x="2449007"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382492"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437135" y="3277235"/>
        <a:ext cx="1010089" cy="1010089"/>
      </dsp:txXfrm>
    </dsp:sp>
    <dsp:sp modelId="{A0626F7C-0D0A-4110-B450-21B4F76A4D30}">
      <dsp:nvSpPr>
        <dsp:cNvPr id="0" name=""/>
        <dsp:cNvSpPr/>
      </dsp:nvSpPr>
      <dsp:spPr>
        <a:xfrm rot="2137234">
          <a:off x="5456573" y="3626577"/>
          <a:ext cx="1932728" cy="0"/>
        </a:xfrm>
        <a:custGeom>
          <a:avLst/>
          <a:gdLst/>
          <a:ahLst/>
          <a:cxnLst/>
          <a:rect l="0" t="0" r="0" b="0"/>
          <a:pathLst>
            <a:path>
              <a:moveTo>
                <a:pt x="0" y="0"/>
              </a:moveTo>
              <a:lnTo>
                <a:pt x="193272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7208487" y="4045142"/>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7258163" y="4094818"/>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dirty="0"/>
          </a:p>
          <a:p>
            <a:r>
              <a:rPr lang="en-US" b="1" dirty="0">
                <a:latin typeface="Arial" charset="0"/>
                <a:ea typeface="Arial" charset="0"/>
                <a:cs typeface="Arial" charset="0"/>
              </a:rPr>
              <a:t>Outcomes to be achieved: Awareness of rules and health and safety</a:t>
            </a:r>
          </a:p>
          <a:p>
            <a:pPr marL="171450" indent="-171450">
              <a:buFont typeface="Arial"/>
              <a:buChar char="•"/>
            </a:pPr>
            <a:endParaRPr lang="en-US" dirty="0">
              <a:latin typeface="Arial" charset="0"/>
              <a:ea typeface="Arial" charset="0"/>
              <a:cs typeface="Arial" charset="0"/>
            </a:endParaRPr>
          </a:p>
          <a:p>
            <a:pPr marL="171450" indent="-171450">
              <a:buFont typeface="Arial"/>
              <a:buChar char="•"/>
            </a:pPr>
            <a:r>
              <a:rPr lang="en-US" dirty="0">
                <a:latin typeface="Arial" charset="0"/>
                <a:ea typeface="Arial" charset="0"/>
                <a:cs typeface="Arial" charset="0"/>
              </a:rPr>
              <a:t>Introduce</a:t>
            </a:r>
            <a:r>
              <a:rPr lang="en-US" baseline="0" dirty="0">
                <a:latin typeface="Arial" charset="0"/>
                <a:ea typeface="Arial" charset="0"/>
                <a:cs typeface="Arial" charset="0"/>
              </a:rPr>
              <a:t> yourself (pronoun to be mentioned on intro; how people want to be referred to) ask to look at the back of the name</a:t>
            </a:r>
            <a:r>
              <a:rPr lang="en-US" dirty="0">
                <a:latin typeface="Arial" charset="0"/>
                <a:ea typeface="Arial" charset="0"/>
                <a:cs typeface="Arial" charset="0"/>
              </a:rPr>
              <a:t> cards.</a:t>
            </a:r>
            <a:endParaRPr lang="en-US" baseline="0" dirty="0">
              <a:latin typeface="Arial" charset="0"/>
              <a:ea typeface="Arial" charset="0"/>
              <a:cs typeface="Arial" charset="0"/>
            </a:endParaRPr>
          </a:p>
          <a:p>
            <a:pPr marL="171450" indent="-171450">
              <a:buFont typeface="Arial"/>
              <a:buChar char="•"/>
            </a:pPr>
            <a:r>
              <a:rPr lang="en-US" baseline="0" dirty="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dirty="0">
                <a:latin typeface="Arial" charset="0"/>
                <a:ea typeface="Arial" charset="0"/>
                <a:cs typeface="Arial" charset="0"/>
              </a:rPr>
              <a:t>Go through that this is a course where we let people speak, page 7 </a:t>
            </a:r>
          </a:p>
          <a:p>
            <a:pPr marL="171450" indent="-171450">
              <a:buFont typeface="Arial"/>
              <a:buChar char="•"/>
            </a:pPr>
            <a:r>
              <a:rPr lang="en-US" baseline="0" dirty="0">
                <a:latin typeface="Arial" charset="0"/>
                <a:ea typeface="Arial" charset="0"/>
                <a:cs typeface="Arial" charset="0"/>
              </a:rPr>
              <a:t>Go through learning outcomes, page 2</a:t>
            </a:r>
          </a:p>
          <a:p>
            <a:pPr marL="171450" indent="-171450">
              <a:buFont typeface="Arial"/>
              <a:buChar char="•"/>
            </a:pPr>
            <a:r>
              <a:rPr lang="en-US" dirty="0">
                <a:latin typeface="Arial" charset="0"/>
                <a:ea typeface="Arial" charset="0"/>
                <a:cs typeface="Arial" charset="0"/>
              </a:rPr>
              <a:t>Know what a trade union</a:t>
            </a:r>
            <a:r>
              <a:rPr lang="en-US" baseline="0" dirty="0">
                <a:latin typeface="Arial" charset="0"/>
                <a:ea typeface="Arial" charset="0"/>
                <a:cs typeface="Arial" charset="0"/>
              </a:rPr>
              <a:t> is and how to increase membership</a:t>
            </a:r>
          </a:p>
          <a:p>
            <a:pPr marL="171450" indent="-171450">
              <a:buFont typeface="Arial"/>
              <a:buChar char="•"/>
            </a:pPr>
            <a:r>
              <a:rPr lang="en-US" dirty="0">
                <a:latin typeface="Arial" charset="0"/>
                <a:ea typeface="Arial" charset="0"/>
                <a:cs typeface="Arial" charset="0"/>
              </a:rPr>
              <a:t>Know your rights as a rep</a:t>
            </a:r>
          </a:p>
          <a:p>
            <a:pPr marL="171450" indent="-171450">
              <a:buFont typeface="Arial"/>
              <a:buChar char="•"/>
            </a:pPr>
            <a:r>
              <a:rPr lang="en-US" dirty="0">
                <a:latin typeface="Arial" charset="0"/>
                <a:ea typeface="Arial" charset="0"/>
                <a:cs typeface="Arial" charset="0"/>
              </a:rPr>
              <a:t>Know the role of a rep</a:t>
            </a:r>
          </a:p>
          <a:p>
            <a:pPr marL="171450" indent="-171450">
              <a:buFont typeface="Arial"/>
              <a:buChar char="•"/>
            </a:pPr>
            <a:r>
              <a:rPr lang="en-US" dirty="0">
                <a:latin typeface="Arial" charset="0"/>
                <a:ea typeface="Arial" charset="0"/>
                <a:cs typeface="Arial" charset="0"/>
              </a:rPr>
              <a:t>Know Prospect’s structure</a:t>
            </a:r>
          </a:p>
          <a:p>
            <a:pPr marL="171450" indent="-171450">
              <a:buFont typeface="Arial"/>
              <a:buChar char="•"/>
            </a:pPr>
            <a:r>
              <a:rPr lang="en-US" dirty="0">
                <a:latin typeface="Arial" charset="0"/>
                <a:ea typeface="Arial" charset="0"/>
                <a:cs typeface="Arial" charset="0"/>
              </a:rPr>
              <a:t>Know how the</a:t>
            </a:r>
            <a:r>
              <a:rPr lang="en-US" baseline="0" dirty="0">
                <a:latin typeface="Arial" charset="0"/>
                <a:ea typeface="Arial" charset="0"/>
                <a:cs typeface="Arial" charset="0"/>
              </a:rPr>
              <a:t> union can influence the workplace</a:t>
            </a:r>
            <a:endParaRPr lang="en-US" dirty="0">
              <a:latin typeface="Arial" charset="0"/>
              <a:ea typeface="Arial" charset="0"/>
              <a:cs typeface="Arial" charset="0"/>
            </a:endParaRPr>
          </a:p>
          <a:p>
            <a:pPr marL="171450" indent="-171450">
              <a:buFont typeface="Arial"/>
              <a:buChar char="•"/>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r>
              <a:rPr lang="en-US" b="1" dirty="0">
                <a:latin typeface="Arial" charset="0"/>
                <a:ea typeface="Arial" charset="0"/>
                <a:cs typeface="Arial" charset="0"/>
              </a:rPr>
              <a:t>11.20 – 11.30</a:t>
            </a:r>
          </a:p>
          <a:p>
            <a:r>
              <a:rPr lang="en-US" b="1" dirty="0">
                <a:latin typeface="Arial" charset="0"/>
                <a:ea typeface="Arial" charset="0"/>
                <a:cs typeface="Arial" charset="0"/>
              </a:rPr>
              <a:t>Outcomes to be achieved: improve understanding of what can be negotiated (10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(5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 snapshot of their branch, what are members expecting (10 minutes)</a:t>
            </a:r>
          </a:p>
          <a:p>
            <a:r>
              <a:rPr lang="en-US" b="1" dirty="0">
                <a:latin typeface="Arial" charset="0"/>
                <a:ea typeface="Arial" charset="0"/>
                <a:cs typeface="Arial" charset="0"/>
              </a:rPr>
              <a:t>11.30 – 11.40am</a:t>
            </a:r>
          </a:p>
          <a:p>
            <a:endParaRPr lang="en-US" b="1" dirty="0">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 – 11.55am</a:t>
            </a: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99256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US" b="1" dirty="0">
                <a:latin typeface="Arial" charset="0"/>
                <a:ea typeface="Arial" charset="0"/>
                <a:cs typeface="Arial" charset="0"/>
              </a:rPr>
              <a:t>11.55 – 12.20</a:t>
            </a:r>
          </a:p>
          <a:p>
            <a:r>
              <a:rPr lang="en-US" b="1" dirty="0">
                <a:latin typeface="Arial" charset="0"/>
                <a:ea typeface="Arial" charset="0"/>
                <a:cs typeface="Arial" charset="0"/>
              </a:rPr>
              <a:t>Knowledge of the union structure</a:t>
            </a:r>
          </a:p>
          <a:p>
            <a:r>
              <a:rPr lang="en-US" dirty="0"/>
              <a:t>As a union is</a:t>
            </a:r>
            <a:r>
              <a:rPr lang="en-US" baseline="0" dirty="0"/>
              <a:t> democratic; it has to have a structure that makes that possible. A member gets to have a say on their workplace, their pay no matter how big the employer or an issue in the industry sector or a National issue and the first part of that structure is the branch – page 15 </a:t>
            </a:r>
            <a:r>
              <a:rPr lang="en-US" baseline="0"/>
              <a:t>in workbooks. </a:t>
            </a:r>
            <a:endParaRPr lang="en-US" baseline="0" dirty="0"/>
          </a:p>
          <a:p>
            <a:r>
              <a:rPr lang="en-US" baseline="0" dirty="0"/>
              <a:t>The video is in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Knowledge of the union structure</a:t>
            </a:r>
          </a:p>
          <a:p>
            <a:r>
              <a:rPr lang="en-US" dirty="0"/>
              <a:t>As a union is</a:t>
            </a:r>
            <a:r>
              <a:rPr lang="en-US" baseline="0" dirty="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dirty="0"/>
              <a:t>The video is in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172319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dirty="0">
                <a:latin typeface="Arial" charset="0"/>
                <a:ea typeface="Arial" charset="0"/>
                <a:cs typeface="Arial" charset="0"/>
              </a:rPr>
              <a:t>Outcomes to be achieved: Find out peoples’ names, experience and any specific learning requirements and practice listening skills (one hour for big group)</a:t>
            </a:r>
          </a:p>
          <a:p>
            <a:pPr lvl="0"/>
            <a:r>
              <a:rPr lang="en-US" b="1" dirty="0"/>
              <a:t>10.05 – 10.45am</a:t>
            </a:r>
          </a:p>
          <a:p>
            <a:pPr lvl="0"/>
            <a:endParaRPr lang="en-US" b="1" dirty="0"/>
          </a:p>
          <a:p>
            <a:pPr marL="171450" lvl="0" indent="-171450">
              <a:buFont typeface="Arial" charset="0"/>
              <a:buChar char="•"/>
            </a:pPr>
            <a:r>
              <a:rPr lang="en-US" dirty="0"/>
              <a:t>Refer to workbook page 10, </a:t>
            </a:r>
            <a:r>
              <a:rPr lang="en-GB" sz="1200" kern="1200" dirty="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dirty="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dirty="0">
                <a:solidFill>
                  <a:schemeClr val="tx1"/>
                </a:solidFill>
                <a:effectLst/>
                <a:latin typeface="+mn-lt"/>
                <a:ea typeface="+mn-ea"/>
                <a:cs typeface="+mn-cs"/>
              </a:rPr>
              <a:t>Ask them in turn to introduce their partner</a:t>
            </a:r>
            <a:endParaRPr lang="en-US" dirty="0"/>
          </a:p>
          <a:p>
            <a:pPr marL="171450" indent="-171450">
              <a:buFont typeface="Arial"/>
              <a:buChar char="•"/>
            </a:pPr>
            <a:r>
              <a:rPr lang="en-US" b="0" dirty="0"/>
              <a:t>Write down the answers to what the reps want to get out of the course. This can be referred to during the course; topics covered in another course can be parked.</a:t>
            </a:r>
          </a:p>
          <a:p>
            <a:pPr marL="171450" indent="-171450">
              <a:buFont typeface="Arial"/>
              <a:buChar char="•"/>
            </a:pPr>
            <a:r>
              <a:rPr lang="en-US" b="0" dirty="0"/>
              <a:t>Note if any have specific roles, such as H&amp;S, that may need to be referred to later in the course.</a:t>
            </a:r>
          </a:p>
          <a:p>
            <a:pPr marL="171450" indent="-171450">
              <a:buFont typeface="Arial"/>
              <a:buChar char="•"/>
            </a:pPr>
            <a:r>
              <a:rPr lang="en-US" b="0" dirty="0"/>
              <a:t>Finish the session by summing up</a:t>
            </a:r>
            <a:r>
              <a:rPr lang="en-US" b="0" baseline="0" dirty="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dirty="0" err="1"/>
              <a:t>Emphasise</a:t>
            </a:r>
            <a:r>
              <a:rPr lang="en-US" b="0" baseline="0" dirty="0"/>
              <a:t> that you all have one thing in common, you want to help people you work with and that is a very good thing. </a:t>
            </a:r>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1" dirty="0">
                <a:latin typeface="Arial" charset="0"/>
                <a:ea typeface="Arial" charset="0"/>
                <a:cs typeface="Arial" charset="0"/>
              </a:rPr>
              <a:t>10.45 – 10.55 </a:t>
            </a:r>
            <a:r>
              <a:rPr lang="en-US" b="1" dirty="0" err="1">
                <a:latin typeface="Arial" charset="0"/>
                <a:ea typeface="Arial" charset="0"/>
                <a:cs typeface="Arial" charset="0"/>
              </a:rPr>
              <a:t>approx</a:t>
            </a:r>
            <a:r>
              <a:rPr lang="en-US" b="1" dirty="0">
                <a:latin typeface="Arial" charset="0"/>
                <a:ea typeface="Arial" charset="0"/>
                <a:cs typeface="Arial" charset="0"/>
              </a:rPr>
              <a:t> for the next six slides. </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REPS TO THINK ABOUT WHAT THEY MAY NEED IN ORDER TO THE DO THE ROLE EFFECTIVELY – WHAT ACCESS DO YOU HAVE, IS IT A SHARED COMPUTER, CAN YOU HAVE PRIVACY SETTINGS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p>
          <a:p>
            <a:endParaRPr lang="en-US" b="0" dirty="0"/>
          </a:p>
          <a:p>
            <a:r>
              <a:rPr lang="en-GB" dirty="0"/>
              <a:t>Slide 18: It is worth mentioning to reps that during the changeover period to the new website from the old website, all the branch pages were disabled and have only recently been viewed again by members. As these are maintained by reps from each  individual branch, your branch page may be out of date. </a:t>
            </a:r>
          </a:p>
          <a:p>
            <a:r>
              <a:rPr lang="en-GB" dirty="0"/>
              <a:t>Ask the reps on the training to check with the other reps back at the branch to see if they can update the branch pages. </a:t>
            </a:r>
          </a:p>
          <a:p>
            <a:endParaRPr lang="en-GB" dirty="0"/>
          </a:p>
          <a:p>
            <a:r>
              <a:rPr lang="en-GB" dirty="0"/>
              <a:t>NB: Lots of reps and members are frustrated with the Bectu website while the transition happens. </a:t>
            </a:r>
          </a:p>
          <a:p>
            <a:r>
              <a:rPr lang="en-GB" dirty="0"/>
              <a:t>Sometimes it is easier to find what you are looking for on the </a:t>
            </a:r>
            <a:r>
              <a:rPr lang="en-GB" dirty="0" err="1"/>
              <a:t>Bectu</a:t>
            </a:r>
            <a:r>
              <a:rPr lang="en-GB" dirty="0"/>
              <a:t> website by using a search engine rather than the </a:t>
            </a:r>
            <a:r>
              <a:rPr lang="en-GB" dirty="0" err="1"/>
              <a:t>Bectu</a:t>
            </a:r>
            <a:r>
              <a:rPr lang="en-GB" dirty="0"/>
              <a:t> website search function, while there are still the two websites running.</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a:t>
            </a:r>
          </a:p>
          <a:p>
            <a:r>
              <a:rPr lang="en-GB" dirty="0"/>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dirty="0"/>
              <a:t>It is important that reps understand that the ACAS guidance is the minimum  expected but reps need to check their own agreement as the facility time may be </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p>
          <a:p>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are still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the ingredients to make a strong branch</a:t>
            </a:r>
          </a:p>
          <a:p>
            <a:r>
              <a:rPr lang="en-GB" sz="1200" kern="1200" dirty="0">
                <a:solidFill>
                  <a:schemeClr val="tx1"/>
                </a:solidFill>
                <a:effectLst/>
                <a:latin typeface="+mn-lt"/>
                <a:ea typeface="+mn-ea"/>
                <a:cs typeface="+mn-cs"/>
              </a:rPr>
              <a:t>Use flipchart and nominate someone to report back to the group.</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You have 10 minutes to complete the activity.</a:t>
            </a:r>
            <a:r>
              <a:rPr lang="en-GB"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r>
              <a:rPr lang="en-GB" dirty="0"/>
              <a:t>Density – proportion of members to help campaign./add their voice</a:t>
            </a:r>
          </a:p>
          <a:p>
            <a:r>
              <a:rPr lang="en-GB" dirty="0"/>
              <a:t>Engaged members – keeping information relevant and specific, timely and useful. </a:t>
            </a:r>
          </a:p>
          <a:p>
            <a:r>
              <a:rPr lang="en-GB" dirty="0"/>
              <a:t>Visible profile – is the union visible in the workplace, if you started a job tomorrow, would you know how to join the union? </a:t>
            </a:r>
          </a:p>
          <a:p>
            <a:r>
              <a:rPr lang="en-GB" dirty="0"/>
              <a:t>Constructive dialogue – do you listen to members? Do you have opportunities to discuss issues? Is it worthwhile conversation? </a:t>
            </a:r>
          </a:p>
          <a:p>
            <a:r>
              <a:rPr lang="en-GB" dirty="0"/>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dirty="0"/>
              <a:t>Representatives – Key role in the communications between the employer and the members and the union and it’s members. Supporting/advisory roles. </a:t>
            </a:r>
          </a:p>
          <a:p>
            <a:r>
              <a:rPr lang="en-GB" dirty="0"/>
              <a:t>Equality and Diversity. – Encourage reps that this should be paramount in their thinking in line with union values. A key benefit to demonstrate to members – improving conditions for all.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49</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50</a:t>
            </a:fld>
            <a:endParaRPr lang="en-US"/>
          </a:p>
        </p:txBody>
      </p:sp>
    </p:spTree>
    <p:extLst>
      <p:ext uri="{BB962C8B-B14F-4D97-AF65-F5344CB8AC3E}">
        <p14:creationId xmlns:p14="http://schemas.microsoft.com/office/powerpoint/2010/main" val="159895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sort of thing we want suggested was:</a:t>
            </a:r>
          </a:p>
          <a:p>
            <a:endParaRPr lang="en-US" dirty="0"/>
          </a:p>
          <a:p>
            <a:r>
              <a:rPr lang="en-US" dirty="0"/>
              <a:t>to challenge staff being coerced into the survey replies</a:t>
            </a:r>
          </a:p>
          <a:p>
            <a:endParaRPr lang="en-US" dirty="0"/>
          </a:p>
          <a:p>
            <a:r>
              <a:rPr lang="en-US" dirty="0"/>
              <a:t>Stress resulting</a:t>
            </a:r>
            <a:r>
              <a:rPr lang="en-US" baseline="0" dirty="0"/>
              <a:t> from IT issues</a:t>
            </a:r>
          </a:p>
          <a:p>
            <a:endParaRPr lang="en-US" baseline="0" dirty="0"/>
          </a:p>
          <a:p>
            <a:r>
              <a:rPr lang="en-US" baseline="0" dirty="0"/>
              <a:t>Challenge how the targets are set and if they are not achieved how is that dealt with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51</a:t>
            </a:fld>
            <a:endParaRPr lang="en-US"/>
          </a:p>
        </p:txBody>
      </p:sp>
    </p:spTree>
    <p:extLst>
      <p:ext uri="{BB962C8B-B14F-4D97-AF65-F5344CB8AC3E}">
        <p14:creationId xmlns:p14="http://schemas.microsoft.com/office/powerpoint/2010/main" val="761958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52</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dirty="0">
                <a:latin typeface="Arial" charset="0"/>
                <a:ea typeface="Arial" charset="0"/>
                <a:cs typeface="Arial" charset="0"/>
              </a:rPr>
              <a:t>As the tutor we would suggest dividing the group to have 1 or 2 reps to look over each department and pick out the key findings. </a:t>
            </a:r>
          </a:p>
          <a:p>
            <a:r>
              <a:rPr lang="en-GB" b="1" dirty="0">
                <a:latin typeface="Arial" charset="0"/>
                <a:ea typeface="Arial" charset="0"/>
                <a:cs typeface="Arial" charset="0"/>
              </a:rPr>
              <a:t>NOTE; The second proposal is the same amount of hours for staff but over a 10 day rolling rota rather than a 5 day rolling rota.</a:t>
            </a:r>
          </a:p>
          <a:p>
            <a:r>
              <a:rPr lang="en-GB" b="1" dirty="0">
                <a:latin typeface="Arial" charset="0"/>
                <a:ea typeface="Arial" charset="0"/>
                <a:cs typeface="Arial" charset="0"/>
              </a:rPr>
              <a:t>We want reps to identify the following.</a:t>
            </a:r>
          </a:p>
          <a:p>
            <a:r>
              <a:rPr lang="en-GB" b="1" dirty="0">
                <a:latin typeface="Arial" charset="0"/>
                <a:ea typeface="Arial" charset="0"/>
                <a:cs typeface="Arial" charset="0"/>
              </a:rPr>
              <a:t>find out where members are and the strength in the workplace, areas which could be improved in terms of membership. </a:t>
            </a:r>
          </a:p>
          <a:p>
            <a:r>
              <a:rPr lang="en-GB" b="1" dirty="0">
                <a:latin typeface="Arial" charset="0"/>
                <a:ea typeface="Arial" charset="0"/>
                <a:cs typeface="Arial" charset="0"/>
              </a:rPr>
              <a:t>What can they do to engage members further?</a:t>
            </a:r>
          </a:p>
          <a:p>
            <a:r>
              <a:rPr lang="en-GB" b="1" dirty="0">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dirty="0">
                <a:latin typeface="Arial" charset="0"/>
                <a:ea typeface="Arial" charset="0"/>
                <a:cs typeface="Arial" charset="0"/>
              </a:rPr>
              <a:t>How would their members feel about the first proposal?</a:t>
            </a:r>
          </a:p>
          <a:p>
            <a:r>
              <a:rPr lang="en-GB" b="1" dirty="0">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dirty="0">
                <a:latin typeface="Arial" charset="0"/>
                <a:ea typeface="Arial" charset="0"/>
                <a:cs typeface="Arial" charset="0"/>
              </a:rPr>
              <a:t>What if there is a well-being policy within the workplace?</a:t>
            </a:r>
          </a:p>
          <a:p>
            <a:r>
              <a:rPr lang="en-GB" b="1" dirty="0">
                <a:latin typeface="Arial" charset="0"/>
                <a:ea typeface="Arial" charset="0"/>
                <a:cs typeface="Arial" charset="0"/>
              </a:rPr>
              <a:t>Can anyone be identified as a potential rep/advocate for the union?</a:t>
            </a:r>
          </a:p>
          <a:p>
            <a:r>
              <a:rPr lang="en-GB" b="1" dirty="0">
                <a:latin typeface="Arial" charset="0"/>
                <a:ea typeface="Arial" charset="0"/>
                <a:cs typeface="Arial" charset="0"/>
              </a:rPr>
              <a:t> </a:t>
            </a:r>
          </a:p>
          <a:p>
            <a:r>
              <a:rPr lang="en-GB" b="1" dirty="0">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dirty="0" err="1">
                <a:latin typeface="Arial" charset="0"/>
                <a:ea typeface="Arial" charset="0"/>
                <a:cs typeface="Arial" charset="0"/>
              </a:rPr>
              <a:t>Bectu</a:t>
            </a:r>
            <a:r>
              <a:rPr lang="en-GB" b="1" dirty="0">
                <a:latin typeface="Arial" charset="0"/>
                <a:ea typeface="Arial" charset="0"/>
                <a:cs typeface="Arial" charset="0"/>
              </a:rPr>
              <a:t> know and so they may still show on the membership list. </a:t>
            </a:r>
          </a:p>
          <a:p>
            <a:r>
              <a:rPr lang="en-GB" b="1" dirty="0">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dirty="0" err="1">
                <a:latin typeface="Arial" charset="0"/>
                <a:ea typeface="Arial" charset="0"/>
                <a:cs typeface="Arial" charset="0"/>
              </a:rPr>
              <a:t>ebranch</a:t>
            </a:r>
            <a:r>
              <a:rPr lang="en-GB" b="1" dirty="0">
                <a:latin typeface="Arial" charset="0"/>
                <a:ea typeface="Arial" charset="0"/>
                <a:cs typeface="Arial" charset="0"/>
              </a:rPr>
              <a:t> and the list of members most GDPR compliant way of contact members. </a:t>
            </a:r>
          </a:p>
          <a:p>
            <a:r>
              <a:rPr lang="en-GB" b="1" dirty="0">
                <a:latin typeface="Arial" charset="0"/>
                <a:ea typeface="Arial" charset="0"/>
                <a:cs typeface="Arial" charset="0"/>
              </a:rPr>
              <a:t>Always be wary of GDPR, if members have expressed a wish no to be contacted, we have to honour that as part of the consent on the application forms. </a:t>
            </a:r>
          </a:p>
          <a:p>
            <a:r>
              <a:rPr lang="en-GB" b="1" dirty="0">
                <a:latin typeface="Arial" charset="0"/>
                <a:ea typeface="Arial" charset="0"/>
                <a:cs typeface="Arial" charset="0"/>
              </a:rPr>
              <a:t>(use points on p38 to help)</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53</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over the action plan and ensure reps are clear on the task. To complete, where possible before the follow up with the organiser.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54</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Additional information and the difference between recognized branches and non recognized branches. </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someone is saying their</a:t>
            </a:r>
            <a:r>
              <a:rPr lang="en-US" baseline="0" dirty="0"/>
              <a:t> career might be affected if they join, or it is not for my level of management, the law gives anyone the right to join a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r>
              <a:rPr lang="en-US" b="1" dirty="0">
                <a:latin typeface="Arial" charset="0"/>
                <a:ea typeface="Arial" charset="0"/>
                <a:cs typeface="Arial" charset="0"/>
              </a:rPr>
              <a:t>10.55 – 11.20</a:t>
            </a: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8,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ideo" Target="https://player.vimeo.com/video/685815616?h=b238c789af&amp;app_id=122963" TargetMode="Externa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Key skills for union reps:</a:t>
            </a:r>
            <a:br>
              <a:rPr lang="en-US" dirty="0">
                <a:latin typeface="Arial"/>
                <a:cs typeface="Arial"/>
              </a:rPr>
            </a:br>
            <a:r>
              <a:rPr lang="en-US" dirty="0">
                <a:latin typeface="Arial"/>
                <a:cs typeface="Arial"/>
              </a:rPr>
              <a:t>union reps part 1</a:t>
            </a:r>
            <a:br>
              <a:rPr lang="en-US" dirty="0">
                <a:latin typeface="Arial"/>
                <a:cs typeface="Arial"/>
              </a:rPr>
            </a:br>
            <a:endParaRPr lang="en-US" dirty="0">
              <a:latin typeface="Arial"/>
              <a:cs typeface="Arial"/>
            </a:endParaRPr>
          </a:p>
        </p:txBody>
      </p:sp>
      <p:sp>
        <p:nvSpPr>
          <p:cNvPr id="3" name="TextBox 2"/>
          <p:cNvSpPr txBox="1"/>
          <p:nvPr/>
        </p:nvSpPr>
        <p:spPr>
          <a:xfrm>
            <a:off x="914400" y="6400800"/>
            <a:ext cx="2712153" cy="369332"/>
          </a:xfrm>
          <a:prstGeom prst="rect">
            <a:avLst/>
          </a:prstGeom>
          <a:noFill/>
        </p:spPr>
        <p:txBody>
          <a:bodyPr wrap="none" lIns="91440" tIns="45720" rIns="91440" bIns="45720" rtlCol="0" anchor="t">
            <a:spAutoFit/>
          </a:bodyPr>
          <a:lstStyle/>
          <a:p>
            <a:r>
              <a:rPr lang="en-US" dirty="0">
                <a:solidFill>
                  <a:schemeClr val="bg1"/>
                </a:solidFill>
              </a:rPr>
              <a:t>Version 5 – January 2025</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dirty="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11167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endParaRPr lang="en-GB" dirty="0"/>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47C5-BEAA-4570-86BB-4446AB3A5C69}"/>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How Prospect works</a:t>
            </a:r>
            <a:endParaRPr lang="en-US" dirty="0"/>
          </a:p>
        </p:txBody>
      </p:sp>
      <p:sp>
        <p:nvSpPr>
          <p:cNvPr id="3" name="Title 1">
            <a:extLst>
              <a:ext uri="{FF2B5EF4-FFF2-40B4-BE49-F238E27FC236}">
                <a16:creationId xmlns:a16="http://schemas.microsoft.com/office/drawing/2014/main" id="{05D91DCF-A51B-4D77-8C6E-7B7AB089F830}"/>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3" title="How Prospect works">
            <a:hlinkClick r:id="" action="ppaction://media"/>
            <a:extLst>
              <a:ext uri="{FF2B5EF4-FFF2-40B4-BE49-F238E27FC236}">
                <a16:creationId xmlns:a16="http://schemas.microsoft.com/office/drawing/2014/main" id="{10E774A0-FA50-4F71-9013-18C8F7A46063}"/>
              </a:ext>
            </a:extLst>
          </p:cNvPr>
          <p:cNvPicPr>
            <a:picLocks noRot="1" noChangeAspect="1"/>
          </p:cNvPicPr>
          <p:nvPr>
            <a:videoFile r:link="rId1"/>
          </p:nvPr>
        </p:nvPicPr>
        <p:blipFill>
          <a:blip r:embed="rId4"/>
          <a:stretch>
            <a:fillRect/>
          </a:stretch>
        </p:blipFill>
        <p:spPr>
          <a:xfrm>
            <a:off x="-2397" y="-3595"/>
            <a:ext cx="12211169" cy="6868783"/>
          </a:xfrm>
          <a:prstGeom prst="rect">
            <a:avLst/>
          </a:prstGeom>
        </p:spPr>
      </p:pic>
    </p:spTree>
    <p:extLst>
      <p:ext uri="{BB962C8B-B14F-4D97-AF65-F5344CB8AC3E}">
        <p14:creationId xmlns:p14="http://schemas.microsoft.com/office/powerpoint/2010/main" val="254280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dirty="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dirty="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dirty="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dirty="0">
                <a:latin typeface="Arial"/>
                <a:cs typeface="Arial"/>
              </a:rPr>
              <a:t>In between meetings, the committee can discuss an issue that arises and </a:t>
            </a:r>
            <a:br>
              <a:rPr lang="en-US" sz="2200" i="1" dirty="0">
                <a:latin typeface="Arial"/>
                <a:cs typeface="Arial"/>
              </a:rPr>
            </a:br>
            <a:r>
              <a:rPr lang="en-US" sz="2200" i="1" dirty="0">
                <a:latin typeface="Arial"/>
                <a:cs typeface="Arial"/>
              </a:rPr>
              <a:t>an action decided on</a:t>
            </a:r>
            <a:r>
              <a:rPr lang="en-GB" sz="2200" i="1" dirty="0">
                <a:latin typeface="Arial"/>
                <a:cs typeface="Arial"/>
              </a:rPr>
              <a:t>.</a:t>
            </a:r>
            <a:endParaRPr lang="en-US" sz="2200" i="1" dirty="0">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dirty="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r>
              <a:rPr lang="en-US" dirty="0">
                <a:latin typeface="Arial"/>
                <a:cs typeface="Arial"/>
              </a:rPr>
              <a:t>Session 1: Activity A</a:t>
            </a:r>
            <a:br>
              <a:rPr lang="en-US" dirty="0">
                <a:latin typeface="Arial"/>
                <a:cs typeface="Arial"/>
              </a:rPr>
            </a:br>
            <a:r>
              <a:rPr lang="en-US" dirty="0">
                <a:latin typeface="Arial"/>
                <a:cs typeface="Arial"/>
              </a:rPr>
              <a:t>Introductions</a:t>
            </a:r>
            <a:br>
              <a:rPr lang="en-US" dirty="0">
                <a:latin typeface="Arial"/>
                <a:cs typeface="Arial"/>
              </a:rPr>
            </a:br>
            <a:endParaRPr lang="en-US" dirty="0">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dirty="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dirty="0">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dirty="0">
                <a:latin typeface="Arial"/>
                <a:cs typeface="Arial"/>
              </a:rPr>
              <a:t> Division </a:t>
            </a:r>
          </a:p>
        </p:txBody>
      </p:sp>
      <p:graphicFrame>
        <p:nvGraphicFramePr>
          <p:cNvPr id="3" name="Diagram 2"/>
          <p:cNvGraphicFramePr/>
          <p:nvPr/>
        </p:nvGraphicFramePr>
        <p:xfrm>
          <a:off x="1601584" y="1805340"/>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58818" y="5621704"/>
            <a:ext cx="7325658" cy="830997"/>
          </a:xfrm>
          <a:prstGeom prst="rect">
            <a:avLst/>
          </a:prstGeom>
          <a:noFill/>
        </p:spPr>
        <p:txBody>
          <a:bodyPr wrap="square" rtlCol="0">
            <a:spAutoFit/>
          </a:bodyPr>
          <a:lstStyle/>
          <a:p>
            <a:pPr algn="ctr"/>
            <a:r>
              <a:rPr lang="en-US" sz="2400" u="sng" dirty="0">
                <a:latin typeface="Arial"/>
                <a:cs typeface="Arial"/>
              </a:rPr>
              <a:t>These can have reps on negotiation committees such as for UK theatres/</a:t>
            </a:r>
            <a:r>
              <a:rPr lang="en-US" sz="2400" u="sng" dirty="0" err="1">
                <a:latin typeface="Arial"/>
                <a:cs typeface="Arial"/>
              </a:rPr>
              <a:t>Bectu</a:t>
            </a:r>
            <a:r>
              <a:rPr lang="en-US" sz="2400" u="sng" dirty="0">
                <a:latin typeface="Arial"/>
                <a:cs typeface="Arial"/>
              </a:rPr>
              <a:t> agreement</a:t>
            </a:r>
          </a:p>
        </p:txBody>
      </p:sp>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348163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nvGraphicFramePr>
        <p:xfrm>
          <a:off x="1677085" y="1313389"/>
          <a:ext cx="10134614"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
        <p:nvSpPr>
          <p:cNvPr id="8" name="TextBox 7">
            <a:extLst>
              <a:ext uri="{FF2B5EF4-FFF2-40B4-BE49-F238E27FC236}">
                <a16:creationId xmlns:a16="http://schemas.microsoft.com/office/drawing/2014/main" id="{DFC35211-C0B3-430B-B3D8-91AD2CDBE50B}"/>
              </a:ext>
            </a:extLst>
          </p:cNvPr>
          <p:cNvSpPr txBox="1"/>
          <p:nvPr/>
        </p:nvSpPr>
        <p:spPr>
          <a:xfrm>
            <a:off x="430511" y="5808423"/>
            <a:ext cx="7520242" cy="853986"/>
          </a:xfrm>
          <a:prstGeom prst="rect">
            <a:avLst/>
          </a:prstGeom>
          <a:noFill/>
        </p:spPr>
        <p:txBody>
          <a:bodyPr wrap="square" lIns="0" tIns="0" rIns="0" bIns="0" rtlCol="0">
            <a:noAutofit/>
          </a:bodyPr>
          <a:lstStyle/>
          <a:p>
            <a:endParaRPr lang="en-US" sz="2400" b="1" dirty="0">
              <a:latin typeface="Arial"/>
              <a:cs typeface="Arial"/>
            </a:endParaRPr>
          </a:p>
        </p:txBody>
      </p:sp>
    </p:spTree>
    <p:extLst>
      <p:ext uri="{BB962C8B-B14F-4D97-AF65-F5344CB8AC3E}">
        <p14:creationId xmlns:p14="http://schemas.microsoft.com/office/powerpoint/2010/main" val="315291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Branch support</a:t>
            </a:r>
          </a:p>
        </p:txBody>
      </p:sp>
      <p:graphicFrame>
        <p:nvGraphicFramePr>
          <p:cNvPr id="4" name="Content Placeholder 3"/>
          <p:cNvGraphicFramePr>
            <a:graphicFrameLocks noGrp="1"/>
          </p:cNvGraphicFramePr>
          <p:nvPr>
            <p:ph idx="1"/>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dirty="0"/>
              <a:t>Prospect structure</a:t>
            </a:r>
          </a:p>
        </p:txBody>
      </p:sp>
    </p:spTree>
    <p:extLst>
      <p:ext uri="{BB962C8B-B14F-4D97-AF65-F5344CB8AC3E}">
        <p14:creationId xmlns:p14="http://schemas.microsoft.com/office/powerpoint/2010/main" val="174283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7760988" cy="800714"/>
          </a:xfrm>
        </p:spPr>
        <p:txBody>
          <a:bodyPr>
            <a:normAutofit fontScale="90000"/>
          </a:bodyPr>
          <a:lstStyle/>
          <a:p>
            <a:r>
              <a:rPr lang="en-GB" dirty="0"/>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b="1" dirty="0"/>
              <a:t>Responsibilities</a:t>
            </a:r>
          </a:p>
          <a:p>
            <a:pPr>
              <a:buClrTx/>
            </a:pPr>
            <a:r>
              <a:rPr lang="en-GB" dirty="0"/>
              <a:t>Act honestly, responsibly and with integrity.</a:t>
            </a:r>
          </a:p>
          <a:p>
            <a:pPr>
              <a:buClrTx/>
            </a:pPr>
            <a:r>
              <a:rPr lang="en-GB" dirty="0"/>
              <a:t>Communicate respectfully and honestly. </a:t>
            </a:r>
          </a:p>
          <a:p>
            <a:pPr>
              <a:buClrTx/>
            </a:pPr>
            <a:r>
              <a:rPr lang="en-GB" dirty="0"/>
              <a:t>Treat others with fairness, dignity, and respect. </a:t>
            </a:r>
          </a:p>
          <a:p>
            <a:pPr>
              <a:buClrTx/>
            </a:pPr>
            <a:r>
              <a:rPr lang="en-GB" dirty="0"/>
              <a:t>Encourage the open expression of views at meetings but accept collective responsibility for all decisions and policies once finalised.</a:t>
            </a:r>
          </a:p>
          <a:p>
            <a:pPr>
              <a:buClrTx/>
            </a:pPr>
            <a:r>
              <a:rPr lang="en-GB"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53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Tree>
    <p:extLst>
      <p:ext uri="{BB962C8B-B14F-4D97-AF65-F5344CB8AC3E}">
        <p14:creationId xmlns:p14="http://schemas.microsoft.com/office/powerpoint/2010/main" val="3152202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F66-5E1C-498B-A9D2-5C46EECD56E5}"/>
              </a:ext>
            </a:extLst>
          </p:cNvPr>
          <p:cNvSpPr>
            <a:spLocks noGrp="1"/>
          </p:cNvSpPr>
          <p:nvPr>
            <p:ph type="title"/>
          </p:nvPr>
        </p:nvSpPr>
        <p:spPr/>
        <p:txBody>
          <a:bodyPr/>
          <a:lstStyle/>
          <a:p>
            <a:r>
              <a:rPr lang="en-GB" dirty="0"/>
              <a:t>Lunch break</a:t>
            </a:r>
          </a:p>
        </p:txBody>
      </p:sp>
      <p:sp>
        <p:nvSpPr>
          <p:cNvPr id="4" name="Content Placeholder 3">
            <a:extLst>
              <a:ext uri="{FF2B5EF4-FFF2-40B4-BE49-F238E27FC236}">
                <a16:creationId xmlns:a16="http://schemas.microsoft.com/office/drawing/2014/main" id="{B2969B86-6D49-49E3-8126-866389C34807}"/>
              </a:ext>
            </a:extLst>
          </p:cNvPr>
          <p:cNvSpPr txBox="1">
            <a:spLocks noGrp="1"/>
          </p:cNvSpPr>
          <p:nvPr>
            <p:ph idx="1"/>
          </p:nvPr>
        </p:nvSpPr>
        <p:spPr>
          <a:xfrm>
            <a:off x="1474788" y="2832100"/>
            <a:ext cx="7761287" cy="1862048"/>
          </a:xfrm>
          <a:prstGeom prst="rect">
            <a:avLst/>
          </a:prstGeom>
          <a:noFill/>
        </p:spPr>
        <p:txBody>
          <a:bodyPr wrap="square" rtlCol="0">
            <a:spAutoFit/>
          </a:bodyPr>
          <a:lstStyle/>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r>
              <a:rPr lang="en-US" sz="2400" dirty="0">
                <a:latin typeface="Arial"/>
                <a:cs typeface="Arial"/>
              </a:rPr>
              <a:t>45 minutes</a:t>
            </a:r>
          </a:p>
        </p:txBody>
      </p:sp>
    </p:spTree>
    <p:extLst>
      <p:ext uri="{BB962C8B-B14F-4D97-AF65-F5344CB8AC3E}">
        <p14:creationId xmlns:p14="http://schemas.microsoft.com/office/powerpoint/2010/main" val="1934627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which are seen 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r>
              <a:rPr lang="en-US" sz="4900" dirty="0">
                <a:latin typeface="Arial"/>
                <a:cs typeface="Arial"/>
              </a:rPr>
              <a:t>Activity H: </a:t>
            </a:r>
            <a:br>
              <a:rPr lang="en-US" sz="4900" dirty="0">
                <a:latin typeface="Arial"/>
                <a:cs typeface="Arial"/>
              </a:rPr>
            </a:br>
            <a:r>
              <a:rPr lang="en-US" sz="4900" dirty="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dirty="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dirty="0"/>
          </a:p>
          <a:p>
            <a:endParaRPr lang="en-GB" sz="2400" dirty="0"/>
          </a:p>
          <a:p>
            <a:r>
              <a:rPr lang="en-GB" sz="2400" dirty="0"/>
              <a:t>Working together in small groups, You will be split into groups and given an ‘ingredient’ </a:t>
            </a:r>
          </a:p>
          <a:p>
            <a:r>
              <a:rPr lang="en-GB" sz="2400" dirty="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dirty="0">
                <a:latin typeface="Arial"/>
                <a:cs typeface="Arial"/>
              </a:rPr>
              <a:t>Activity I: Why people don</a:t>
            </a:r>
            <a:r>
              <a:rPr lang="mr-IN" dirty="0">
                <a:latin typeface="Arial"/>
                <a:cs typeface="Arial"/>
              </a:rPr>
              <a:t>’</a:t>
            </a:r>
            <a:r>
              <a:rPr lang="en-US"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Tea Break – 15 mins</a:t>
            </a:r>
          </a:p>
        </p:txBody>
      </p:sp>
    </p:spTree>
    <p:extLst>
      <p:ext uri="{BB962C8B-B14F-4D97-AF65-F5344CB8AC3E}">
        <p14:creationId xmlns:p14="http://schemas.microsoft.com/office/powerpoint/2010/main" val="2978546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8930650" cy="1124992"/>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ff room recruitment.mov">
            <a:hlinkClick r:id="" action="ppaction://media"/>
            <a:extLst>
              <a:ext uri="{FF2B5EF4-FFF2-40B4-BE49-F238E27FC236}">
                <a16:creationId xmlns:a16="http://schemas.microsoft.com/office/drawing/2014/main" id="{DA536636-91A5-43D0-8412-2E7ED4ECF914}"/>
              </a:ext>
            </a:extLst>
          </p:cNvPr>
          <p:cNvPicPr>
            <a:picLocks noRot="1" noChangeAspect="1"/>
          </p:cNvPicPr>
          <p:nvPr>
            <a:videoFile r:link="rId1"/>
          </p:nvPr>
        </p:nvPicPr>
        <p:blipFill>
          <a:blip r:embed="rId4"/>
          <a:stretch>
            <a:fillRect/>
          </a:stretch>
        </p:blipFill>
        <p:spPr>
          <a:xfrm>
            <a:off x="-20368" y="3594"/>
            <a:ext cx="12221952" cy="6875971"/>
          </a:xfrm>
          <a:prstGeom prst="rect">
            <a:avLst/>
          </a:prstGeom>
        </p:spPr>
      </p:pic>
    </p:spTree>
    <p:extLst>
      <p:ext uri="{BB962C8B-B14F-4D97-AF65-F5344CB8AC3E}">
        <p14:creationId xmlns:p14="http://schemas.microsoft.com/office/powerpoint/2010/main" val="1877209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426911"/>
            <a:ext cx="7760988" cy="711009"/>
          </a:xfrm>
        </p:spPr>
        <p:txBody>
          <a:bodyPr>
            <a:noAutofit/>
          </a:bodyPr>
          <a:lstStyle/>
          <a:p>
            <a:r>
              <a:rPr lang="en-US" sz="5400" dirty="0"/>
              <a:t>Activity J continued</a:t>
            </a:r>
          </a:p>
        </p:txBody>
      </p:sp>
      <p:sp>
        <p:nvSpPr>
          <p:cNvPr id="3" name="Content Placeholder 2"/>
          <p:cNvSpPr>
            <a:spLocks noGrp="1"/>
          </p:cNvSpPr>
          <p:nvPr>
            <p:ph idx="1"/>
          </p:nvPr>
        </p:nvSpPr>
        <p:spPr/>
        <p:txBody>
          <a:bodyPr>
            <a:normAutofit fontScale="85000" lnSpcReduction="20000"/>
          </a:bodyPr>
          <a:lstStyle/>
          <a:p>
            <a:r>
              <a:rPr lang="en-GB" dirty="0"/>
              <a:t>in a big group discuss how you felt the recruitment went?</a:t>
            </a:r>
          </a:p>
          <a:p>
            <a:r>
              <a:rPr lang="en-GB" dirty="0"/>
              <a:t>Then in smaller groups discuss how one of the three issues below can be taken forward:</a:t>
            </a:r>
          </a:p>
          <a:p>
            <a:endParaRPr lang="en-GB" dirty="0"/>
          </a:p>
          <a:p>
            <a:pPr lvl="0"/>
            <a:r>
              <a:rPr lang="en-GB" dirty="0"/>
              <a:t>Staff survey</a:t>
            </a:r>
          </a:p>
          <a:p>
            <a:pPr lvl="0"/>
            <a:r>
              <a:rPr lang="en-GB" dirty="0"/>
              <a:t>IT issues</a:t>
            </a:r>
          </a:p>
          <a:p>
            <a:pPr lvl="0"/>
            <a:r>
              <a:rPr lang="en-GB" dirty="0"/>
              <a:t>Unachievable targets</a:t>
            </a:r>
          </a:p>
          <a:p>
            <a:endParaRPr lang="en-US" dirty="0"/>
          </a:p>
        </p:txBody>
      </p:sp>
    </p:spTree>
    <p:extLst>
      <p:ext uri="{BB962C8B-B14F-4D97-AF65-F5344CB8AC3E}">
        <p14:creationId xmlns:p14="http://schemas.microsoft.com/office/powerpoint/2010/main" val="897663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dirty="0"/>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On a scale of 1-10.</a:t>
            </a:r>
          </a:p>
          <a:p>
            <a:pPr>
              <a:buClr>
                <a:schemeClr val="tx1"/>
              </a:buClr>
            </a:pPr>
            <a:r>
              <a:rPr lang="en-GB" sz="2400" dirty="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207" y="266137"/>
            <a:ext cx="6703707" cy="1496676"/>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sp>
        <p:nvSpPr>
          <p:cNvPr id="5" name="TextBox 4"/>
          <p:cNvSpPr txBox="1"/>
          <p:nvPr/>
        </p:nvSpPr>
        <p:spPr>
          <a:xfrm>
            <a:off x="339365" y="1847654"/>
            <a:ext cx="6306532" cy="4578176"/>
          </a:xfrm>
          <a:prstGeom prst="rect">
            <a:avLst/>
          </a:prstGeom>
          <a:noFill/>
        </p:spPr>
        <p:txBody>
          <a:bodyPr wrap="square" lIns="0" tIns="0" rIns="0" bIns="0" rtlCol="0">
            <a:spAutoFit/>
          </a:bodyPr>
          <a:lstStyle/>
          <a:p>
            <a:pPr>
              <a:spcBef>
                <a:spcPts val="900"/>
              </a:spcBef>
            </a:pPr>
            <a:r>
              <a:rPr lang="en-GB" sz="2400" dirty="0">
                <a:latin typeface="Arial"/>
                <a:cs typeface="Arial"/>
              </a:rPr>
              <a:t>The tutor will provide a scenario for you (in workbooks) Activity L</a:t>
            </a:r>
          </a:p>
          <a:p>
            <a:pPr>
              <a:spcBef>
                <a:spcPts val="900"/>
              </a:spcBef>
            </a:pPr>
            <a:r>
              <a:rPr lang="en-GB" sz="2400" dirty="0">
                <a:latin typeface="Arial"/>
                <a:cs typeface="Arial"/>
              </a:rPr>
              <a:t>Devise a strategy to organise the members of each department and effectively feedback to management. </a:t>
            </a:r>
          </a:p>
          <a:p>
            <a:pPr>
              <a:spcBef>
                <a:spcPts val="900"/>
              </a:spcBef>
            </a:pPr>
            <a:r>
              <a:rPr lang="en-GB" sz="2000" dirty="0">
                <a:latin typeface="Arial"/>
                <a:cs typeface="Arial"/>
              </a:rPr>
              <a:t>Consider the following points.</a:t>
            </a:r>
          </a:p>
          <a:p>
            <a:pPr marL="342900" indent="-342900">
              <a:spcBef>
                <a:spcPts val="900"/>
              </a:spcBef>
              <a:buFont typeface="Arial" panose="020B0604020202020204" pitchFamily="34" charset="0"/>
              <a:buChar char="•"/>
            </a:pPr>
            <a:r>
              <a:rPr lang="en-GB" sz="2000" dirty="0">
                <a:latin typeface="Arial"/>
                <a:cs typeface="Arial"/>
              </a:rPr>
              <a:t>How can the branch co-ordinate dialogue between the various departments?</a:t>
            </a:r>
          </a:p>
          <a:p>
            <a:pPr marL="342900" indent="-342900">
              <a:spcBef>
                <a:spcPts val="900"/>
              </a:spcBef>
              <a:buFont typeface="Arial" panose="020B0604020202020204" pitchFamily="34" charset="0"/>
              <a:buChar char="•"/>
            </a:pPr>
            <a:r>
              <a:rPr lang="en-GB" sz="2000" dirty="0">
                <a:latin typeface="Arial"/>
                <a:cs typeface="Arial"/>
              </a:rPr>
              <a:t>How can the branch use this consultation for recruitment?</a:t>
            </a:r>
          </a:p>
          <a:p>
            <a:pPr marL="342900" indent="-342900">
              <a:spcBef>
                <a:spcPts val="900"/>
              </a:spcBef>
              <a:buFont typeface="Arial" panose="020B0604020202020204" pitchFamily="34" charset="0"/>
              <a:buChar char="•"/>
            </a:pPr>
            <a:r>
              <a:rPr lang="en-GB" sz="2000" dirty="0">
                <a:latin typeface="Arial"/>
                <a:cs typeface="Arial"/>
              </a:rPr>
              <a:t>What message do the branch want to communicate to the management?</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54001"/>
            <a:ext cx="7760988" cy="896619"/>
          </a:xfrm>
        </p:spPr>
        <p:txBody>
          <a:bodyPr/>
          <a:lstStyle/>
          <a:p>
            <a:r>
              <a:rPr lang="en-GB" dirty="0"/>
              <a:t>Action Plan – Tasks</a:t>
            </a:r>
          </a:p>
        </p:txBody>
      </p:sp>
      <p:pic>
        <p:nvPicPr>
          <p:cNvPr id="3" name="Picture 2">
            <a:extLst>
              <a:ext uri="{FF2B5EF4-FFF2-40B4-BE49-F238E27FC236}">
                <a16:creationId xmlns:a16="http://schemas.microsoft.com/office/drawing/2014/main" id="{1B707929-7A63-47E1-DBCE-313FFD64D2F8}"/>
              </a:ext>
            </a:extLst>
          </p:cNvPr>
          <p:cNvPicPr>
            <a:picLocks noChangeAspect="1"/>
          </p:cNvPicPr>
          <p:nvPr/>
        </p:nvPicPr>
        <p:blipFill>
          <a:blip r:embed="rId3"/>
          <a:stretch>
            <a:fillRect/>
          </a:stretch>
        </p:blipFill>
        <p:spPr>
          <a:xfrm>
            <a:off x="1475523" y="1245151"/>
            <a:ext cx="5127180" cy="5358848"/>
          </a:xfrm>
          <a:prstGeom prst="rect">
            <a:avLst/>
          </a:prstGeom>
        </p:spPr>
      </p:pic>
    </p:spTree>
    <p:extLst>
      <p:ext uri="{BB962C8B-B14F-4D97-AF65-F5344CB8AC3E}">
        <p14:creationId xmlns:p14="http://schemas.microsoft.com/office/powerpoint/2010/main" val="2701993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rial"/>
                <a:ea typeface="+mn-ea"/>
                <a:cs typeface="Arial"/>
              </a:rPr>
              <a:t>You are better off in a workplace that </a:t>
            </a:r>
            <a:r>
              <a:rPr kumimoji="0" lang="en-US" sz="2100" b="1" i="0" u="none" strike="noStrike" kern="1200" cap="none" spc="0" normalizeH="0" baseline="0" noProof="0" err="1">
                <a:ln>
                  <a:noFill/>
                </a:ln>
                <a:solidFill>
                  <a:srgbClr val="000000"/>
                </a:solidFill>
                <a:effectLst/>
                <a:uLnTx/>
                <a:uFillTx/>
                <a:latin typeface="Arial"/>
                <a:ea typeface="+mn-ea"/>
                <a:cs typeface="Arial"/>
              </a:rPr>
              <a:t>recognises</a:t>
            </a:r>
            <a:r>
              <a:rPr kumimoji="0" lang="en-US" sz="2100" b="1" i="0" u="none" strike="noStrike" kern="1200" cap="none" spc="0" normalizeH="0" baseline="0" noProof="0">
                <a:ln>
                  <a:noFill/>
                </a:ln>
                <a:solidFill>
                  <a:srgbClr val="000000"/>
                </a:solidFill>
                <a:effectLst/>
                <a:uLnTx/>
                <a:uFillTx/>
                <a:latin typeface="Arial"/>
                <a:ea typeface="+mn-ea"/>
                <a:cs typeface="Arial"/>
              </a:rPr>
              <a:t> a union because:</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on average 4.2% more in salary (TUC 2023)</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health and safety is better</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more training.</a:t>
            </a: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rial"/>
                <a:ea typeface="+mn-ea"/>
                <a:cs typeface="Arial"/>
              </a:rPr>
              <a:t>Trade unions all together in the UK:</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6.4 million members: (TUC 2023)</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Got £320 million in compensation (TUC 2015)</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Trained 29,694 representatives (TUC 2019)</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(TUC Still the latest stats available)</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53768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rial"/>
                <a:ea typeface="+mn-ea"/>
                <a:cs typeface="Arial"/>
              </a:rPr>
              <a:t>Prospect:</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Just over 159,800 members as of January 2025</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Got £3.183m in 2024 for injury compensation.</a:t>
            </a: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2100" b="0" i="0" u="none" strike="noStrike" kern="1200" cap="none" spc="0" normalizeH="0" baseline="0" noProof="0">
                <a:ln>
                  <a:noFill/>
                </a:ln>
                <a:solidFill>
                  <a:srgbClr val="000000"/>
                </a:solidFill>
                <a:effectLst/>
                <a:uLnTx/>
                <a:uFillTx/>
                <a:latin typeface="Arial"/>
                <a:ea typeface="+mn-ea"/>
                <a:cs typeface="Arial"/>
              </a:rPr>
              <a:t>NEP provided over 1,100 Reps with training in 2024</a:t>
            </a:r>
          </a:p>
        </p:txBody>
      </p:sp>
    </p:spTree>
    <p:extLst>
      <p:ext uri="{BB962C8B-B14F-4D97-AF65-F5344CB8AC3E}">
        <p14:creationId xmlns:p14="http://schemas.microsoft.com/office/powerpoint/2010/main" val="51978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5692</TotalTime>
  <Words>6818</Words>
  <Application>Microsoft Office PowerPoint</Application>
  <PresentationFormat>Widescreen</PresentationFormat>
  <Paragraphs>602</Paragraphs>
  <Slides>55</Slides>
  <Notes>53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Symbol</vt:lpstr>
      <vt:lpstr>Tahoma</vt:lpstr>
      <vt:lpstr>Wingdings</vt:lpstr>
      <vt:lpstr>Wingdings 3</vt:lpstr>
      <vt:lpstr>2019-01389-Template-Bectu-Powerpoint-template-Version-12-09-2019 (1)</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 Division </vt:lpstr>
      <vt:lpstr>Bectu sector </vt:lpstr>
      <vt:lpstr>Branch support</vt:lpstr>
      <vt:lpstr>Prospect structure</vt:lpstr>
      <vt:lpstr>The role of a rep</vt:lpstr>
      <vt:lpstr>Activity E: What do union reps do?</vt:lpstr>
      <vt:lpstr>Different types of reps</vt:lpstr>
      <vt:lpstr>Code of practice for Prospect reps</vt:lpstr>
      <vt:lpstr>Recap of the expected values and behaviour of reps</vt:lpstr>
      <vt:lpstr>The branch and its data</vt:lpstr>
      <vt:lpstr>GDPR – things to remember</vt:lpstr>
      <vt:lpstr>GDPR – Don’t</vt:lpstr>
      <vt:lpstr>PowerPoint Presentation</vt:lpstr>
      <vt:lpstr>Action plan so far…</vt:lpstr>
      <vt:lpstr>Lunch break</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PowerPoint Presentation</vt:lpstr>
      <vt:lpstr>Activity J continued</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89</cp:revision>
  <cp:lastPrinted>2019-08-27T12:20:31Z</cp:lastPrinted>
  <dcterms:created xsi:type="dcterms:W3CDTF">2019-10-02T11:32:19Z</dcterms:created>
  <dcterms:modified xsi:type="dcterms:W3CDTF">2025-04-25T09:06:27Z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-850043373</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ies>
</file>